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94"/>
    <a:srgbClr val="D0EB8D"/>
    <a:srgbClr val="CFE890"/>
    <a:srgbClr val="C9E583"/>
    <a:srgbClr val="B6DF89"/>
    <a:srgbClr val="D5FFAB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3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0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4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4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8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0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3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4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356B-8B8E-439E-9BDD-4E27E3E17BF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7971-D49E-4FBF-9794-562CB616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28" y="-79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1763688" y="991638"/>
            <a:ext cx="619268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ФГОС ДО: 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новые возможности </a:t>
            </a:r>
            <a:r>
              <a:rPr lang="ru-RU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дошкольного      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образования</a:t>
            </a:r>
            <a:endParaRPr lang="ru-RU" sz="4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08092" y="5506147"/>
            <a:ext cx="4833704" cy="135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4200"/>
                </a:solidFill>
                <a:effectLst/>
                <a:uLnTx/>
                <a:uFillTx/>
                <a:latin typeface="Calibri"/>
              </a:rPr>
              <a:t>Учитель-логопед Теленченко Т.А.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4200"/>
                </a:solidFill>
                <a:effectLst/>
                <a:uLnTx/>
                <a:uFillTx/>
                <a:latin typeface="Calibri"/>
              </a:rPr>
              <a:t>МАДОУ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14200"/>
                </a:solidFill>
                <a:effectLst/>
                <a:uLnTx/>
                <a:uFillTx/>
                <a:latin typeface="Calibri"/>
              </a:rPr>
              <a:t> № 7 «Сказка»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142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4200"/>
                </a:solidFill>
                <a:effectLst/>
                <a:uLnTx/>
                <a:uFillTx/>
                <a:latin typeface="Calibri"/>
              </a:rPr>
              <a:t>г.о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4200"/>
                </a:solidFill>
                <a:effectLst/>
                <a:uLnTx/>
                <a:uFillTx/>
                <a:latin typeface="Calibri"/>
              </a:rPr>
              <a:t>. Троицк в г. Москве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solidFill>
                  <a:srgbClr val="214200"/>
                </a:solidFill>
                <a:latin typeface="Calibri"/>
              </a:rPr>
              <a:t>25.03.2014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142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0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534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области: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60848"/>
            <a:ext cx="7056784" cy="3970318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3600" b="1" spc="-25" dirty="0">
                <a:solidFill>
                  <a:schemeClr val="accent1">
                    <a:lumMod val="50000"/>
                  </a:schemeClr>
                </a:solidFill>
              </a:rPr>
              <a:t>социально-коммуникативное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3600" b="1" spc="-25" dirty="0">
                <a:solidFill>
                  <a:schemeClr val="accent1">
                    <a:lumMod val="50000"/>
                  </a:schemeClr>
                </a:solidFill>
              </a:rPr>
              <a:t>познавательное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3600" b="1" spc="-25" dirty="0">
                <a:solidFill>
                  <a:schemeClr val="accent1">
                    <a:lumMod val="50000"/>
                  </a:schemeClr>
                </a:solidFill>
              </a:rPr>
              <a:t>речевое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3600" b="1" spc="-25" dirty="0">
                <a:solidFill>
                  <a:schemeClr val="accent1">
                    <a:lumMod val="50000"/>
                  </a:schemeClr>
                </a:solidFill>
              </a:rPr>
              <a:t>художественно-эстетическое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  <a:defRPr/>
            </a:pPr>
            <a:r>
              <a:rPr lang="ru-RU" sz="3600" b="1" spc="-25" dirty="0">
                <a:solidFill>
                  <a:schemeClr val="accent1">
                    <a:lumMod val="50000"/>
                  </a:schemeClr>
                </a:solidFill>
              </a:rPr>
              <a:t>физическое развитие.</a:t>
            </a:r>
            <a:endParaRPr lang="ru-RU" sz="3600" b="1" spc="-25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3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0503" y="836712"/>
            <a:ext cx="7555873" cy="5632311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algn="ctr"/>
            <a:endParaRPr lang="ru-RU" sz="3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1)	предметно-пространственная развивающая образовательная среда;</a:t>
            </a:r>
          </a:p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2)	характер взаимодействия со взрослыми;</a:t>
            </a:r>
          </a:p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3)	характер взаимодействия с другими детьми;</a:t>
            </a:r>
          </a:p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4)	система отношений ребенка к миру, к другим людям, к себе самому.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892" y="1268760"/>
            <a:ext cx="7710683" cy="5170646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состоит</a:t>
            </a:r>
          </a:p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обязательной части и части, формируемой участниками образовательных отношений. </a:t>
            </a:r>
          </a:p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 части являются взаимодополняющими и необходимыми с точки зрения реализации требований Стандарта.</a:t>
            </a:r>
          </a:p>
          <a:p>
            <a:pPr algn="ctr"/>
            <a:endParaRPr lang="ru-RU" sz="3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обязательной части Программы рекомендуется не менее 60% от ее общего объема;  части, формируемой участниками образовательных отношений, не более 40%.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6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0599" y="548680"/>
            <a:ext cx="7761801" cy="6001643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раздел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в себя пояснительную записку и планируемые результаты освоения программы.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 должна раскрывать: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реализации Программы;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и подходы к формированию Программы;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значимые для разработки и реализации Программы характеристики, в том числе характеристики особенностей развития детей раннего и дошкольного возраста.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5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064896" cy="6678751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раздел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включать: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образовательной деятельности по профессиональной коррекции нарушений развития детей в случае, если эта работа предусмотрена Программой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0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69646"/>
            <a:ext cx="8496944" cy="6518708"/>
          </a:xfrm>
          <a:prstGeom prst="rect">
            <a:avLst/>
          </a:prstGeom>
          <a:gradFill>
            <a:gsLst>
              <a:gs pos="0">
                <a:srgbClr val="D0EB8D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Коррекционная работа и/или инклюзивное образование должны быть направлены на: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создании условий для работы с детьми-инвалидами, осваивающими Программу, должна учитываться индивидуальная программа реабилитации ребенка-инвалида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7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" y="14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4596" y="404664"/>
            <a:ext cx="7848872" cy="6186309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содержать:</a:t>
            </a: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материально-технического обеспечения Программы, обеспеченности методическими материалами и средствами обучения и воспитания;</a:t>
            </a: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включать распорядок и /или режим дня, а также особенности традиционных событий, праздников, мероприятий;</a:t>
            </a: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развивающей предметно-пространственной среды.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848029"/>
            <a:ext cx="8064896" cy="5632311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реализации Программы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проводиться оценка индивидуального развития детей в рамках педагогической диагностики.</a:t>
            </a: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необходимости используется психологическая диагностика, которую проводят квалифицированные специалисты (педагоги-психологи, психологи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4102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9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1135" y="836712"/>
            <a:ext cx="7452828" cy="5693866"/>
          </a:xfrm>
          <a:prstGeom prst="rect">
            <a:avLst/>
          </a:prstGeom>
          <a:gradFill>
            <a:gsLst>
              <a:gs pos="0">
                <a:srgbClr val="D0EB8D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ребенка в психологической диагностике допускается только с согласия его родителей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(законных представителей).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pPr lvl="0" algn="ctr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Наполняемость </a:t>
            </a: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</a:t>
            </a:r>
            <a:endParaRPr lang="ru-RU" sz="2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с учетом возраста детей, их состояния здоровья, специфики Программы</a:t>
            </a: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3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8352" y="1124744"/>
            <a:ext cx="8676964" cy="5521512"/>
          </a:xfrm>
          <a:prstGeom prst="rect">
            <a:avLst/>
          </a:prstGeom>
          <a:gradFill>
            <a:gsLst>
              <a:gs pos="0">
                <a:srgbClr val="D0EB8D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Рекомендуемое количество детей в группах компенсирующей направленности для детей до 3 лет и старше 3 лет, соответственно, не должно превышать: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детей с тяжелыми нарушениями речи - 6 и 10 детей;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детей с фонетико-фонематическими нарушениями речи в возрасте старше 3 лет - 12 детей;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глухих детей - 6 детей для обеих возрастных групп;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слабослышащих детей - 6 и 8 детей;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слепых детей - 6 детей для обеих возрастных групп;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слабовидящих детей, для детей с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амблиопией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косоглазием - 6 и 10 детей;	         			…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4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09587"/>
            <a:ext cx="7620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9522" y="280446"/>
            <a:ext cx="8604956" cy="6297108"/>
          </a:xfrm>
          <a:prstGeom prst="rect">
            <a:avLst/>
          </a:prstGeom>
          <a:gradFill>
            <a:gsLst>
              <a:gs pos="0">
                <a:srgbClr val="D0EB8D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 нарушениями опорно-двигательного аппарата - 6 и 8 детей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 задержкой психического развития - 6 и 10 детей;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детей с умственной отсталостью легкой степени - 6 и 10 детей;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детей с умственной отсталостью умеренной, тяжелой в возрасте старше 3 лет - 8 детей;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детей с аутизмом только в возрасте старше 3 лет - 5 детей;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детей со сложным дефектом (имеющих сочетание 2 или более недостатков в физическом и (или) психическом развитии) - 5 детей для обеих возрастных групп;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для детей с иными ограниченными возможностями здоровья - 10 и 15 детей. </a:t>
            </a:r>
          </a:p>
        </p:txBody>
      </p:sp>
    </p:spTree>
    <p:extLst>
      <p:ext uri="{BB962C8B-B14F-4D97-AF65-F5344CB8AC3E}">
        <p14:creationId xmlns:p14="http://schemas.microsoft.com/office/powerpoint/2010/main" val="16575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9532" y="335846"/>
            <a:ext cx="7452828" cy="6186309"/>
          </a:xfrm>
          <a:prstGeom prst="rect">
            <a:avLst/>
          </a:prstGeom>
          <a:gradFill>
            <a:gsLst>
              <a:gs pos="0">
                <a:srgbClr val="D0EB8D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Допускается</a:t>
            </a:r>
          </a:p>
          <a:p>
            <a:pPr algn="ctr"/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рганизовывать разновозрастные (смешанные) группы детей в дошкольных образовательных организациях компенсирующей направленности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 возможности организации в них режима дня, соответствующего анатомо-физиологическим особенностям каждой возрастной группы.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699792" y="1711361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б ты ни жил,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Всю жизнь следует учиться.</a:t>
            </a:r>
            <a:b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</a:t>
            </a:r>
            <a:r>
              <a:rPr lang="ru-RU" sz="3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Сенека</a:t>
            </a:r>
            <a:endParaRPr lang="ru-RU" sz="32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3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882044"/>
            <a:ext cx="7776864" cy="56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836712"/>
            <a:ext cx="7776864" cy="56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1848" y="548680"/>
            <a:ext cx="774136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Приказ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МОиН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РФ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«Об утверждении федерального государственного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образовательного стандарта дошкольного образования»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от 17.10.2013 г.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(извлечения)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276872"/>
            <a:ext cx="7501656" cy="4247317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2700" lvl="0" algn="just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674370" algn="l"/>
              </a:tabLst>
            </a:pPr>
            <a:r>
              <a:rPr lang="ru-RU" sz="2000" u="none" strike="noStrike" spc="-25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Утвердить прилагаемый федеральный государственный образовательный стандарт дошкольного образования.</a:t>
            </a:r>
          </a:p>
          <a:p>
            <a:pPr marR="12700" lvl="0" algn="just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680085" algn="l"/>
              </a:tabLst>
            </a:pPr>
            <a:r>
              <a:rPr lang="ru-RU" sz="2000" u="none" strike="noStrike" spc="-25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Признать утратившими силу приказы Министерства образования и науки Российской Федерации:</a:t>
            </a:r>
          </a:p>
          <a:p>
            <a:pPr marL="12700" marR="12700" algn="just">
              <a:lnSpc>
                <a:spcPct val="90000"/>
              </a:lnSpc>
              <a:spcAft>
                <a:spcPts val="0"/>
              </a:spcAft>
            </a:pPr>
            <a:r>
              <a:rPr lang="ru-RU" sz="2000" spc="-25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 23 ноября 2009 г. № 655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 (зарегистрирован Министерством юстиции Российской Федерации 8 февраля 2010 г., регистрационный № 16299);</a:t>
            </a:r>
          </a:p>
          <a:p>
            <a:pPr marL="12700" marR="12700" lvl="0" algn="just">
              <a:lnSpc>
                <a:spcPct val="90000"/>
              </a:lnSpc>
              <a:defRPr/>
            </a:pPr>
            <a:r>
              <a:rPr lang="ru-RU" sz="2000" spc="-2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20 июля 2011 г. № 2151 «Об утверждении федеральных государственных требований к условиям реализации основной общеобразовательной программы дошкольного образования» (зарегистрирован Министерством юстиции Российской Федерации 14 ноября 2011 г., регистрационный № 22303).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R="12700" lvl="0" algn="just">
              <a:lnSpc>
                <a:spcPct val="90000"/>
              </a:lnSpc>
              <a:buClr>
                <a:srgbClr val="000000"/>
              </a:buClr>
              <a:buSzPts val="1300"/>
              <a:defRPr/>
            </a:pPr>
            <a:r>
              <a:rPr lang="ru-RU" altLang="ru-RU" sz="2000" spc="-2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Настоящий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ru-RU" altLang="ru-RU" sz="2000" spc="-25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вступает в силу с 1 января 2014 года. </a:t>
            </a:r>
          </a:p>
        </p:txBody>
      </p:sp>
    </p:spTree>
    <p:extLst>
      <p:ext uri="{BB962C8B-B14F-4D97-AF65-F5344CB8AC3E}">
        <p14:creationId xmlns:p14="http://schemas.microsoft.com/office/powerpoint/2010/main" val="7746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7" y="991494"/>
            <a:ext cx="7632848" cy="55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>
            <a:spLocks noGrp="1"/>
          </p:cNvSpPr>
          <p:nvPr/>
        </p:nvSpPr>
        <p:spPr>
          <a:xfrm>
            <a:off x="395536" y="908720"/>
            <a:ext cx="8424936" cy="5616624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Образовательные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дошкольного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образования будут самостоятельно разрабатывать и утверждать свои основные образовательные программы на основе федерального государственного образовательного стандарта дошкольного образования и с учетом примерных основных образовательных программ дошкольного образования, которые будут сделаны опытными разработчиками и размещены в федеральном реестре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3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760678"/>
            <a:ext cx="7389440" cy="5786199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1)	предметно-пространственная развивающая образовательная среда;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2)	характер взаимодействия со взрослыми;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3)	характер взаимодействия с другими детьми;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4)	система отношений ребенка к миру, к другим людям, к себе самому.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фон для презентации\957218-b0a2c85c3a5624a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>
            <a:spLocks noGrp="1"/>
          </p:cNvSpPr>
          <p:nvPr/>
        </p:nvSpPr>
        <p:spPr>
          <a:xfrm>
            <a:off x="395536" y="980728"/>
            <a:ext cx="8234610" cy="5525046"/>
          </a:xfrm>
          <a:prstGeom prst="rect">
            <a:avLst/>
          </a:prstGeom>
          <a:gradFill>
            <a:gsLst>
              <a:gs pos="0">
                <a:srgbClr val="CFE890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ОП дошкольного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образования направлены на разностороннее развитие детей дошкольного возраста с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учетом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931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logoped</cp:lastModifiedBy>
  <cp:revision>21</cp:revision>
  <dcterms:created xsi:type="dcterms:W3CDTF">2014-03-23T08:15:32Z</dcterms:created>
  <dcterms:modified xsi:type="dcterms:W3CDTF">2015-01-09T14:04:49Z</dcterms:modified>
</cp:coreProperties>
</file>