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4" r:id="rId4"/>
    <p:sldId id="257" r:id="rId5"/>
    <p:sldId id="258" r:id="rId6"/>
    <p:sldId id="266" r:id="rId7"/>
    <p:sldId id="272" r:id="rId8"/>
    <p:sldId id="270" r:id="rId9"/>
    <p:sldId id="263" r:id="rId10"/>
    <p:sldId id="268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520A-4750-4A6C-B653-C23F89ED7654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D409-A011-4CB4-B958-D6C802F0B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F37E-DBF5-4777-B2EC-73963A6E99AE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15CB-F8DF-48FF-B6A2-6915601FF0CC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43A3-00BD-4D70-A236-9EEBE41CEE04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B1D0-000E-45AD-805A-FBD8339C7A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31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4DED-A4CA-4406-B84E-0F2A0BF041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08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DA97-0CFE-40B6-A258-3FE2BF093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91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DB3-CB16-4621-8D60-699874F516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2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905-D63B-4FCA-8752-7AF1FD02F5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1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52-C837-4C75-BC98-B8EE8AE676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0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FA37-91D9-48A9-8ABF-F82F3E6A6B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72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C618-EB22-4339-A8BA-0EF5B881CD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9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8-C2F3-4D0B-8EA5-27BFE488BB95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D56A-6884-4B87-8478-6FB9FFF03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459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4447-6689-430F-B13C-6791354DC5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5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2694-DA11-4D8F-A6EA-16D7D76C1F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00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4179-44A1-4AE7-B580-E571667B12E0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2B8E-5AA5-41A1-8B16-55523D23E0D6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6EED-C958-4CFB-8581-3A3732041D80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CEF0-79F6-4289-934F-310B75CEB9A7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D-0FD3-479C-AC88-DD19C3D5F25B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88F3-10F0-4F85-B200-F413DFC289B6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29C7-CA34-4119-93AA-BC1AA02B3711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1F7F-8B91-4A6D-8506-6AF9950CC86D}" type="datetime1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A57C-CBA3-488A-81C0-9693AE112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9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Звук «</a:t>
            </a:r>
            <a:r>
              <a:rPr lang="ru-RU" sz="6600" b="1" dirty="0" err="1" smtClean="0">
                <a:solidFill>
                  <a:srgbClr val="00B050"/>
                </a:solidFill>
              </a:rPr>
              <a:t>мь</a:t>
            </a:r>
            <a:r>
              <a:rPr lang="ru-RU" sz="6600" b="1" dirty="0" smtClean="0">
                <a:solidFill>
                  <a:srgbClr val="00B050"/>
                </a:solidFill>
              </a:rPr>
              <a:t>».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239689" cy="19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2375"/>
            <a:ext cx="2448272" cy="224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0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Бьют его, а он не плачет,</a:t>
            </a:r>
          </a:p>
          <a:p>
            <a:pPr marL="0" indent="0">
              <a:buNone/>
            </a:pPr>
            <a:r>
              <a:rPr lang="ru-RU" dirty="0"/>
              <a:t>Только выше, выше скачет.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Рогатый, а не бодается.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5"/>
            <a:ext cx="1800200" cy="159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18065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Повтори отгадки, протягивая 1-й звук: </a:t>
            </a:r>
            <a:r>
              <a:rPr lang="ru-RU" dirty="0" err="1" smtClean="0"/>
              <a:t>мьмьмяч</a:t>
            </a:r>
            <a:r>
              <a:rPr lang="ru-RU" dirty="0"/>
              <a:t>.</a:t>
            </a:r>
          </a:p>
          <a:p>
            <a:r>
              <a:rPr lang="ru-RU" dirty="0"/>
              <a:t>Какой звук слышишь?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7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Артикуляция: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Взрослый показывает перед зеркалом и объясняет ребенку артикуляцию звука [</a:t>
            </a:r>
            <a:r>
              <a:rPr lang="ru-RU" sz="2800" dirty="0" err="1"/>
              <a:t>мь</a:t>
            </a:r>
            <a:r>
              <a:rPr lang="ru-RU" sz="2800" dirty="0"/>
              <a:t>].</a:t>
            </a:r>
          </a:p>
          <a:p>
            <a:pPr marL="0" indent="0">
              <a:buNone/>
            </a:pPr>
            <a:r>
              <a:rPr lang="ru-RU" sz="2800" dirty="0"/>
              <a:t> Когда мы произносим звук [</a:t>
            </a:r>
            <a:r>
              <a:rPr lang="ru-RU" sz="2800" dirty="0" err="1"/>
              <a:t>мь</a:t>
            </a:r>
            <a:r>
              <a:rPr lang="ru-RU" sz="2800" dirty="0"/>
              <a:t>]:</a:t>
            </a:r>
          </a:p>
          <a:p>
            <a:pPr marL="0" indent="0">
              <a:buNone/>
            </a:pPr>
            <a:r>
              <a:rPr lang="ru-RU" sz="2800" dirty="0"/>
              <a:t>- губки  напряжены и не дают пройти воздуху;</a:t>
            </a:r>
          </a:p>
          <a:p>
            <a:pPr marL="0" indent="0">
              <a:buNone/>
            </a:pPr>
            <a:r>
              <a:rPr lang="ru-RU" sz="2800" dirty="0"/>
              <a:t>- язык выгнут, его кончик упирается в нижние резцы;</a:t>
            </a:r>
          </a:p>
          <a:p>
            <a:pPr marL="0" indent="0">
              <a:buNone/>
            </a:pPr>
            <a:r>
              <a:rPr lang="ru-RU" sz="2800" dirty="0"/>
              <a:t>- воздух выходит через нос;</a:t>
            </a:r>
          </a:p>
          <a:p>
            <a:pPr marL="0" indent="0">
              <a:buNone/>
            </a:pPr>
            <a:r>
              <a:rPr lang="ru-RU" sz="2800" dirty="0"/>
              <a:t>- горлышко дрожит, голос «работает».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752799" cy="12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7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Характеристика  звука: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-</a:t>
            </a:r>
            <a:r>
              <a:rPr lang="ru-RU" sz="2400" dirty="0" smtClean="0"/>
              <a:t>согласный, потому что </a:t>
            </a:r>
            <a:r>
              <a:rPr lang="ru-RU" sz="2400" dirty="0" smtClean="0"/>
              <a:t>губы не дают пройти воздуху,</a:t>
            </a:r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smtClean="0"/>
              <a:t>звонкий, потому что звоночек в горлышке работает,  горлышко дрожит (приложить ладонь к горлышку)</a:t>
            </a:r>
            <a:endParaRPr lang="ru-RU" sz="2400" dirty="0"/>
          </a:p>
          <a:p>
            <a:r>
              <a:rPr lang="ru-RU" sz="2400" dirty="0"/>
              <a:t>-мягкий  </a:t>
            </a:r>
            <a:r>
              <a:rPr lang="ru-RU" sz="2400" dirty="0" smtClean="0"/>
              <a:t>(любит играть </a:t>
            </a:r>
            <a:r>
              <a:rPr lang="ru-RU" sz="2400" dirty="0" smtClean="0"/>
              <a:t>мягкими </a:t>
            </a:r>
            <a:r>
              <a:rPr lang="ru-RU" sz="2400" dirty="0" smtClean="0"/>
              <a:t>предметами и  </a:t>
            </a:r>
            <a:r>
              <a:rPr lang="ru-RU" sz="2400" dirty="0" smtClean="0"/>
              <a:t>рисовать зеленую траву ).</a:t>
            </a:r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Обозначаем звук [</a:t>
            </a:r>
            <a:r>
              <a:rPr lang="ru-RU" sz="2400" dirty="0" err="1"/>
              <a:t>мь</a:t>
            </a:r>
            <a:r>
              <a:rPr lang="ru-RU" sz="2400" dirty="0"/>
              <a:t>] зелёным квадратиком с колокольчиком: 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5906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1820044" cy="129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8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У</a:t>
            </a:r>
            <a:r>
              <a:rPr lang="ru-RU" b="1" dirty="0" smtClean="0"/>
              <a:t>пражнение </a:t>
            </a:r>
            <a:r>
              <a:rPr lang="ru-RU" b="1" dirty="0"/>
              <a:t>«Хлопни в ладошки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800" dirty="0"/>
              <a:t>Р</a:t>
            </a:r>
            <a:r>
              <a:rPr lang="ru-RU" sz="2800" dirty="0" smtClean="0"/>
              <a:t>ебенок стоит спиной к взрослому, взрослый </a:t>
            </a:r>
            <a:r>
              <a:rPr lang="ru-RU" sz="2800" dirty="0"/>
              <a:t>произносит ряд звуков, слогов, </a:t>
            </a:r>
            <a:r>
              <a:rPr lang="ru-RU" sz="2800" dirty="0" smtClean="0"/>
              <a:t>слов, протягивая «</a:t>
            </a:r>
            <a:r>
              <a:rPr lang="ru-RU" sz="2800" dirty="0" err="1" smtClean="0"/>
              <a:t>мь</a:t>
            </a:r>
            <a:r>
              <a:rPr lang="ru-RU" sz="2800" dirty="0" smtClean="0"/>
              <a:t>», </a:t>
            </a:r>
            <a:r>
              <a:rPr lang="ru-RU" sz="2800" dirty="0"/>
              <a:t>и просит ребенка хлопнуть в ладошки в том случае, если он услышит звук [</a:t>
            </a:r>
            <a:r>
              <a:rPr lang="ru-RU" sz="2800" dirty="0" smtClean="0"/>
              <a:t>МЬ]:</a:t>
            </a: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мь</a:t>
            </a:r>
            <a:r>
              <a:rPr lang="ru-RU" dirty="0" smtClean="0"/>
              <a:t>, </a:t>
            </a:r>
            <a:r>
              <a:rPr lang="ru-RU" dirty="0"/>
              <a:t>а, у, </a:t>
            </a:r>
            <a:r>
              <a:rPr lang="ru-RU" dirty="0" smtClean="0"/>
              <a:t> </a:t>
            </a:r>
            <a:r>
              <a:rPr lang="ru-RU" dirty="0" err="1" smtClean="0"/>
              <a:t>мь</a:t>
            </a:r>
            <a:r>
              <a:rPr lang="ru-RU" dirty="0" smtClean="0"/>
              <a:t>, </a:t>
            </a:r>
            <a:r>
              <a:rPr lang="ru-RU" dirty="0"/>
              <a:t>о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амь</a:t>
            </a:r>
            <a:r>
              <a:rPr lang="ru-RU" dirty="0" smtClean="0"/>
              <a:t>, </a:t>
            </a:r>
            <a:r>
              <a:rPr lang="ru-RU" dirty="0"/>
              <a:t>ар, ор, </a:t>
            </a:r>
            <a:r>
              <a:rPr lang="ru-RU" dirty="0" err="1" smtClean="0"/>
              <a:t>омь</a:t>
            </a:r>
            <a:r>
              <a:rPr lang="ru-RU" dirty="0" smtClean="0"/>
              <a:t>, </a:t>
            </a:r>
            <a:r>
              <a:rPr lang="ru-RU" dirty="0" err="1" smtClean="0"/>
              <a:t>мя</a:t>
            </a:r>
            <a:r>
              <a:rPr lang="ru-RU" dirty="0" smtClean="0"/>
              <a:t>, мю, </a:t>
            </a:r>
            <a:r>
              <a:rPr lang="ru-RU" dirty="0"/>
              <a:t>ка, </a:t>
            </a:r>
            <a:r>
              <a:rPr lang="ru-RU" dirty="0" err="1" smtClean="0"/>
              <a:t>са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мясо, </a:t>
            </a:r>
            <a:r>
              <a:rPr lang="ru-RU" dirty="0"/>
              <a:t>Оля, </a:t>
            </a:r>
            <a:r>
              <a:rPr lang="ru-RU" dirty="0" smtClean="0"/>
              <a:t>мёд, восемь, суп;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8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Помоги </a:t>
            </a:r>
            <a:r>
              <a:rPr lang="ru-RU" sz="2800" dirty="0" smtClean="0"/>
              <a:t>мишутке найти картинки для каждой схемы:  медуза, семь, домино.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7385078"/>
              </p:ext>
            </p:extLst>
          </p:nvPr>
        </p:nvGraphicFramePr>
        <p:xfrm>
          <a:off x="611560" y="1629711"/>
          <a:ext cx="3024336" cy="768704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7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22975"/>
            <a:ext cx="3054512" cy="7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69" y="5329299"/>
            <a:ext cx="3054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10858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615" y="1421988"/>
            <a:ext cx="2023384" cy="14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375" y="3284984"/>
            <a:ext cx="1689293" cy="154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47377"/>
            <a:ext cx="994790" cy="7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344" y="5341999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546" y="5341999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71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8403E-6 L -0.36233 -0.28287 " pathEditMode="relative" ptsTypes="A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37231E-7 L 0.69288 0.251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05269E-6 L -0.53559 0.4927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88632"/>
          </a:xfrm>
        </p:spPr>
        <p:txBody>
          <a:bodyPr>
            <a:normAutofit/>
          </a:bodyPr>
          <a:lstStyle/>
          <a:p>
            <a:r>
              <a:rPr lang="ru-RU" dirty="0"/>
              <a:t>Взрослый предлагает ребенку внимательно прослушать и повторить </a:t>
            </a:r>
            <a:r>
              <a:rPr lang="ru-RU" dirty="0" smtClean="0"/>
              <a:t>«ми» перед зеркалом, протягивая «</a:t>
            </a:r>
            <a:r>
              <a:rPr lang="ru-RU" dirty="0" err="1" smtClean="0"/>
              <a:t>мьмьииии</a:t>
            </a:r>
            <a:r>
              <a:rPr lang="ru-RU" dirty="0" smtClean="0"/>
              <a:t>»;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покажи </a:t>
            </a:r>
            <a:r>
              <a:rPr lang="ru-RU" dirty="0"/>
              <a:t>столько пальчиков, сколько звуков </a:t>
            </a:r>
            <a:r>
              <a:rPr lang="ru-RU" dirty="0" smtClean="0"/>
              <a:t>услышал; </a:t>
            </a:r>
          </a:p>
          <a:p>
            <a:pPr marL="0" indent="0">
              <a:buNone/>
            </a:pPr>
            <a:r>
              <a:rPr lang="ru-RU" dirty="0" smtClean="0"/>
              <a:t>    назови первый, затем второй звуки; </a:t>
            </a:r>
          </a:p>
          <a:p>
            <a:pPr marL="0" indent="0">
              <a:buNone/>
            </a:pPr>
            <a:r>
              <a:rPr lang="ru-RU" dirty="0" smtClean="0"/>
              <a:t>    выложи  «ми» из звуковых карточек.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023" y="4437113"/>
            <a:ext cx="213052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543" y="4437112"/>
            <a:ext cx="22621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24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Учимся правильно согласовывать числительные с </a:t>
            </a:r>
            <a:r>
              <a:rPr lang="ru-RU" sz="3100" dirty="0" smtClean="0"/>
              <a:t>существительными: </a:t>
            </a:r>
            <a:r>
              <a:rPr lang="ru-RU" sz="3100" dirty="0" smtClean="0"/>
              <a:t>сосчитай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200" dirty="0" smtClean="0"/>
              <a:t>Считай так: один месяц, два месяца … пять месяцев.</a:t>
            </a:r>
            <a:endParaRPr lang="ru-RU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5975"/>
            <a:ext cx="866667" cy="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76488"/>
            <a:ext cx="866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05442"/>
            <a:ext cx="866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866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667" y="5056241"/>
            <a:ext cx="866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492" y="2420888"/>
            <a:ext cx="1085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214995"/>
            <a:ext cx="1085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324" y="3519055"/>
            <a:ext cx="1085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301208"/>
            <a:ext cx="1085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014" y="4566900"/>
            <a:ext cx="1085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8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Ищем </a:t>
            </a:r>
            <a:r>
              <a:rPr lang="ru-RU" sz="2800" dirty="0"/>
              <a:t>слова на звук «</a:t>
            </a:r>
            <a:r>
              <a:rPr lang="ru-RU" sz="2800" dirty="0" err="1" smtClean="0"/>
              <a:t>мь</a:t>
            </a:r>
            <a:r>
              <a:rPr lang="ru-RU" sz="2800" dirty="0" smtClean="0"/>
              <a:t>» </a:t>
            </a:r>
            <a:r>
              <a:rPr lang="ru-RU" sz="2800" dirty="0"/>
              <a:t>на кухне, в комнате, на улице: </a:t>
            </a:r>
            <a:r>
              <a:rPr lang="ru-RU" sz="2800" dirty="0" smtClean="0"/>
              <a:t>миска, мёд, мясо, мюсли…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 smtClean="0"/>
              <a:t>Внимание</a:t>
            </a:r>
            <a:r>
              <a:rPr lang="ru-RU" sz="2800" b="1" dirty="0"/>
              <a:t>!</a:t>
            </a:r>
            <a:r>
              <a:rPr lang="ru-RU" sz="2800" dirty="0"/>
              <a:t> </a:t>
            </a:r>
            <a:r>
              <a:rPr lang="ru-RU" sz="2800" b="1" dirty="0"/>
              <a:t>Звук должен быть только </a:t>
            </a:r>
            <a:r>
              <a:rPr lang="ru-RU" sz="2800" b="1" dirty="0" smtClean="0"/>
              <a:t>мягкий! </a:t>
            </a:r>
            <a:r>
              <a:rPr lang="ru-RU" sz="2800" dirty="0"/>
              <a:t>Например: в слове «молоко» звук твердый, а в слове «мёд»-мягкий ( «</a:t>
            </a:r>
            <a:r>
              <a:rPr lang="ru-RU" sz="2800" dirty="0" err="1"/>
              <a:t>мь</a:t>
            </a:r>
            <a:r>
              <a:rPr lang="ru-RU" sz="2800" dirty="0"/>
              <a:t>»), так как гласные «</a:t>
            </a:r>
            <a:r>
              <a:rPr lang="ru-RU" sz="2800" dirty="0" err="1"/>
              <a:t>я,е,ё,ю,и</a:t>
            </a:r>
            <a:r>
              <a:rPr lang="ru-RU" sz="2800" dirty="0" smtClean="0"/>
              <a:t>» смягчают согласные звуки.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Нарисуй </a:t>
            </a:r>
            <a:r>
              <a:rPr lang="ru-RU" sz="2800" dirty="0"/>
              <a:t>или наклей в тетрадь  картинки со звуком «</a:t>
            </a:r>
            <a:r>
              <a:rPr lang="ru-RU" sz="2800" dirty="0" err="1" smtClean="0"/>
              <a:t>мь</a:t>
            </a:r>
            <a:r>
              <a:rPr lang="ru-RU" sz="2800" dirty="0" smtClean="0"/>
              <a:t>» </a:t>
            </a:r>
            <a:r>
              <a:rPr lang="ru-RU" sz="2800" dirty="0"/>
              <a:t>в начале, в середине, в </a:t>
            </a:r>
            <a:r>
              <a:rPr lang="ru-RU" sz="2800" dirty="0" smtClean="0"/>
              <a:t>конце слова.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Повтори и продолжи: я знаю 5 слов со звуком «</a:t>
            </a:r>
            <a:r>
              <a:rPr lang="ru-RU" sz="2800" dirty="0" err="1" smtClean="0"/>
              <a:t>мь</a:t>
            </a:r>
            <a:r>
              <a:rPr lang="ru-RU" sz="2800" dirty="0" smtClean="0"/>
              <a:t>»: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419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Звук «мь».</vt:lpstr>
      <vt:lpstr>Отгадай.</vt:lpstr>
      <vt:lpstr>Артикуляция: </vt:lpstr>
      <vt:lpstr>Характеристика  звука: </vt:lpstr>
      <vt:lpstr>Слайд 5</vt:lpstr>
      <vt:lpstr>Помоги мишутке найти картинки для каждой схемы:  медуза, семь, домино.</vt:lpstr>
      <vt:lpstr>Слайд 7</vt:lpstr>
      <vt:lpstr> Учимся правильно согласовывать числительные с существительными: сосчитай.  Считай так: один месяц, два месяца … пять месяцев.</vt:lpstr>
      <vt:lpstr>Слайд 9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«мь».</dc:title>
  <dc:creator>Гусельки</dc:creator>
  <cp:lastModifiedBy>Татьяна</cp:lastModifiedBy>
  <cp:revision>9</cp:revision>
  <dcterms:created xsi:type="dcterms:W3CDTF">2015-01-21T07:02:44Z</dcterms:created>
  <dcterms:modified xsi:type="dcterms:W3CDTF">2015-01-22T16:28:50Z</dcterms:modified>
</cp:coreProperties>
</file>