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61" r:id="rId2"/>
    <p:sldId id="262" r:id="rId3"/>
    <p:sldId id="263" r:id="rId4"/>
    <p:sldId id="264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99FF"/>
    <a:srgbClr val="3366CC"/>
    <a:srgbClr val="339933"/>
    <a:srgbClr val="CC0000"/>
    <a:srgbClr val="BBE0E3"/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750" autoAdjust="0"/>
    <p:restoredTop sz="94660"/>
  </p:normalViewPr>
  <p:slideViewPr>
    <p:cSldViewPr>
      <p:cViewPr varScale="1">
        <p:scale>
          <a:sx n="64" d="100"/>
          <a:sy n="64" d="100"/>
        </p:scale>
        <p:origin x="-122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F629283-8383-4829-A082-D0A2A3FB04A6}" type="datetimeFigureOut">
              <a:rPr lang="ru-RU"/>
              <a:pPr>
                <a:defRPr/>
              </a:pPr>
              <a:t>09.11.2014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993FC659-CD23-47AF-9018-02CA94BA8A9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6EA7B4-7CA3-45DF-BD95-D9EE94B12B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3E6F17-8AA6-4B5E-85CC-719D428760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FFFCC2-C69C-484A-940E-93FC79D9F9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923953-097C-4A41-AC77-28DD58618D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E91255-745B-4702-BCC2-8494DF5C12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2EBDC0-4BC2-4E4D-A134-5AF3DA6286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C7EECD-FF3E-4027-8408-54B5298166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B7CFAE-A57C-467C-B75F-C2F97A5F08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B419F5-EBDE-48A1-861E-956D9BC067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F743EA-7E72-4B4E-B3F0-0D7C77281D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810816-853B-4D1E-AFD1-8398B9D03B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>
            <a:alpha val="70195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480D3AB2-3F56-4A9A-B848-B7AE85C7CC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gif"/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"/>
          <p:cNvSpPr txBox="1">
            <a:spLocks/>
          </p:cNvSpPr>
          <p:nvPr/>
        </p:nvSpPr>
        <p:spPr>
          <a:xfrm>
            <a:off x="684213" y="260350"/>
            <a:ext cx="7959725" cy="1368425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2000" b="1" i="1" dirty="0">
                <a:solidFill>
                  <a:srgbClr val="4F81BD">
                    <a:lumMod val="75000"/>
                  </a:srgbClr>
                </a:solidFill>
                <a:latin typeface="Georgia" pitchFamily="18" charset="0"/>
                <a:ea typeface="+mj-ea"/>
                <a:cs typeface="Times New Roman" pitchFamily="18" charset="0"/>
              </a:rPr>
              <a:t>Муниципальное автономное дошкольное</a:t>
            </a:r>
            <a:br>
              <a:rPr lang="ru-RU" sz="2000" b="1" i="1" dirty="0">
                <a:solidFill>
                  <a:srgbClr val="4F81BD">
                    <a:lumMod val="75000"/>
                  </a:srgbClr>
                </a:solidFill>
                <a:latin typeface="Georgia" pitchFamily="18" charset="0"/>
                <a:ea typeface="+mj-ea"/>
                <a:cs typeface="Times New Roman" pitchFamily="18" charset="0"/>
              </a:rPr>
            </a:br>
            <a:r>
              <a:rPr lang="ru-RU" sz="2000" b="1" i="1" dirty="0">
                <a:solidFill>
                  <a:srgbClr val="4F81BD">
                    <a:lumMod val="75000"/>
                  </a:srgbClr>
                </a:solidFill>
                <a:latin typeface="Georgia" pitchFamily="18" charset="0"/>
                <a:ea typeface="+mj-ea"/>
                <a:cs typeface="Times New Roman" pitchFamily="18" charset="0"/>
              </a:rPr>
              <a:t> образовательное учреждение Белоярского района</a:t>
            </a:r>
            <a:br>
              <a:rPr lang="ru-RU" sz="2000" b="1" i="1" dirty="0">
                <a:solidFill>
                  <a:srgbClr val="4F81BD">
                    <a:lumMod val="75000"/>
                  </a:srgbClr>
                </a:solidFill>
                <a:latin typeface="Georgia" pitchFamily="18" charset="0"/>
                <a:ea typeface="+mj-ea"/>
                <a:cs typeface="Times New Roman" pitchFamily="18" charset="0"/>
              </a:rPr>
            </a:br>
            <a:r>
              <a:rPr lang="ru-RU" sz="2000" b="1" i="1" dirty="0">
                <a:solidFill>
                  <a:srgbClr val="4F81BD">
                    <a:lumMod val="75000"/>
                  </a:srgbClr>
                </a:solidFill>
                <a:latin typeface="Georgia" pitchFamily="18" charset="0"/>
                <a:ea typeface="+mj-ea"/>
                <a:cs typeface="Times New Roman" pitchFamily="18" charset="0"/>
              </a:rPr>
              <a:t> «Центр развития ребенка – детский сад «Сказка»</a:t>
            </a:r>
            <a:br>
              <a:rPr lang="ru-RU" sz="2000" b="1" i="1" dirty="0">
                <a:solidFill>
                  <a:srgbClr val="4F81BD">
                    <a:lumMod val="75000"/>
                  </a:srgbClr>
                </a:solidFill>
                <a:latin typeface="Georgia" pitchFamily="18" charset="0"/>
                <a:ea typeface="+mj-ea"/>
                <a:cs typeface="Times New Roman" pitchFamily="18" charset="0"/>
              </a:rPr>
            </a:br>
            <a:r>
              <a:rPr lang="ru-RU" sz="2000" b="1" i="1" dirty="0">
                <a:solidFill>
                  <a:srgbClr val="4F81BD">
                    <a:lumMod val="75000"/>
                  </a:srgbClr>
                </a:solidFill>
                <a:latin typeface="Georgia" pitchFamily="18" charset="0"/>
                <a:ea typeface="+mj-ea"/>
                <a:cs typeface="Times New Roman" pitchFamily="18" charset="0"/>
              </a:rPr>
              <a:t> г. Белоярский»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1551713" y="2427339"/>
            <a:ext cx="5987601" cy="145886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6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Что съедобное?</a:t>
            </a:r>
          </a:p>
          <a:p>
            <a:pPr algn="ctr" eaLnBrk="0" hangingPunct="0">
              <a:spcBef>
                <a:spcPct val="20000"/>
              </a:spcBef>
              <a:defRPr/>
            </a:pPr>
            <a:r>
              <a:rPr lang="ru-RU" sz="2400" kern="0" dirty="0">
                <a:solidFill>
                  <a:srgbClr val="000000"/>
                </a:solidFill>
                <a:latin typeface="Arial"/>
              </a:rPr>
              <a:t>Окружающий мир</a:t>
            </a:r>
          </a:p>
        </p:txBody>
      </p:sp>
      <p:sp>
        <p:nvSpPr>
          <p:cNvPr id="15" name="Подзаголовок 2"/>
          <p:cNvSpPr txBox="1">
            <a:spLocks/>
          </p:cNvSpPr>
          <p:nvPr/>
        </p:nvSpPr>
        <p:spPr>
          <a:xfrm>
            <a:off x="2411413" y="4437063"/>
            <a:ext cx="6400800" cy="936625"/>
          </a:xfrm>
          <a:prstGeom prst="rect">
            <a:avLst/>
          </a:prstGeom>
        </p:spPr>
        <p:txBody>
          <a:bodyPr>
            <a:normAutofit fontScale="55000" lnSpcReduction="20000"/>
          </a:bodyPr>
          <a:lstStyle/>
          <a:p>
            <a:pPr algn="r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ru-RU" sz="3200" b="1" dirty="0">
              <a:solidFill>
                <a:srgbClr val="4F81BD">
                  <a:lumMod val="75000"/>
                </a:srgbClr>
              </a:solidFill>
              <a:latin typeface="Calibri"/>
            </a:endParaRPr>
          </a:p>
          <a:p>
            <a:pPr algn="r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200" b="1" dirty="0">
                <a:solidFill>
                  <a:srgbClr val="4F81BD">
                    <a:lumMod val="75000"/>
                  </a:srgbClr>
                </a:solidFill>
                <a:latin typeface="Calibri"/>
              </a:rPr>
              <a:t>Воспитатель:</a:t>
            </a:r>
          </a:p>
          <a:p>
            <a:pPr algn="r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200" b="1" dirty="0">
                <a:solidFill>
                  <a:srgbClr val="4F81BD">
                    <a:lumMod val="75000"/>
                  </a:srgbClr>
                </a:solidFill>
                <a:latin typeface="Calibri"/>
              </a:rPr>
              <a:t>Козлова </a:t>
            </a:r>
            <a:r>
              <a:rPr lang="ru-RU" sz="3200" b="1" dirty="0" err="1">
                <a:solidFill>
                  <a:srgbClr val="4F81BD">
                    <a:lumMod val="75000"/>
                  </a:srgbClr>
                </a:solidFill>
                <a:latin typeface="Calibri"/>
              </a:rPr>
              <a:t>Файруза</a:t>
            </a:r>
            <a:r>
              <a:rPr lang="ru-RU" sz="3200" b="1" dirty="0">
                <a:solidFill>
                  <a:srgbClr val="4F81BD">
                    <a:lumMod val="75000"/>
                  </a:srgbClr>
                </a:solidFill>
                <a:latin typeface="Calibri"/>
              </a:rPr>
              <a:t> </a:t>
            </a:r>
            <a:r>
              <a:rPr lang="ru-RU" sz="3200" b="1" dirty="0" err="1">
                <a:solidFill>
                  <a:srgbClr val="4F81BD">
                    <a:lumMod val="75000"/>
                  </a:srgbClr>
                </a:solidFill>
                <a:latin typeface="Calibri"/>
              </a:rPr>
              <a:t>Нафисовна</a:t>
            </a:r>
            <a:endParaRPr lang="ru-RU" sz="3200" b="1" dirty="0">
              <a:solidFill>
                <a:srgbClr val="4F81BD">
                  <a:lumMod val="75000"/>
                </a:srgbClr>
              </a:solidFill>
              <a:latin typeface="Calibri"/>
            </a:endParaRPr>
          </a:p>
          <a:p>
            <a:pPr algn="r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ru-RU" sz="3200" b="1" dirty="0">
              <a:solidFill>
                <a:srgbClr val="4F81BD">
                  <a:lumMod val="75000"/>
                </a:srgbClr>
              </a:solidFill>
              <a:latin typeface="Calibri"/>
            </a:endParaRPr>
          </a:p>
        </p:txBody>
      </p:sp>
      <p:sp>
        <p:nvSpPr>
          <p:cNvPr id="2053" name="Прямоугольник 9"/>
          <p:cNvSpPr>
            <a:spLocks noChangeArrowheads="1"/>
          </p:cNvSpPr>
          <p:nvPr/>
        </p:nvSpPr>
        <p:spPr bwMode="auto">
          <a:xfrm>
            <a:off x="4140200" y="5876925"/>
            <a:ext cx="73025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spcBef>
                <a:spcPct val="20000"/>
              </a:spcBef>
            </a:pPr>
            <a:r>
              <a:rPr lang="ru-RU" sz="1500" b="1">
                <a:solidFill>
                  <a:srgbClr val="376092"/>
                </a:solidFill>
                <a:latin typeface="Calibri" pitchFamily="34" charset="0"/>
              </a:rPr>
              <a:t>2014 г.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D:\2 младшая 2013_2014гг\недельные темы\использованые рисунки\3_фрукты\0a2d1af3944dcb888d0ccd90b72f37a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5562600"/>
            <a:ext cx="1244600" cy="935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5" descr="D:\2 младшая 2013_2014гг\недельные темы\использованые рисунки\2_красота в природе овощи\1236869371_28_bulkish.ru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0538" y="3886200"/>
            <a:ext cx="1204912" cy="1350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6" name="Picture 17" descr="D:\2 младшая 2013_2014гг\недельные темы\использованые рисунки\7_профессии\пекарь\19.jpe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15000" y="4103688"/>
            <a:ext cx="1435100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8" name="Picture 4" descr="D:\2 младшая 2013_2014гг\недельные темы\использованые рисунки\3_фрукты\79911848_01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00400" y="5562600"/>
            <a:ext cx="1065213" cy="836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9" name="Picture 7" descr="D:\2 младшая 2013_2014гг\недельные темы\использованые рисунки\2_красота в природе овощи\5EUyZlqw_c0.jpg"/>
          <p:cNvPicPr>
            <a:picLocks noChangeAspect="1" noChangeArrowheads="1"/>
          </p:cNvPicPr>
          <p:nvPr/>
        </p:nvPicPr>
        <p:blipFill>
          <a:blip r:embed="rId6" cstate="print"/>
          <a:srcRect l="10265" t="7616" r="13245" b="7616"/>
          <a:stretch>
            <a:fillRect/>
          </a:stretch>
        </p:blipFill>
        <p:spPr bwMode="auto">
          <a:xfrm>
            <a:off x="6096000" y="5562600"/>
            <a:ext cx="1020763" cy="773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" name="Улыбающееся лицо 27"/>
          <p:cNvSpPr/>
          <p:nvPr/>
        </p:nvSpPr>
        <p:spPr>
          <a:xfrm>
            <a:off x="3581400" y="762000"/>
            <a:ext cx="2133600" cy="2133600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3085" name="Picture 15" descr="D:\2 младшая 2013_2014гг\недельные темы\использованые рисунки\7_профессии\парикмахер\noz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587875" y="5562600"/>
            <a:ext cx="1203325" cy="774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6" name="Picture 16" descr="D:\2 младшая 2013_2014гг\недельные темы\использованые рисунки\7_профессии\парикмахер\zolotoj-podarochnyj-nabor-parikmaherskih-instrumentov-ot-kompanii-gama-001.jpg"/>
          <p:cNvPicPr>
            <a:picLocks noChangeAspect="1" noChangeArrowheads="1"/>
          </p:cNvPicPr>
          <p:nvPr/>
        </p:nvPicPr>
        <p:blipFill>
          <a:blip r:embed="rId8" cstate="print"/>
          <a:srcRect t="30000" b="31332"/>
          <a:stretch>
            <a:fillRect/>
          </a:stretch>
        </p:blipFill>
        <p:spPr bwMode="auto">
          <a:xfrm>
            <a:off x="2209800" y="4343400"/>
            <a:ext cx="16764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7" name="Picture 15" descr="D:\2 младшая 2013_2014гг\недельные темы\использованые рисунки\7_профессии\почтальон\i (4).jpg"/>
          <p:cNvPicPr>
            <a:picLocks noChangeAspect="1" noChangeArrowheads="1"/>
          </p:cNvPicPr>
          <p:nvPr/>
        </p:nvPicPr>
        <p:blipFill>
          <a:blip r:embed="rId9" cstate="print"/>
          <a:srcRect l="24779" b="20000"/>
          <a:stretch>
            <a:fillRect/>
          </a:stretch>
        </p:blipFill>
        <p:spPr bwMode="auto">
          <a:xfrm>
            <a:off x="7315200" y="5410200"/>
            <a:ext cx="140335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8" name="Picture 16" descr="D:\2 младшая 2013_2014гг\недельные темы\10_игрушки\image.jpg"/>
          <p:cNvPicPr>
            <a:picLocks noChangeAspect="1" noChangeArrowheads="1"/>
          </p:cNvPicPr>
          <p:nvPr/>
        </p:nvPicPr>
        <p:blipFill>
          <a:blip r:embed="rId10" cstate="print"/>
          <a:srcRect t="11600" b="11600"/>
          <a:stretch>
            <a:fillRect/>
          </a:stretch>
        </p:blipFill>
        <p:spPr bwMode="auto">
          <a:xfrm>
            <a:off x="4114800" y="4114800"/>
            <a:ext cx="1314450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Рисунок 17" descr="C:\Users\1\Desktop\Туфли-2.jpg"/>
          <p:cNvPicPr>
            <a:picLocks noChangeAspect="1" noChangeArrowheads="1"/>
          </p:cNvPicPr>
          <p:nvPr/>
        </p:nvPicPr>
        <p:blipFill>
          <a:blip r:embed="rId11" cstate="print"/>
          <a:srcRect l="11630" t="14603" r="16582" b="48314"/>
          <a:stretch>
            <a:fillRect/>
          </a:stretch>
        </p:blipFill>
        <p:spPr bwMode="auto">
          <a:xfrm>
            <a:off x="7467600" y="4267200"/>
            <a:ext cx="1219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Рисунок 18" descr="C:\Users\1\Desktop\Носки.jpg"/>
          <p:cNvPicPr>
            <a:picLocks noChangeAspect="1" noChangeArrowheads="1"/>
          </p:cNvPicPr>
          <p:nvPr/>
        </p:nvPicPr>
        <p:blipFill>
          <a:blip r:embed="rId12" cstate="print"/>
          <a:srcRect l="9154" t="12073" r="11630" b="44099"/>
          <a:stretch>
            <a:fillRect/>
          </a:stretch>
        </p:blipFill>
        <p:spPr bwMode="auto">
          <a:xfrm>
            <a:off x="1905000" y="5410200"/>
            <a:ext cx="10668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07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2.54335E-6 L 0.38889 -0.3979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4" y="-1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75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308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1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2" dur="1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" dur="1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1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86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307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6.35838E-7 L -0.20348 -0.39861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2" y="-1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76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307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2.89017E-7 L 0.39027 -0.61179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5" y="-3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74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307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2.65896E-6 L 0.10017 -0.61572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" y="-3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78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308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9" dur="1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0" dur="1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1" dur="1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" dur="1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4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85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30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1.6185E-6 L -0.21407 -0.6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7" y="-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79"/>
                  </p:tgtEl>
                </p:cond>
              </p:nextCondLst>
            </p:seq>
            <p:seq concurrent="1" nextAc="seek">
              <p:cTn id="53" restart="whenNotActive" fill="hold" evtFilter="cancelBubble" nodeType="interactiveSeq">
                <p:stCondLst>
                  <p:cond evt="onClick" delay="0">
                    <p:tgtEl>
                      <p:spTgt spid="308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4" fill="hold">
                      <p:stCondLst>
                        <p:cond delay="0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7" dur="1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8" dur="1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9" dur="1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0" dur="1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6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87"/>
                  </p:tgtEl>
                </p:cond>
              </p:nextCondLst>
            </p:seq>
            <p:seq concurrent="1" nextAc="seek">
              <p:cTn id="66" restart="whenNotActive" fill="hold" evtFilter="cancelBubble" nodeType="interactiveSeq">
                <p:stCondLst>
                  <p:cond evt="onClick" delay="0">
                    <p:tgtEl>
                      <p:spTgt spid="308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" fill="hold">
                      <p:stCondLst>
                        <p:cond delay="0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0" dur="100" fill="hold"/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1" dur="100" fill="hold"/>
                                        <p:tgtEl>
                                          <p:spTgt spid="30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2" dur="100" fill="hold"/>
                                        <p:tgtEl>
                                          <p:spTgt spid="30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3" dur="100" fill="hold"/>
                                        <p:tgtEl>
                                          <p:spTgt spid="308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7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7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7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88"/>
                  </p:tgtEl>
                </p:cond>
              </p:nextCondLst>
            </p:seq>
            <p:seq concurrent="1" nextAc="seek">
              <p:cTn id="79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0" fill="hold">
                      <p:stCondLst>
                        <p:cond delay="0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3" dur="1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84" dur="1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5" dur="1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6" dur="1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8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9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6" dur="1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97" dur="1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8" dur="1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9" dur="1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0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0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0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7" name="Picture 3" descr="D:\1_средняя группа\презентации для ИД\готовые картинки_gif\яблоко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2971800"/>
            <a:ext cx="2227717" cy="2136913"/>
          </a:xfrm>
          <a:prstGeom prst="rect">
            <a:avLst/>
          </a:prstGeom>
          <a:noFill/>
        </p:spPr>
      </p:pic>
      <p:pic>
        <p:nvPicPr>
          <p:cNvPr id="16388" name="Picture 4" descr="D:\1_средняя группа\презентации для ИД\готовые картинки_gif\груша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2514600"/>
            <a:ext cx="2333913" cy="2805113"/>
          </a:xfrm>
          <a:prstGeom prst="rect">
            <a:avLst/>
          </a:prstGeom>
          <a:noFill/>
        </p:spPr>
      </p:pic>
      <p:pic>
        <p:nvPicPr>
          <p:cNvPr id="16389" name="Picture 5" descr="D:\1_средняя группа\презентации для ИД\готовые картинки_gif\виноград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67000" y="2362200"/>
            <a:ext cx="4072304" cy="3200400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1635096" y="838200"/>
            <a:ext cx="593887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Рас</a:t>
            </a:r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крась фрукты 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D:\1_средняя группа\презентации для ИД\готовые картинки_gif\перец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3124200"/>
            <a:ext cx="2286000" cy="2239973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800879" y="838200"/>
            <a:ext cx="560730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Рас</a:t>
            </a:r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крась овощи 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17411" name="Picture 3" descr="D:\1_средняя группа\презентации для ИД\готовые картинки_gif\морковь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71800" y="2895600"/>
            <a:ext cx="2985516" cy="3109912"/>
          </a:xfrm>
          <a:prstGeom prst="rect">
            <a:avLst/>
          </a:prstGeom>
          <a:noFill/>
        </p:spPr>
      </p:pic>
      <p:pic>
        <p:nvPicPr>
          <p:cNvPr id="17412" name="Picture 4" descr="D:\1_средняя группа\презентации для ИД\готовые картинки_gif\свекла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19800" y="1828800"/>
            <a:ext cx="2752725" cy="3758893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CCFF"/>
      </a:accent1>
      <a:accent2>
        <a:srgbClr val="CCCC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B9B9E7"/>
      </a:accent6>
      <a:hlink>
        <a:srgbClr val="3333CC"/>
      </a:hlink>
      <a:folHlink>
        <a:srgbClr val="AF67FF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880</TotalTime>
  <Words>20</Words>
  <Application>Microsoft Office PowerPoint</Application>
  <PresentationFormat>Экран (4:3)</PresentationFormat>
  <Paragraphs>9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9" baseType="lpstr">
      <vt:lpstr>Arial</vt:lpstr>
      <vt:lpstr>Calibri</vt:lpstr>
      <vt:lpstr>Georgia</vt:lpstr>
      <vt:lpstr>Times New Roman</vt:lpstr>
      <vt:lpstr>Default Design</vt:lpstr>
      <vt:lpstr>Слайд 1</vt:lpstr>
      <vt:lpstr>Слайд 2</vt:lpstr>
      <vt:lpstr>Слайд 3</vt:lpstr>
      <vt:lpstr>Слайд 4</vt:lpstr>
    </vt:vector>
  </TitlesOfParts>
  <Company>Loyola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M. Marcovitz</dc:creator>
  <cp:lastModifiedBy>TERRA-BIT</cp:lastModifiedBy>
  <cp:revision>90</cp:revision>
  <dcterms:created xsi:type="dcterms:W3CDTF">2004-04-01T14:44:02Z</dcterms:created>
  <dcterms:modified xsi:type="dcterms:W3CDTF">2014-11-09T17:41:55Z</dcterms:modified>
</cp:coreProperties>
</file>