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84" r:id="rId6"/>
    <p:sldId id="261" r:id="rId7"/>
    <p:sldId id="286" r:id="rId8"/>
    <p:sldId id="285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58" autoAdjust="0"/>
  </p:normalViewPr>
  <p:slideViewPr>
    <p:cSldViewPr>
      <p:cViewPr varScale="1"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108A3-E699-4745-8DB3-EB2FB01E73C4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CEF92-59A4-4E19-9DE1-FCB33CA1F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0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CEF92-59A4-4E19-9DE1-FCB33CA1FB8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116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1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13" name="chimes.wav"/>
          </p:stSnd>
        </p:sndAc>
      </p:transition>
    </mc:Choice>
    <mc:Fallback xmlns="">
      <p:transition spd="slow">
        <p:sndAc>
          <p:stSnd>
            <p:snd r:embed="rId15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836712"/>
            <a:ext cx="6550496" cy="1008112"/>
          </a:xfrm>
        </p:spPr>
        <p:txBody>
          <a:bodyPr>
            <a:normAutofit fontScale="90000"/>
          </a:bodyPr>
          <a:lstStyle/>
          <a:p>
            <a:r>
              <a:rPr lang="ru-RU" sz="1400" dirty="0"/>
              <a:t>Управление образования Администрации муниципального района Туймазинский район Республики Башкортостан</a:t>
            </a:r>
            <a:br>
              <a:rPr lang="ru-RU" sz="1400" dirty="0"/>
            </a:br>
            <a:r>
              <a:rPr lang="ru-RU" sz="1400" dirty="0"/>
              <a:t>Муниципальное автономное дошкольное образовательное учреждение центр развития ребенка – детский сад № 24 г. Туймазы муниципального района Туймазинский район Республики Башкортостан</a:t>
            </a:r>
            <a:br>
              <a:rPr lang="ru-RU" sz="1400" dirty="0"/>
            </a:b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00808"/>
            <a:ext cx="6400800" cy="4536504"/>
          </a:xfrm>
        </p:spPr>
        <p:txBody>
          <a:bodyPr>
            <a:normAutofit lnSpcReduction="10000"/>
          </a:bodyPr>
          <a:lstStyle/>
          <a:p>
            <a:endParaRPr lang="ru-RU" sz="4400" b="1" dirty="0" smtClean="0"/>
          </a:p>
          <a:p>
            <a:r>
              <a:rPr lang="ru-RU" sz="3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Воспитание звуковой культуры речи у детей </a:t>
            </a:r>
          </a:p>
          <a:p>
            <a:r>
              <a:rPr lang="ru-RU" sz="3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3-4 лет</a:t>
            </a:r>
          </a:p>
          <a:p>
            <a:r>
              <a:rPr lang="ru-RU" sz="3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 опыта работы</a:t>
            </a:r>
          </a:p>
          <a:p>
            <a:pPr algn="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Выполнил: воспитатель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Гиниятуллина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М.Р: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608923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связной\Desktop\фото зкр\SAM_2481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057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связной\Desktop\фото зкр\SAM_2436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490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ФОТО З\SAM_236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ФОТО З\SAM_236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5547" y="2536158"/>
            <a:ext cx="5702957" cy="42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6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904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Закрепление </a:t>
            </a:r>
            <a:r>
              <a:rPr lang="ru-RU" b="1" dirty="0"/>
              <a:t>звука в словах, фразовой </a:t>
            </a:r>
            <a:r>
              <a:rPr lang="ru-RU" b="1" dirty="0" smtClean="0"/>
              <a:t>речи</a:t>
            </a:r>
            <a:endParaRPr lang="ru-RU" b="1" dirty="0"/>
          </a:p>
        </p:txBody>
      </p:sp>
      <p:pic>
        <p:nvPicPr>
          <p:cNvPr id="6146" name="Picture 2" descr="F:\ФОТО З\SAM_248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0777" y="1428645"/>
            <a:ext cx="7083631" cy="531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14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5888"/>
            <a:ext cx="8176525" cy="6725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90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8736971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90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ФОТО З\SAM_243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30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204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548680"/>
            <a:ext cx="6635080" cy="1224136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М.Ф. Фомичева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«Чем богаче и правильнее речь ребенка, тем легче ему высказать свои мысли, тем шире его возможности в познании действительности, содержательнее и полноценнее взаимоотношения с детьми и взрослыми»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://im7-tub-ru.yandex.net/i?id=197611455-33-72&amp;n=21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7056784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737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22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200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2200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200" dirty="0">
                <a:latin typeface="Times New Roman"/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043608" y="1052736"/>
            <a:ext cx="6728792" cy="489654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Задачи</a:t>
            </a:r>
            <a:r>
              <a:rPr lang="ru-RU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sz="2400" dirty="0" smtClean="0">
              <a:solidFill>
                <a:schemeClr val="tx1"/>
              </a:solidFill>
              <a:ea typeface="Times New Roman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1. Обучать детей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правильному звукопроизношению </a:t>
            </a:r>
            <a:endParaRPr lang="ru-RU" sz="2400" dirty="0">
              <a:solidFill>
                <a:schemeClr val="tx1"/>
              </a:solidFill>
              <a:ea typeface="Times New Roman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2. Учить детей четко произносить гласные и наиболее простые согласные изолированно и в словах</a:t>
            </a:r>
            <a:endParaRPr lang="ru-RU" sz="2400" dirty="0">
              <a:solidFill>
                <a:schemeClr val="tx1"/>
              </a:solidFill>
              <a:ea typeface="Times New Roman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3. Укреплять и развивать артикуляционный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аппарат </a:t>
            </a:r>
            <a:endParaRPr lang="ru-RU" sz="2400" dirty="0">
              <a:solidFill>
                <a:schemeClr val="tx1"/>
              </a:solidFill>
              <a:ea typeface="Times New Roman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4. Развивать умение вслушиваться в звучащее слово, соотносить его с предметом. </a:t>
            </a:r>
            <a:endParaRPr lang="ru-RU" sz="2400" dirty="0">
              <a:solidFill>
                <a:schemeClr val="tx1"/>
              </a:solidFill>
              <a:ea typeface="Times New Roman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5. Развивать фонематическое восприятие, речевое дыхание, интонационные средства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выразительности </a:t>
            </a:r>
            <a:endParaRPr lang="ru-RU" sz="2400" dirty="0">
              <a:solidFill>
                <a:schemeClr val="tx1"/>
              </a:solidFill>
              <a:ea typeface="Times New Roman"/>
              <a:cs typeface="Times New Roman"/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45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878904" y="557808"/>
            <a:ext cx="8229600" cy="114300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6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Формирование звукопроизношения осуществляется в три этапа: </a:t>
            </a:r>
            <a:r>
              <a:rPr lang="ru-RU" sz="2400" dirty="0">
                <a:solidFill>
                  <a:prstClr val="black"/>
                </a:solidFill>
                <a:ea typeface="Times New Roman"/>
                <a:cs typeface="Times New Roman"/>
              </a:rPr>
              <a:t/>
            </a:r>
            <a:br>
              <a:rPr lang="ru-RU" sz="2400" dirty="0">
                <a:solidFill>
                  <a:prstClr val="black"/>
                </a:solidFill>
                <a:ea typeface="Times New Roman"/>
                <a:cs typeface="Times New Roman"/>
              </a:rPr>
            </a:br>
            <a:endParaRPr lang="ru-RU" sz="2400" dirty="0"/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457200" y="2320280"/>
            <a:ext cx="8229600" cy="3196952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3600" b="1" i="1" dirty="0" smtClean="0">
                <a:latin typeface="Times New Roman"/>
                <a:ea typeface="Times New Roman"/>
                <a:cs typeface="Times New Roman"/>
              </a:rPr>
              <a:t>­подготовка </a:t>
            </a:r>
            <a:r>
              <a:rPr lang="ru-RU" sz="3600" b="1" i="1" dirty="0">
                <a:latin typeface="Times New Roman"/>
                <a:ea typeface="Times New Roman"/>
                <a:cs typeface="Times New Roman"/>
              </a:rPr>
              <a:t>артикуляционного аппарата; </a:t>
            </a:r>
            <a:endParaRPr lang="ru-RU" sz="3600" b="1" dirty="0"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3600" b="1" i="1" dirty="0" smtClean="0">
                <a:latin typeface="Times New Roman"/>
                <a:ea typeface="Times New Roman"/>
                <a:cs typeface="Times New Roman"/>
              </a:rPr>
              <a:t>уточнение </a:t>
            </a:r>
            <a:r>
              <a:rPr lang="ru-RU" sz="3600" b="1" i="1" dirty="0">
                <a:latin typeface="Times New Roman"/>
                <a:ea typeface="Times New Roman"/>
                <a:cs typeface="Times New Roman"/>
              </a:rPr>
              <a:t>произношения звука; </a:t>
            </a:r>
            <a:endParaRPr lang="ru-RU" sz="3600" b="1" dirty="0"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3600" b="1" i="1" dirty="0" smtClean="0">
                <a:latin typeface="Times New Roman"/>
                <a:ea typeface="Times New Roman"/>
                <a:cs typeface="Times New Roman"/>
              </a:rPr>
              <a:t>закрепление </a:t>
            </a:r>
            <a:r>
              <a:rPr lang="ru-RU" sz="3600" b="1" i="1" dirty="0">
                <a:latin typeface="Times New Roman"/>
                <a:ea typeface="Times New Roman"/>
                <a:cs typeface="Times New Roman"/>
              </a:rPr>
              <a:t>звука в словах, фразовой речи. </a:t>
            </a:r>
            <a:endParaRPr lang="ru-RU" sz="3600" b="1" dirty="0">
              <a:ea typeface="Times New Roman"/>
              <a:cs typeface="Times New Roman"/>
            </a:endParaRP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620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94928" y="274638"/>
            <a:ext cx="7941568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/>
                <a:ea typeface="Times New Roman"/>
              </a:rPr>
              <a:t>Подготовка </a:t>
            </a:r>
            <a:r>
              <a:rPr lang="ru-RU" sz="3200" b="1" dirty="0">
                <a:latin typeface="Times New Roman"/>
                <a:ea typeface="Times New Roman"/>
              </a:rPr>
              <a:t>артикуляционного аппарата</a:t>
            </a:r>
            <a:endParaRPr lang="ru-RU" sz="3200" dirty="0"/>
          </a:p>
        </p:txBody>
      </p:sp>
      <p:pic>
        <p:nvPicPr>
          <p:cNvPr id="1027" name="Picture 3" descr="F:\ФОТО З\SAM_2494 (2)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597" y="1052736"/>
            <a:ext cx="7599169" cy="569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68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2050" name="Picture 2" descr="F:\ФОТО З\SAM_249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960"/>
          <a:stretch/>
        </p:blipFill>
        <p:spPr bwMode="auto">
          <a:xfrm>
            <a:off x="365280" y="188640"/>
            <a:ext cx="8671216" cy="650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98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3075" name="Picture 3" descr="F:\ФОТО З\SAM_242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50249"/>
            <a:ext cx="5508103" cy="413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ФОТО З\SAM_242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3104" y="116632"/>
            <a:ext cx="5150896" cy="386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17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ФОТО З\SAM_247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870938"/>
            <a:ext cx="5256584" cy="394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ФОТО З\SAM_247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4623"/>
            <a:ext cx="5400599" cy="405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26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Уточнение </a:t>
            </a:r>
            <a:r>
              <a:rPr lang="ru-RU" b="1" dirty="0"/>
              <a:t>произношения </a:t>
            </a:r>
            <a:r>
              <a:rPr lang="ru-RU" b="1" dirty="0" smtClean="0"/>
              <a:t>звука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 descr="C:\Users\связной\Desktop\фото зкр\SAM_2273.JPG"/>
          <p:cNvPicPr>
            <a:picLocks noGrp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84887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532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133</Words>
  <Application>Microsoft Office PowerPoint</Application>
  <PresentationFormat>Экран (4:3)</PresentationFormat>
  <Paragraphs>27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Управление образования Администрации муниципального района Туймазинский район Республики Башкортостан Муниципальное автономное дошкольное образовательное учреждение центр развития ребенка – детский сад № 24 г. Туймазы муниципального района Туймазинский район Республики Башкортостан  </vt:lpstr>
      <vt:lpstr>М.Ф. Фомичева «Чем богаче и правильнее речь ребенка, тем легче ему высказать свои мысли, тем шире его возможности в познании действительности, содержательнее и полноценнее взаимоотношения с детьми и взрослыми» </vt:lpstr>
      <vt:lpstr>  </vt:lpstr>
      <vt:lpstr>Формирование звукопроизношения осуществляется в три этапа:  </vt:lpstr>
      <vt:lpstr>Подготовка артикуляционного аппарата</vt:lpstr>
      <vt:lpstr> </vt:lpstr>
      <vt:lpstr> </vt:lpstr>
      <vt:lpstr>Презентация PowerPoint</vt:lpstr>
      <vt:lpstr>Уточнение произношения звука </vt:lpstr>
      <vt:lpstr>Презентация PowerPoint</vt:lpstr>
      <vt:lpstr>Презентация PowerPoint</vt:lpstr>
      <vt:lpstr>Презентация PowerPoint</vt:lpstr>
      <vt:lpstr>Закрепление звука в словах, фразовой речи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</cp:lastModifiedBy>
  <cp:revision>61</cp:revision>
  <dcterms:modified xsi:type="dcterms:W3CDTF">2014-12-16T10:14:19Z</dcterms:modified>
</cp:coreProperties>
</file>