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57" d="100"/>
          <a:sy n="57" d="100"/>
        </p:scale>
        <p:origin x="4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figypa.besaba.com/razdeli/geometricheskaya/konturi-geometriches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://market-report.my1.ru/blog/nazvanie_knigi_po_korrekcii_disgrafii&#8230;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etsad-kitty.ru/metod/prez/30118-disgrafiya-narushenie-pismenno" TargetMode="External"/><Relationship Id="rId5" Type="http://schemas.openxmlformats.org/officeDocument/2006/relationships/hyperlink" Target="http://do.gendocs.ru/docs/index-276362.html" TargetMode="External"/><Relationship Id="rId4" Type="http://schemas.openxmlformats.org/officeDocument/2006/relationships/hyperlink" Target="http://qequka.0hna.com/377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1346662"/>
            <a:ext cx="8915399" cy="222781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1974496"/>
            <a:ext cx="8915399" cy="4143671"/>
          </a:xfrm>
        </p:spPr>
        <p:txBody>
          <a:bodyPr>
            <a:normAutofit fontScale="85000" lnSpcReduction="10000"/>
          </a:bodyPr>
          <a:lstStyle/>
          <a:p>
            <a:pPr lvl="0">
              <a:spcBef>
                <a:spcPts val="0"/>
              </a:spcBef>
              <a:buClrTx/>
            </a:pPr>
            <a:r>
              <a:rPr lang="ru-RU" sz="4400" b="1" dirty="0">
                <a:ln w="22225">
                  <a:solidFill>
                    <a:srgbClr val="629DD1"/>
                  </a:solidFill>
                  <a:prstDash val="solid"/>
                </a:ln>
                <a:solidFill>
                  <a:srgbClr val="ACCBF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 оптической </a:t>
            </a:r>
            <a:r>
              <a:rPr lang="ru-RU" sz="4400" b="1" dirty="0" err="1">
                <a:ln w="22225">
                  <a:solidFill>
                    <a:srgbClr val="629DD1"/>
                  </a:solidFill>
                  <a:prstDash val="solid"/>
                </a:ln>
                <a:solidFill>
                  <a:srgbClr val="ACCBF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дисграфии</a:t>
            </a:r>
            <a:r>
              <a:rPr lang="ru-RU" sz="4400" b="1" dirty="0">
                <a:ln w="22225">
                  <a:solidFill>
                    <a:srgbClr val="629DD1"/>
                  </a:solidFill>
                  <a:prstDash val="solid"/>
                </a:ln>
                <a:solidFill>
                  <a:srgbClr val="ACCBF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детей с нарушением речи </a:t>
            </a:r>
          </a:p>
          <a:p>
            <a:r>
              <a:rPr lang="ru-RU" dirty="0" smtClean="0"/>
              <a:t> </a:t>
            </a:r>
          </a:p>
          <a:p>
            <a:endParaRPr lang="ru-RU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выполнила</a:t>
            </a:r>
          </a:p>
          <a:p>
            <a:pPr algn="r"/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учитель-логопед МКДОУ БГО </a:t>
            </a:r>
          </a:p>
          <a:p>
            <a:pPr algn="r"/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№12 общеразвивающего вида </a:t>
            </a:r>
          </a:p>
          <a:p>
            <a:pPr algn="r"/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Филиппова Светлана Анатольевна 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50" y="2338566"/>
            <a:ext cx="1955428" cy="5758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48000" y="1813173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52762" y="219373"/>
            <a:ext cx="87180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Серия</a:t>
            </a:r>
            <a:r>
              <a:rPr lang="ru-RU" sz="200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ru-RU" sz="200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sz="200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 в работе с детьми» </a:t>
            </a:r>
          </a:p>
          <a:p>
            <a:r>
              <a:rPr lang="ru-RU" sz="200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для педагогов  ДОУ и родителей.</a:t>
            </a: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00251" y="4239491"/>
            <a:ext cx="1549098" cy="1199705"/>
          </a:xfrm>
          <a:prstGeom prst="rect">
            <a:avLst/>
          </a:prstGeom>
        </p:spPr>
      </p:pic>
      <p:sp>
        <p:nvSpPr>
          <p:cNvPr id="8" name="Облако 7"/>
          <p:cNvSpPr/>
          <p:nvPr/>
        </p:nvSpPr>
        <p:spPr>
          <a:xfrm>
            <a:off x="488514" y="1021390"/>
            <a:ext cx="2803326" cy="1223045"/>
          </a:xfrm>
          <a:prstGeom prst="cloud">
            <a:avLst/>
          </a:prstGeom>
          <a:solidFill>
            <a:schemeClr val="bg2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Выпуск  4</a:t>
            </a:r>
          </a:p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01/2015г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807080" y="7223858"/>
            <a:ext cx="6697532" cy="24807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00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Tx/>
            </a:pPr>
            <a:r>
              <a:rPr lang="ru-RU" sz="4400" b="1" smtClean="0">
                <a:ln w="22225">
                  <a:solidFill>
                    <a:srgbClr val="629DD1"/>
                  </a:solidFill>
                  <a:prstDash val="solid"/>
                </a:ln>
                <a:solidFill>
                  <a:srgbClr val="ACCBF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 оптической дисграфии у детей с нарушением речи </a:t>
            </a:r>
          </a:p>
          <a:p>
            <a:r>
              <a:rPr lang="ru-RU" smtClean="0"/>
              <a:t> </a:t>
            </a:r>
          </a:p>
          <a:p>
            <a:endParaRPr lang="ru-RU" sz="200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выполнила</a:t>
            </a:r>
          </a:p>
          <a:p>
            <a:pPr algn="r"/>
            <a:r>
              <a:rPr lang="ru-RU" sz="200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учитель-логопед МКДОУ БГО </a:t>
            </a:r>
          </a:p>
          <a:p>
            <a:pPr algn="r"/>
            <a:r>
              <a:rPr lang="ru-RU" sz="200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№12 общеразвивающего вида </a:t>
            </a:r>
          </a:p>
          <a:p>
            <a:pPr algn="r"/>
            <a:r>
              <a:rPr lang="ru-RU" sz="200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Филиппова Светлана Анатольевна 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&amp;Dcy;&amp;icy;&amp;scy;&amp;gcy;&amp;rcy;&amp;acy;&amp;fcy;&amp;icy;&amp;yacy;. &amp;Ncy;&amp;acy;&amp;rcy;&amp;ucy;&amp;shcy;&amp;iecy;&amp;ncy;&amp;icy;&amp;iecy; &amp;pcy;&amp;icy;&amp;scy;&amp;softcy;&amp;mcy;&amp;iecy;&amp;ncy;&amp;ncy;&amp;ocy;&amp;jcy; &amp;rcy;&amp;iecy;&amp;chcy;&amp;icy;. &quot; &amp;Dcy;&amp;IEcy;&amp;Tcy;&amp;scy;&amp;acy;&amp;dcy;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453" y="3993876"/>
            <a:ext cx="3062547" cy="257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16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. Соотнести черно-белые изображения предметов с цветными</a:t>
            </a:r>
            <a:r>
              <a:rPr lang="ru-RU" dirty="0" smtClean="0"/>
              <a:t>.</a:t>
            </a:r>
            <a:r>
              <a:rPr lang="ru-RU" dirty="0"/>
              <a:t> Соотнести предметы с их черными силуэтами.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6" descr="DSC08208.JP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0985"/>
          <a:stretch/>
        </p:blipFill>
        <p:spPr>
          <a:xfrm>
            <a:off x="2144684" y="2360815"/>
            <a:ext cx="8545483" cy="407323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56643" y="1905000"/>
            <a:ext cx="1288041" cy="99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24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Узнать </a:t>
            </a:r>
            <a:r>
              <a:rPr lang="ru-RU" dirty="0"/>
              <a:t>предметы, наложенные друг на друга.</a:t>
            </a:r>
            <a:endParaRPr lang="ru-RU" dirty="0"/>
          </a:p>
        </p:txBody>
      </p:sp>
      <p:pic>
        <p:nvPicPr>
          <p:cNvPr id="11266" name="Picture 2" descr="&amp;Vcy;&amp;scy;&amp;iocy; &amp;ocy; &amp;fcy;&amp;icy;&amp;gcy;&amp;ucy;&amp;rcy;&amp;iecy; &amp;zcy;&amp;dcy;&amp;iecy;&amp;scy;&amp;softcy; - &amp;Vcy;&amp;scy;&amp;iocy; &amp;ocy; &amp;fcy;&amp;icy;&amp;gcy;&amp;ucy;&amp;rcy;&amp;iecy; &amp;zcy;&amp;dcy;&amp;iecy;&amp;scy;&amp;softcy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5" y="2292985"/>
            <a:ext cx="8529504" cy="420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44530" y="2161311"/>
            <a:ext cx="1288041" cy="99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97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Узнать предмет по контурному изображению.</a:t>
            </a:r>
          </a:p>
        </p:txBody>
      </p:sp>
      <p:pic>
        <p:nvPicPr>
          <p:cNvPr id="13314" name="Picture 2" descr="&amp;Zcy;&amp;vcy;&amp;ucy;&amp;kcy;&amp;icy; &amp;icy; &amp;bcy;&amp;ucy;&amp;kcy;&amp;vcy;&amp;ycy; &amp;zhcy; &amp;shcy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055" y="2078182"/>
            <a:ext cx="9127374" cy="432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12020" y="2078182"/>
            <a:ext cx="1288041" cy="99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48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Найти различия в двух предметных картинках.</a:t>
            </a:r>
            <a:endParaRPr lang="ru-RU" dirty="0"/>
          </a:p>
        </p:txBody>
      </p:sp>
      <p:pic>
        <p:nvPicPr>
          <p:cNvPr id="12290" name="Picture 2" descr="&amp;Ncy;a&amp;jcy;&amp;dcy;&amp;icy; 7 &amp;ocy;&amp;tcy;&amp;lcy;&amp;icy;&amp;chcy;&amp;icy;&amp;jcy; &amp;ncy;a &amp;rcy;&amp;icy;&amp;scy;&amp;ucy;&amp;ncy;&amp;kcy;a&amp;khcy; - &amp;rcy;&amp;icy;&amp;scy;&amp;ucy;&amp;ncy;&amp;kcy; &amp;scy; &amp;acy;&amp;ncy;&amp;gcy;&amp;iecy;&amp;lcy;&amp;acy;&amp;mcy;&amp;icy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041" y="2133600"/>
            <a:ext cx="5259744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10537" y="2133600"/>
            <a:ext cx="1288041" cy="99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3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Узнать зашумленные предметы.</a:t>
            </a:r>
            <a:br>
              <a:rPr lang="ru-RU" dirty="0"/>
            </a:br>
            <a:endParaRPr lang="ru-RU" dirty="0"/>
          </a:p>
        </p:txBody>
      </p:sp>
      <p:pic>
        <p:nvPicPr>
          <p:cNvPr id="14338" name="Picture 2" descr="&amp;Pcy;&amp;scy;&amp;icy;&amp;khcy;&amp;ocy;&amp;lcy;&amp;ocy;&amp;gcy;&amp;icy;&amp;yacy; &amp;Ncy;&amp;iecy;&amp;mcy;&amp;ocy;&amp;vcy; &amp;Rcy; &amp;Scy; &amp;Kcy;&amp;ncy;&amp;icy;&amp;gcy;&amp;acy; 3 &amp;Pcy;&amp;scy;&amp;icy;&amp;khcy;&amp;ocy;&amp;dcy;&amp;icy;&amp;acy;&amp;gcy;&amp;ncy;&amp;ocy;&amp;scy;&amp;tcy;&amp;icy;&amp;kcy;&amp;acy; - &amp;scy;&amp;tcy;&amp;rcy;&amp;acy;&amp;ncy;&amp;icy;&amp;tscy;&amp;acy; 1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190" y="2493962"/>
            <a:ext cx="8877992" cy="379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28151" y="1264555"/>
            <a:ext cx="1288041" cy="99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96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166255"/>
            <a:ext cx="8911687" cy="3059083"/>
          </a:xfrm>
        </p:spPr>
        <p:txBody>
          <a:bodyPr>
            <a:normAutofit/>
          </a:bodyPr>
          <a:lstStyle/>
          <a:p>
            <a:r>
              <a:rPr lang="ru-RU" dirty="0"/>
              <a:t>Определить, что неправильно нарисовал </a:t>
            </a:r>
            <a:r>
              <a:rPr lang="ru-RU" dirty="0" smtClean="0"/>
              <a:t>или что </a:t>
            </a:r>
            <a:r>
              <a:rPr lang="ru-RU" dirty="0"/>
              <a:t>забыл нарисовать художник.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5362" name="Picture 2" descr="&amp;Pcy;&amp;ocy;&amp;pcy;&amp;rcy;&amp;acy;&amp;vcy;&amp;softcy; &amp;khcy;&amp;ucy;&amp;dcy;&amp;ocy;&amp;zhcy;&amp;ncy;&amp;icy;&amp;kcy;&amp;acy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867" y="1468582"/>
            <a:ext cx="6750580" cy="511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22049" y="471054"/>
            <a:ext cx="1288041" cy="99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17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9550" y="245096"/>
            <a:ext cx="8911687" cy="1280890"/>
          </a:xfrm>
        </p:spPr>
        <p:txBody>
          <a:bodyPr/>
          <a:lstStyle/>
          <a:p>
            <a:r>
              <a:rPr lang="ru-RU" dirty="0"/>
              <a:t>«Лабиринты».</a:t>
            </a:r>
            <a:endParaRPr lang="ru-RU" dirty="0"/>
          </a:p>
        </p:txBody>
      </p:sp>
      <p:pic>
        <p:nvPicPr>
          <p:cNvPr id="16386" name="Picture 2" descr="&amp;Icy;&amp;gcy;&amp;rcy;&amp;ycy;-&amp;lcy;&amp;acy;&amp;bcy;&amp;icy;&amp;rcy;&amp;icy;&amp;ncy;&amp;tcy;&amp;ycy; :: &amp;Vcy;&amp;scy;&amp;iecy; &amp;dcy;&amp;lcy;&amp;yacy; &amp;dcy;&amp;iecy;&amp;tcy;&amp;iecy;&amp;jcy;. &amp;Dcy;&amp;iecy;&amp;tcy;&amp;scy;&amp;kcy;&amp;icy;&amp;iecy; &amp;rcy;&amp;iecy;&amp;scy;&amp;ucy;&amp;rcy;&amp;scy;&amp;ycy;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899" y="1525986"/>
            <a:ext cx="3831854" cy="36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10784" y="2277689"/>
            <a:ext cx="1288041" cy="997528"/>
          </a:xfrm>
          <a:prstGeom prst="rect">
            <a:avLst/>
          </a:prstGeom>
        </p:spPr>
      </p:pic>
      <p:pic>
        <p:nvPicPr>
          <p:cNvPr id="16388" name="Picture 4" descr="&amp;lcy;&amp;acy;&amp;bcy;&amp;icy;&amp;rcy;&amp;icy;&amp;ncy;&amp;tcy;&amp;ycy; &amp;dcy;&amp;lcy;&amp;yacy; &amp;dcy;&amp;iecy;&amp;tcy;&amp;iecy;&amp;jcy;))) &quot; &amp;Ocy;&amp;bcy;&amp;rcy;&amp;acy;&amp;zcy;&amp;ocy;&amp;vcy;&amp;acy;&amp;tcy;&amp;iecy;&amp;lcy;&amp;softcy;&amp;ncy;&amp;ycy;&amp;jcy; &amp;pcy;&amp;ocy;&amp;rcy;&amp;tcy;&amp;acy;&amp;lcy; &amp;Mcy;&amp;icy;&amp;scy;&amp;tcy;&amp;iecy;&amp;rcy;&amp;Gcy;&amp;Icy;&amp;Dcy;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8" t="4580" r="14821" b="9173"/>
          <a:stretch/>
        </p:blipFill>
        <p:spPr bwMode="auto">
          <a:xfrm>
            <a:off x="2457191" y="1525985"/>
            <a:ext cx="3561224" cy="36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0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Развитие зрительной памяти.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263535"/>
            <a:ext cx="8915400" cy="46476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1. Запомнить расположение предметов, восстановить порядок расположения по памяти.</a:t>
            </a:r>
          </a:p>
          <a:p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2. Запомнить расположение и цвет геометрических фигур, воспроизвести эти фигуры на листе бумаги.</a:t>
            </a:r>
          </a:p>
          <a:p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3. Восстановить пары картинок.</a:t>
            </a:r>
          </a:p>
          <a:p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4. Восстановить первоначальные варианты картинок (кукла, мяч, мишка – мяч, кукла, мишка).</a:t>
            </a:r>
          </a:p>
          <a:p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5. Сравнить две картинки и найти их отличия.</a:t>
            </a:r>
          </a:p>
          <a:p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6. Запомнить расположение палочек (спичек) в течение нескольких секунд, затем восстановить порядок их расположения на столе (палочки расположены хаотично или из них выложены геометрические фигуры).</a:t>
            </a:r>
          </a:p>
          <a:p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266077" y="1621637"/>
            <a:ext cx="1288041" cy="99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29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9386" y="191849"/>
            <a:ext cx="9755226" cy="128089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Развитие пространственных представлений: формирование способности ориентироваться в собственном теле, в окружающем пространстве, в малом пространстве.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7412" name="Picture 4" descr="&amp;Gcy;&amp;iecy;&amp;ocy;&amp;mcy;&amp;iecy;&amp;tcy;&amp;rcy;&amp;icy;&amp;chcy;&amp;iecy;&amp;scy;&amp;kcy;&amp;ocy;&amp;iecy; &amp;lcy;&amp;ocy;&amp;tcy;&amp;ocy;. &amp;TScy;&amp;iecy;&amp;lcy;&amp;softcy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361" y="2832100"/>
            <a:ext cx="4481130" cy="377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78027" y="2832100"/>
            <a:ext cx="1288041" cy="99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77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Назвать и показать правые и левые части тела.</a:t>
            </a:r>
            <a:br>
              <a:rPr lang="ru-RU" dirty="0"/>
            </a:br>
            <a:endParaRPr lang="ru-RU" dirty="0"/>
          </a:p>
        </p:txBody>
      </p:sp>
      <p:pic>
        <p:nvPicPr>
          <p:cNvPr id="18434" name="Picture 2" descr="&amp;Gcy;&amp;dcy;&amp;iecy; &amp;lcy;&amp;iecy;&amp;vcy;&amp;ocy;, &amp;gcy;&amp;dcy;&amp;iecy; &amp;pcy;&amp;rcy;&amp;acy;&amp;vcy;&amp;ocy;?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604" y="1712422"/>
            <a:ext cx="6334298" cy="457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766873" y="2598418"/>
            <a:ext cx="1288041" cy="99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0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14057" y="5922818"/>
            <a:ext cx="8915399" cy="226278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&amp;Ncy;&amp;acy;&amp;zcy;&amp;vcy;&amp;acy;&amp;ncy;&amp;icy;&amp;iecy;: &amp;Kcy;&amp;ncy;&amp;icy;&amp;gcy;&amp;icy; &amp;pcy;&amp;ocy; &amp;kcy;&amp;ocy;&amp;rcy;&amp;rcy;&amp;iecy;&amp;kcy;&amp;tscy;&amp;icy;&amp;icy; &amp;dcy;&amp;icy;&amp;scy;&amp;gcy;&amp;rcy;&amp;acy;&amp;fcy;&amp;icy;&amp;icy; &amp;icy; &amp;dcy;&amp;icy;&amp;scy;&amp;lcy;&amp;iecy;&amp;kcy;&amp;scy;&amp;icy;&amp;icy; 1. &amp;Ncy;&amp;acy;&amp;rcy;&amp;ucy;&amp;shcy;&amp;iecy;&amp;ncy;&amp;icy;&amp;iecy; - 28 &amp;Fcy;&amp;iecy;&amp;vcy;&amp;rcy;&amp;acy;&amp;lcy;&amp;yacy; 2014 - Blog - Market-report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24"/>
          <a:stretch/>
        </p:blipFill>
        <p:spPr bwMode="auto">
          <a:xfrm>
            <a:off x="1600556" y="382387"/>
            <a:ext cx="9588171" cy="571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12515" y="382387"/>
            <a:ext cx="1288041" cy="99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18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1836457"/>
          </a:xfrm>
        </p:spPr>
        <p:txBody>
          <a:bodyPr>
            <a:normAutofit fontScale="90000"/>
          </a:bodyPr>
          <a:lstStyle/>
          <a:p>
            <a:r>
              <a:rPr lang="ru-RU" dirty="0"/>
              <a:t>Предложить ребенку дотронуться правой рукой до левой коленки, левой рукой до правого уха и т.п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Пространственные слуховые диктанты.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22216" y="3640975"/>
            <a:ext cx="8915400" cy="2344189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77533" y="2460566"/>
            <a:ext cx="1288041" cy="99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2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Отработать правильность употребления предлогов </a:t>
            </a:r>
            <a:r>
              <a:rPr lang="ru-RU" i="1" dirty="0"/>
              <a:t>перед</a:t>
            </a:r>
            <a:r>
              <a:rPr lang="ru-RU" dirty="0"/>
              <a:t>, </a:t>
            </a:r>
            <a:r>
              <a:rPr lang="ru-RU" i="1" dirty="0"/>
              <a:t>за между</a:t>
            </a:r>
            <a:r>
              <a:rPr lang="ru-RU" dirty="0"/>
              <a:t>, </a:t>
            </a:r>
            <a:r>
              <a:rPr lang="ru-RU" i="1" dirty="0"/>
              <a:t>после</a:t>
            </a:r>
            <a:r>
              <a:rPr lang="ru-RU" dirty="0"/>
              <a:t>, </a:t>
            </a:r>
            <a:r>
              <a:rPr lang="ru-RU" i="1" dirty="0"/>
              <a:t>около</a:t>
            </a:r>
            <a:r>
              <a:rPr lang="ru-RU" dirty="0"/>
              <a:t>, </a:t>
            </a:r>
            <a:r>
              <a:rPr lang="ru-RU" i="1" dirty="0"/>
              <a:t>рядом</a:t>
            </a:r>
            <a:r>
              <a:rPr lang="ru-RU" dirty="0"/>
              <a:t>, </a:t>
            </a:r>
            <a:r>
              <a:rPr lang="ru-RU" i="1" dirty="0"/>
              <a:t>на</a:t>
            </a:r>
            <a:r>
              <a:rPr lang="ru-RU" dirty="0"/>
              <a:t>, </a:t>
            </a:r>
            <a:r>
              <a:rPr lang="ru-RU" i="1" dirty="0"/>
              <a:t>под</a:t>
            </a:r>
            <a:r>
              <a:rPr lang="ru-RU" dirty="0"/>
              <a:t>, </a:t>
            </a:r>
            <a:r>
              <a:rPr lang="ru-RU" i="1" dirty="0"/>
              <a:t>над</a:t>
            </a:r>
            <a:r>
              <a:rPr lang="ru-RU" dirty="0"/>
              <a:t>, </a:t>
            </a:r>
            <a:r>
              <a:rPr lang="ru-RU" i="1" dirty="0"/>
              <a:t>в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19458" name="Picture 2" descr="&amp;Pcy;&amp;ocy;&amp;dcy; - &amp;Pcy;&amp;rcy;&amp;iecy;&amp;zcy;&amp;iecy;&amp;ncy;&amp;tcy;&amp;acy;&amp;tscy;&amp;icy;&amp;yacy; 892/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47" y="2719536"/>
            <a:ext cx="3692852" cy="276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&amp;Zcy;&amp;acy; - &amp;Pcy;&amp;rcy;&amp;iecy;&amp;zcy;&amp;iecy;&amp;ncy;&amp;tcy;&amp;acy;&amp;tscy;&amp;icy;&amp;yacy; 892/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257" y="2719536"/>
            <a:ext cx="3256222" cy="282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&amp;Icy;&amp;zcy;-&amp;pcy;&amp;ocy;&amp;dcy; - &amp;Pcy;&amp;rcy;&amp;iecy;&amp;zcy;&amp;iecy;&amp;ncy;&amp;tcy;&amp;acy;&amp;tscy;&amp;icy;&amp;yacy; 892/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476" y="2719536"/>
            <a:ext cx="3445968" cy="276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304884" y="1264555"/>
            <a:ext cx="1288041" cy="99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83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3532254"/>
          </a:xfrm>
        </p:spPr>
        <p:txBody>
          <a:bodyPr>
            <a:normAutofit/>
          </a:bodyPr>
          <a:lstStyle/>
          <a:p>
            <a:r>
              <a:rPr lang="ru-RU" dirty="0" smtClean="0"/>
              <a:t>Отработать </a:t>
            </a:r>
            <a:r>
              <a:rPr lang="ru-RU" dirty="0"/>
              <a:t>правильность употребления противоположных </a:t>
            </a:r>
            <a:r>
              <a:rPr lang="ru-RU" dirty="0" smtClean="0"/>
              <a:t>понятий(антонимов</a:t>
            </a:r>
            <a:r>
              <a:rPr lang="ru-RU" dirty="0"/>
              <a:t>).</a:t>
            </a:r>
            <a:br>
              <a:rPr lang="ru-RU" dirty="0"/>
            </a:br>
            <a:endParaRPr lang="ru-RU" dirty="0"/>
          </a:p>
        </p:txBody>
      </p:sp>
      <p:pic>
        <p:nvPicPr>
          <p:cNvPr id="20482" name="Picture 2" descr="&amp;Rcy;&amp;acy;&amp;zcy;&amp;vcy;&amp;icy;&amp;vcy;&amp;acy;&amp;yucy;&amp;shchcy;&amp;iecy;&amp;iecy; &amp;zcy;&amp;acy;&amp;ncy;&amp;yacy;&amp;tcy;&amp;icy;&amp;iecy; &amp;scy; &amp;mcy;&amp;acy;&amp;lcy;&amp;ycy;&amp;shcy;&amp;ocy;&amp;mcy; - &amp;icy;&amp;gcy;&amp;rcy;&amp;acy; &quot;&amp;Pcy;&amp;rcy;&amp;ocy;&amp;tcy;&amp;icy;&amp;vcy;&amp;ocy;&amp;pcy;&amp;ocy;&amp;lcy;&amp;ocy;&amp;zhcy;&amp;ncy;&amp;ocy;&amp;scy;&amp;tcy;&amp;icy;&quot; - &amp;rcy;&amp;acy;&amp;zcy;&amp;vcy;&amp;icy;&amp;tcy;&amp;icy;&amp;iecy; &amp;icy; &amp;vcy;&amp;ocy;&amp;scy;&amp;pcy;&amp;icy;&amp;tcy;&amp;acy;&amp;ncy;&amp;icy;&amp;iecy; &amp;dcy;&amp;iecy;&amp;tcy;&amp;iecy;&amp;jcy; - &amp;Scy;&amp;ocy;&amp;ocy;&amp;bcy;&amp;shchcy;&amp;iecy;&amp;scy;&amp;tcy;&amp;vcy;&amp;acy; &amp;icy; &amp;rcy;&amp;acy;&amp;zcy;&amp;vcy;&amp;lcy;&amp;iecy;&amp;chcy;&amp;iecy;&amp;ncy;&amp;icy;&amp;yacy; - Ossbe.co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36" y="2607233"/>
            <a:ext cx="3658157" cy="309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&amp;Icy;&amp;gcy;&amp;rcy;&amp;acy; &quot;&amp;Pcy;&amp;rcy;&amp;ocy;&amp;tcy;&amp;icy;&amp;vcy;&amp;ocy;&amp;pcy;&amp;ocy;&amp;lcy;&amp;ocy;&amp;zhcy;&amp;ncy;&amp;ocy;&amp;scy;&amp;tcy;&amp;icy;&quot; &amp;dcy;&amp;lcy;&amp;yacy; &amp;mcy;&amp;acy;&amp;lcy;&amp;ycy;&amp;shcy;&amp;iecy;&amp;jcy;: &amp;Dcy;&amp;ncy;&amp;iecy;&amp;vcy;&amp;ncy;&amp;icy;&amp;kcy; &amp;gcy;&amp;rcy;&amp;ucy;&amp;pcy;&amp;pcy;&amp;ycy; &quot;&amp;Rcy;&amp;acy;&amp;zcy;&amp;vcy;&amp;icy;&amp;vcy;&amp;acy;&amp;iecy;&amp;mcy; &amp;rcy;&amp;iecy;&amp;bcy;&amp;iecy;&amp;ncy;&amp;kcy;&amp;acy; &amp;dcy;&amp;ocy;&amp;mcy;&amp;acy; (&amp;ocy;&amp;tcy; 0 &amp;dcy;&amp;ocy; 7 &amp;lcy;&amp;iecy;&amp;tcy;)&quot; - &amp;Scy;&amp;tcy;&amp;rcy;&amp;acy;&amp;ncy;&amp;acy; &amp;Mcy;&amp;acy;&amp;m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993" y="2390237"/>
            <a:ext cx="3750177" cy="321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&amp;Icy;&amp;gcy;&amp;rcy;&amp;acy; &quot;&amp;Pcy;&amp;rcy;&amp;ocy;&amp;tcy;&amp;icy;&amp;vcy;&amp;ocy;&amp;pcy;&amp;ocy;&amp;lcy;&amp;ocy;&amp;zhcy;&amp;ncy;&amp;ocy;&amp;scy;&amp;tcy;&amp;icy;&quot; &amp;dcy;&amp;lcy;&amp;yacy; &amp;mcy;&amp;acy;&amp;lcy;&amp;ycy;&amp;shcy;&amp;iecy;&amp;jcy;: &amp;Dcy;&amp;ncy;&amp;iecy;&amp;vcy;&amp;ncy;&amp;icy;&amp;kcy; &amp;gcy;&amp;rcy;&amp;ucy;&amp;pcy;&amp;pcy;&amp;ycy; &quot;&amp;Rcy;&amp;acy;&amp;zcy;&amp;vcy;&amp;icy;&amp;vcy;…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607" y="2390237"/>
            <a:ext cx="3205405" cy="292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39473" y="847900"/>
            <a:ext cx="1288041" cy="99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95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Автоматизация зрительных представлений графических образов букв, дифференциация букв, имеющих оптические </a:t>
            </a:r>
            <a:r>
              <a:rPr lang="ru-RU" b="1" dirty="0" smtClean="0"/>
              <a:t>сходств. Назвать буквы.</a:t>
            </a:r>
            <a:endParaRPr lang="ru-RU" dirty="0"/>
          </a:p>
        </p:txBody>
      </p:sp>
      <p:pic>
        <p:nvPicPr>
          <p:cNvPr id="21508" name="Picture 4" descr="&amp;Pcy;&amp;rcy;&amp;ocy;&amp;khcy;&amp;ocy;&amp;dcy;&amp;ncy;&amp;ocy;&amp;jcy; &amp;bcy;&amp;acy;&amp;lcy;&amp;lcy;. &amp;Pcy;&amp;ocy;&amp;scy;&amp;tcy;&amp;ucy;&amp;pcy;&amp;acy;&amp;iecy;&amp;mcy; &amp;vcy;&amp;mcy;&amp;iecy;&amp;scy;&amp;tcy;&amp;iecy; &amp;Pcy;&amp;ocy;&amp;scy;&amp;tcy;&amp;ucy;&amp;pcy;&amp;acy;&amp;iecy;&amp;mcy; &amp;vcy;&amp;mcy;&amp;iecy;&amp;scy;&amp;tcy;&amp;iecy;. &amp;Fcy;&amp;ocy;&amp;rcy;&amp;ucy;&amp;m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471" y="2678585"/>
            <a:ext cx="2687378" cy="268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&amp;Vcy;&amp;icy;&amp;dcy; &amp;icy;&amp;scy;&amp;kcy;&amp;ucy;&amp;scy;&amp;scy;&amp;tcy;&amp;vcy;&amp;acy; 4 &amp;bcy;&amp;ucy;&amp;kcy;&amp;vcy;&amp;ycy; &amp;pcy;&amp;iecy;&amp;rcy;&amp;vcy;&amp;acy;&amp;yacy; &amp;ts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395" y="3687432"/>
            <a:ext cx="2271741" cy="230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&amp;Kcy;&amp;acy;&amp;kcy; &amp;zcy;&amp;acy;&amp;rcy;&amp;acy;&amp;bcy;&amp;ocy;&amp;tcy;&amp;acy;&amp;tcy;&amp;softcy; &amp;dcy;&amp;iecy;&amp;ncy;&amp;softcy;&amp;gcy;&amp;icy; &amp;dcy;&amp;ocy;&amp;mcy;&amp;acy; - &amp;Dcy;&amp;icy;&amp;iecy;&amp;tcy;&amp;acy; &amp;dcy;&amp;lcy;&amp;yacy; &amp;kcy;&amp;acy;&amp;zhcy;&amp;dcy;&amp;ocy;&amp;gcy;&amp;o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88" y="2669617"/>
            <a:ext cx="3319145" cy="331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771505" y="5365963"/>
            <a:ext cx="6736820" cy="388066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61155" y="624110"/>
            <a:ext cx="1288041" cy="99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41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819832"/>
          </a:xfrm>
        </p:spPr>
        <p:txBody>
          <a:bodyPr>
            <a:normAutofit fontScale="90000"/>
          </a:bodyPr>
          <a:lstStyle/>
          <a:p>
            <a:r>
              <a:rPr lang="ru-RU" dirty="0"/>
              <a:t>Найти и назвать неправильно написанные </a:t>
            </a:r>
            <a:r>
              <a:rPr lang="ru-RU" dirty="0" err="1" smtClean="0"/>
              <a:t>буквы.Дорисовать</a:t>
            </a:r>
            <a:r>
              <a:rPr lang="ru-RU" dirty="0" smtClean="0"/>
              <a:t> </a:t>
            </a:r>
            <a:r>
              <a:rPr lang="ru-RU" dirty="0"/>
              <a:t>недостающие элементы букв. </a:t>
            </a:r>
            <a:r>
              <a:rPr lang="ru-RU" dirty="0" smtClean="0"/>
              <a:t>Узнать </a:t>
            </a:r>
            <a:r>
              <a:rPr lang="ru-RU" dirty="0"/>
              <a:t>и назвать буквы.</a:t>
            </a:r>
            <a:br>
              <a:rPr lang="ru-RU" dirty="0"/>
            </a:br>
            <a:endParaRPr lang="ru-RU" dirty="0"/>
          </a:p>
        </p:txBody>
      </p:sp>
      <p:pic>
        <p:nvPicPr>
          <p:cNvPr id="22530" name="Picture 2" descr="&amp;Scy;&amp;tcy;&amp;rcy;&amp;acy;&amp;ncy;&amp;acy; &amp;dcy;&amp;iecy;&amp;tcy;&amp;scy;&amp;tcy;&amp;vcy;&amp;acy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68" y="2976678"/>
            <a:ext cx="4050529" cy="334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&amp;Kcy;&amp;acy;&amp;kcy; &amp;pcy;&amp;ocy;&amp;mcy;&amp;ocy;&amp;chcy;&amp;softcy; &amp;rcy;&amp;iecy;&amp;bcy;&amp;iecy;&amp;ncy;&amp;kcy;&amp;ucy;, &amp;iecy;&amp;scy;&amp;lcy;&amp;icy; &amp;ocy;&amp;ncy; &amp;zcy;&amp;acy;&amp;bcy;&amp;ycy;&amp;vcy;&amp;acy;&amp;iecy;&amp;tcy;, &amp;pcy;&amp;ucy;&amp;tcy;&amp;acy;&amp;iecy;&amp;tcy;, &amp;ncy;&amp;iecy;&amp;pcy;&amp;rcy;&amp;acy;&amp;vcy;&amp;icy;&amp;lcy;&amp;softcy;&amp;ncy;&amp;ocy; &amp;pcy;&amp;icy;…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061" y="3075109"/>
            <a:ext cx="4306397" cy="324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45025" y="1197034"/>
            <a:ext cx="1288041" cy="99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8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презентации использованы материалы с сайтов: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http://market-report.my1.ru/blog/</a:t>
            </a:r>
            <a:r>
              <a:rPr lang="en-US" dirty="0" err="1">
                <a:hlinkClick r:id="rId2"/>
              </a:rPr>
              <a:t>nazvanie_knigi_po_korrekcii_disgrafii</a:t>
            </a:r>
            <a:r>
              <a:rPr lang="en-US" dirty="0">
                <a:hlinkClick r:id="rId2"/>
              </a:rPr>
              <a:t>…</a:t>
            </a:r>
            <a:endParaRPr lang="ru-RU" dirty="0"/>
          </a:p>
          <a:p>
            <a:endParaRPr lang="ru-RU" dirty="0"/>
          </a:p>
          <a:p>
            <a:r>
              <a:rPr lang="en-US" dirty="0">
                <a:hlinkClick r:id="rId3"/>
              </a:rPr>
              <a:t>http://figypa.besaba.com/razdeli/geometricheskaya/konturi-geometriches</a:t>
            </a:r>
            <a:endParaRPr lang="ru-RU" dirty="0"/>
          </a:p>
          <a:p>
            <a:r>
              <a:rPr lang="en-US" dirty="0">
                <a:hlinkClick r:id="rId4"/>
              </a:rPr>
              <a:t>http://qequka.0hna.com/377/</a:t>
            </a:r>
            <a:endParaRPr lang="ru-RU" dirty="0"/>
          </a:p>
          <a:p>
            <a:r>
              <a:rPr lang="en-US" dirty="0">
                <a:hlinkClick r:id="rId5"/>
              </a:rPr>
              <a:t>http://do.gendocs.ru/docs/index-276362.html</a:t>
            </a:r>
            <a:endParaRPr lang="ru-RU" dirty="0"/>
          </a:p>
          <a:p>
            <a:r>
              <a:rPr lang="en-US" dirty="0" smtClean="0">
                <a:hlinkClick r:id="rId6"/>
              </a:rPr>
              <a:t>http</a:t>
            </a:r>
            <a:r>
              <a:rPr lang="en-US" dirty="0">
                <a:hlinkClick r:id="rId6"/>
              </a:rPr>
              <a:t>://detsad-kitty.ru/metod/prez/30118-disgrafiya-narushenie-pismenno</a:t>
            </a:r>
            <a:endParaRPr lang="ru-RU" dirty="0"/>
          </a:p>
          <a:p>
            <a:r>
              <a:rPr lang="en-US" dirty="0">
                <a:hlinkClick r:id="rId2"/>
              </a:rPr>
              <a:t>http://market-report.my1.ru/blog/nazvanie_knigi_po_korrekcii_disgrafii</a:t>
            </a:r>
            <a:endParaRPr lang="ru-RU" dirty="0"/>
          </a:p>
          <a:p>
            <a:r>
              <a:rPr lang="en-US" dirty="0">
                <a:hlinkClick r:id="rId2"/>
              </a:rPr>
              <a:t>http://market-report.my1.ru/blog/</a:t>
            </a:r>
            <a:r>
              <a:rPr lang="en-US" dirty="0" err="1">
                <a:hlinkClick r:id="rId2"/>
              </a:rPr>
              <a:t>nazvanie_knigi_po_korrekcii_disgrafii</a:t>
            </a:r>
            <a:r>
              <a:rPr lang="en-US" dirty="0">
                <a:hlinkClick r:id="rId2"/>
              </a:rPr>
              <a:t>…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301171" y="2133600"/>
            <a:ext cx="1288041" cy="99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63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Благодарю за внимание !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27162" y="1905000"/>
            <a:ext cx="1288041" cy="997528"/>
          </a:xfrm>
          <a:prstGeom prst="rect">
            <a:avLst/>
          </a:prstGeom>
        </p:spPr>
      </p:pic>
      <p:pic>
        <p:nvPicPr>
          <p:cNvPr id="23556" name="Picture 4" descr="&amp;Dcy;&amp;iecy;&amp;tcy;&amp;kcy;&amp;icy;. - &amp;Ncy;&amp;Ocy;&amp;Vcy;&amp;Ocy;&amp;Gcy;&amp;Ocy;&amp;Dcy;&amp;Ncy;&amp;IEcy;&amp;IEcy; &amp;Pcy;&amp;Ocy;&amp;Zcy;&amp;Dcy;&amp;Rcy;&amp;Acy;&amp;Vcy;&amp;Lcy;&amp;IEcy;&amp;Ncy;&amp;Icy;&amp;IEcy; &amp;Ocy;&amp;Tcy; &amp;Dcy;&amp;Ocy;&amp;Bcy;&amp;Rcy;&amp;Ocy;&amp;Gcy;&amp;Ocy; &amp;Dcy;&amp;IEcy;&amp;Dcy;&amp;Ucy;&amp;SHcy;&amp;Kcy;&amp;Icy; &amp;Mcy;&amp;Ocy;&amp;Rcy;&amp;Ocy;&amp;Zcy;&amp;Acy; (!!!***&amp;Fcy;&amp;Ocy;&amp;Tcy;&amp;Ocy;***!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702" y="1905000"/>
            <a:ext cx="7980218" cy="495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05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14057" y="5922818"/>
            <a:ext cx="8915399" cy="226278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1014154"/>
            <a:ext cx="8915399" cy="1346662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Оптическая </a:t>
            </a:r>
            <a:r>
              <a:rPr lang="ru-RU" sz="4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дисграфия</a:t>
            </a:r>
            <a:r>
              <a:rPr lang="ru-RU" sz="4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4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дисграфия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связанная с недоразвитием зрительного </a:t>
            </a:r>
            <a:r>
              <a:rPr lang="ru-RU" sz="4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гнозиса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анализа, синтеза, пространственных представлений, проявляется в заменах и искажениях букв на письме.</a:t>
            </a:r>
          </a:p>
          <a:p>
            <a:endParaRPr lang="ru-RU" sz="4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40115" y="1014154"/>
            <a:ext cx="1549098" cy="119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77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14057" y="5922818"/>
            <a:ext cx="8915399" cy="226278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1014154"/>
            <a:ext cx="8915399" cy="134666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буквы русского алфавита состоят из набора одних и тех же элементов («палочки», «овалы») и нескольких «специфичных» элементов. Одинаковые элементы по-разному комбинируясь в пространстве, и образуют различные буквенные знаки: и, ш, ц, щ; б, в, д, у...</a:t>
            </a:r>
          </a:p>
          <a:p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ребенок не улавливает тонких различий между буквами, то это непременно приведет к трудностям усвоения начертания букв и к неправильному изображению их на письме.</a:t>
            </a:r>
          </a:p>
          <a:p>
            <a:endParaRPr lang="ru-RU" sz="2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40115" y="1014154"/>
            <a:ext cx="1549098" cy="119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4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Ошибки, наиболее часто встречающиеся на письме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</a:rPr>
              <a:t>недописывание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 элементов букв (связано с недоучетом их количества): </a:t>
            </a:r>
            <a:r>
              <a:rPr lang="ru-RU" sz="2800" dirty="0">
                <a:solidFill>
                  <a:srgbClr val="FF0000"/>
                </a:solidFill>
              </a:rPr>
              <a:t>Л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 вместо </a:t>
            </a:r>
            <a:r>
              <a:rPr lang="ru-RU" sz="2800" dirty="0">
                <a:solidFill>
                  <a:srgbClr val="FF0000"/>
                </a:solidFill>
              </a:rPr>
              <a:t>М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; 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   </a:t>
            </a:r>
            <a:r>
              <a:rPr lang="ru-RU" sz="2800" dirty="0" smtClean="0">
                <a:solidFill>
                  <a:srgbClr val="FF0000"/>
                </a:solidFill>
              </a:rPr>
              <a:t>Х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вместо </a:t>
            </a:r>
            <a:r>
              <a:rPr lang="ru-RU" sz="2800" dirty="0">
                <a:solidFill>
                  <a:srgbClr val="FF0000"/>
                </a:solidFill>
              </a:rPr>
              <a:t>Ж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 и т.д.;</a:t>
            </a:r>
          </a:p>
          <a:p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- добавление лишних элементов;</a:t>
            </a:r>
          </a:p>
          <a:p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- пропуски элементов, особенно при соединении букв, включающих одинаковый элемент;</a:t>
            </a:r>
          </a:p>
          <a:p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- зеркальное написание букв.</a:t>
            </a:r>
          </a:p>
          <a:p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359277" y="2394068"/>
            <a:ext cx="1030429" cy="79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82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8429" y="557608"/>
            <a:ext cx="10074823" cy="1280890"/>
          </a:xfrm>
        </p:spPr>
        <p:txBody>
          <a:bodyPr>
            <a:normAutofit/>
          </a:bodyPr>
          <a:lstStyle/>
          <a:p>
            <a:r>
              <a:rPr lang="ru-RU" dirty="0"/>
              <a:t>Таким образом, </a:t>
            </a:r>
            <a:r>
              <a:rPr lang="ru-RU" dirty="0" err="1"/>
              <a:t>дисграфия</a:t>
            </a:r>
            <a:r>
              <a:rPr lang="ru-RU" dirty="0"/>
              <a:t> никогда не возникает «из ничего»!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Работа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по устранению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</a:rPr>
              <a:t>дисграфии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 должна начинаться не в школе, когда обнаружатся специфические ошибки на письме, а в дошкольном возрасте, задолго до начала обучения ребенка грамоте.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Дети, страдающие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</a:rPr>
              <a:t>дисграфией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, нуждаются в специальной логопедической помощи, так как специфические ошибки письма не могут быть преодолены обычными школьными методами. Важно учитывать, что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</a:rPr>
              <a:t>дисграфию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 значительно легче предупредить, чем устранить</a:t>
            </a:r>
          </a:p>
          <a:p>
            <a:pPr marL="0" indent="0">
              <a:buNone/>
            </a:pP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359277" y="2394068"/>
            <a:ext cx="1030429" cy="79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09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  <a:buClr>
                <a:srgbClr val="4A66AC"/>
              </a:buClr>
            </a:pPr>
            <a:r>
              <a:rPr lang="ru-RU" sz="4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Средствами профилактики оптической </a:t>
            </a:r>
            <a:r>
              <a:rPr lang="ru-RU" sz="4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дисграфии</a:t>
            </a:r>
            <a:r>
              <a:rPr lang="ru-RU" sz="4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дошкольников </a:t>
            </a: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нарушением речи являются </a:t>
            </a:r>
            <a:r>
              <a:rPr lang="ru-RU" sz="4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дидактические игры и упражнения.</a:t>
            </a:r>
            <a:r>
              <a:rPr lang="ru-RU" sz="2800" dirty="0">
                <a:solidFill>
                  <a:srgbClr val="ACCBF9">
                    <a:lumMod val="50000"/>
                  </a:srgbClr>
                </a:solidFill>
              </a:rPr>
              <a:t/>
            </a:r>
            <a:br>
              <a:rPr lang="ru-RU" sz="2800" dirty="0">
                <a:solidFill>
                  <a:srgbClr val="ACCBF9">
                    <a:lumMod val="50000"/>
                  </a:srgbClr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3757352"/>
            <a:ext cx="8915400" cy="2153869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Выработка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концентрации и способности к переключению зрительного внимания, развитие зрительного восприятия.</a:t>
            </a:r>
          </a:p>
          <a:p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07606" y="1305147"/>
            <a:ext cx="1549098" cy="119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90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826" y="2111434"/>
            <a:ext cx="7448204" cy="45636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91841" y="3341716"/>
            <a:ext cx="6101339" cy="20449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41315" y="332510"/>
            <a:ext cx="8915399" cy="2013306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Привлечь внимание к окружающим предметам. Назвать, что изображено на картине.</a:t>
            </a:r>
          </a:p>
          <a:p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Выделить из множества картинок заданные по определённой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теме.</a:t>
            </a:r>
            <a:endParaRPr lang="ru-RU" sz="2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300955" y="2626824"/>
            <a:ext cx="1288041" cy="99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84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Выделить фигуру из множества заданных геометрических фигур</a:t>
            </a:r>
            <a:r>
              <a:rPr lang="ru-RU" dirty="0" smtClean="0"/>
              <a:t>.</a:t>
            </a:r>
            <a:r>
              <a:rPr lang="ru-RU" dirty="0"/>
              <a:t> Соотнести геометрические фигуры верхнего ряда с геометрическими фигурами нижнего ряда.</a:t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&amp;Ucy;&amp;chcy;&amp;icy;&amp;mcy; &amp;gcy;&amp;iecy;&amp;ocy;&amp;mcy;&amp;iecy;&amp;tcy;&amp;rcy;&amp;icy;&amp;chcy;&amp;iecy;&amp;scy;&amp;kcy;&amp;icy;&amp;iecy; &amp;fcy;&amp;icy;&amp;gcy;&amp;ucy;&amp;rcy;&amp;ycy; &amp;vcy;&amp;icy;&amp;dcy;&amp;iecy;&amp;ocy; - &amp;Vcy;&amp;scy;&amp;iocy; &amp;ocy; &amp;fcy;&amp;icy;&amp;gcy;&amp;ucy;&amp;rcy;&amp;iecy; &amp;zcy;&amp;dcy;&amp;iecy;&amp;scy;&amp;softcy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339" y="2844712"/>
            <a:ext cx="3106783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&amp;Dcy;&amp;icy;&amp;pcy;&amp;lcy;&amp;ocy;&amp;mcy;&amp;ncy;&amp;acy;&amp;yacy; &amp;scy;&amp;dcy;&amp;iecy;&amp;lcy;&amp;kcy;&amp;icy; &amp;vcy; &amp;ucy;&amp;kcy;&amp;rcy;&amp;acy;&amp;icy;&amp;ncy;&amp;iecy; &amp;fcy;&amp;ocy;&amp;rcy;&amp;vcy;&amp;acy;&amp;rcy;&amp;dcy;&amp;ncy;&amp;ycy;&amp;iecy; &amp;rcy;&amp;acy;&amp;bcy;&amp;ocy;&amp;tcy;&amp;a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493" y="2844712"/>
            <a:ext cx="2962275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304884" y="765791"/>
            <a:ext cx="1288041" cy="99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39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124</TotalTime>
  <Words>627</Words>
  <Application>Microsoft Office PowerPoint</Application>
  <PresentationFormat>Широкоэкранный</PresentationFormat>
  <Paragraphs>74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Ошибки, наиболее часто встречающиеся на письме:</vt:lpstr>
      <vt:lpstr>Таким образом, дисграфия никогда не возникает «из ничего»! </vt:lpstr>
      <vt:lpstr>Средствами профилактики оптической дисграфии у дошкольников с нарушением речи являются различные дидактические игры и упражнения.  </vt:lpstr>
      <vt:lpstr>Презентация PowerPoint</vt:lpstr>
      <vt:lpstr>Выделить фигуру из множества заданных геометрических фигур. Соотнести геометрические фигуры верхнего ряда с геометрическими фигурами нижнего ряда. </vt:lpstr>
      <vt:lpstr>. Соотнести черно-белые изображения предметов с цветными. Соотнести предметы с их черными силуэтами. </vt:lpstr>
      <vt:lpstr>Узнать предметы, наложенные друг на друга.</vt:lpstr>
      <vt:lpstr>Узнать предмет по контурному изображению.</vt:lpstr>
      <vt:lpstr>Найти различия в двух предметных картинках.</vt:lpstr>
      <vt:lpstr>Узнать зашумленные предметы. </vt:lpstr>
      <vt:lpstr>Определить, что неправильно нарисовал или что забыл нарисовать художник.  </vt:lpstr>
      <vt:lpstr>«Лабиринты».</vt:lpstr>
      <vt:lpstr>Развитие зрительной памяти. </vt:lpstr>
      <vt:lpstr>Развитие пространственных представлений: формирование способности ориентироваться в собственном теле, в окружающем пространстве, в малом пространстве. </vt:lpstr>
      <vt:lpstr>Назвать и показать правые и левые части тела. </vt:lpstr>
      <vt:lpstr>Предложить ребенку дотронуться правой рукой до левой коленки, левой рукой до правого уха и т.п.   Пространственные слуховые диктанты. </vt:lpstr>
      <vt:lpstr>Отработать правильность употребления предлогов перед, за между, после, около, рядом, на, под, над, в. </vt:lpstr>
      <vt:lpstr>Отработать правильность употребления противоположных понятий(антонимов). </vt:lpstr>
      <vt:lpstr>Автоматизация зрительных представлений графических образов букв, дифференциация букв, имеющих оптические сходств. Назвать буквы.</vt:lpstr>
      <vt:lpstr>Найти и назвать неправильно написанные буквы.Дорисовать недостающие элементы букв. Узнать и назвать буквы. </vt:lpstr>
      <vt:lpstr>В презентации использованы материалы с сайтов:</vt:lpstr>
      <vt:lpstr>Благодарю за внимание !</vt:lpstr>
    </vt:vector>
  </TitlesOfParts>
  <Company>Win-Yagd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</dc:creator>
  <cp:lastModifiedBy>Света</cp:lastModifiedBy>
  <cp:revision>14</cp:revision>
  <dcterms:created xsi:type="dcterms:W3CDTF">2015-01-10T14:00:38Z</dcterms:created>
  <dcterms:modified xsi:type="dcterms:W3CDTF">2015-01-10T16:04:47Z</dcterms:modified>
</cp:coreProperties>
</file>