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129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686576-0992-4F57-B7BC-22753AAE18B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A500523-36C5-44FD-9B2C-9E2DABF65200}" type="datetimeFigureOut">
              <a:rPr lang="ru-RU" smtClean="0"/>
              <a:pPr/>
              <a:t>15.10.2014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E686576-0992-4F57-B7BC-22753AAE18BB}"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A500523-36C5-44FD-9B2C-9E2DABF65200}" type="datetimeFigureOut">
              <a:rPr lang="ru-RU" smtClean="0"/>
              <a:pPr/>
              <a:t>15.10.2014</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E686576-0992-4F57-B7BC-22753AAE18B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57167"/>
            <a:ext cx="7772400" cy="2286015"/>
          </a:xfrm>
        </p:spPr>
        <p:txBody>
          <a:bodyPr>
            <a:normAutofit fontScale="90000"/>
          </a:bodyPr>
          <a:lstStyle/>
          <a:p>
            <a:r>
              <a:rPr lang="ru-RU" sz="3100" b="1" dirty="0">
                <a:latin typeface="Batang" pitchFamily="18" charset="-127"/>
                <a:ea typeface="Batang" pitchFamily="18" charset="-127"/>
              </a:rPr>
              <a:t>Формирование временных представлений </a:t>
            </a:r>
            <a:r>
              <a:rPr lang="ru-RU" sz="3100" dirty="0">
                <a:latin typeface="Batang" pitchFamily="18" charset="-127"/>
                <a:ea typeface="Batang" pitchFamily="18" charset="-127"/>
              </a:rPr>
              <a:t/>
            </a:r>
            <a:br>
              <a:rPr lang="ru-RU" sz="3100" dirty="0">
                <a:latin typeface="Batang" pitchFamily="18" charset="-127"/>
                <a:ea typeface="Batang" pitchFamily="18" charset="-127"/>
              </a:rPr>
            </a:br>
            <a:r>
              <a:rPr lang="ru-RU" sz="3100" b="1" dirty="0">
                <a:latin typeface="Batang" pitchFamily="18" charset="-127"/>
                <a:ea typeface="Batang" pitchFamily="18" charset="-127"/>
              </a:rPr>
              <a:t>детей дошкольного  возраста посредством развивающих игр в рамках ФГОС ДОО</a:t>
            </a:r>
            <a:r>
              <a:rPr lang="ru-RU" dirty="0"/>
              <a:t/>
            </a:r>
            <a:br>
              <a:rPr lang="ru-RU" dirty="0"/>
            </a:br>
            <a:endParaRPr lang="ru-RU" dirty="0"/>
          </a:p>
        </p:txBody>
      </p:sp>
      <p:sp>
        <p:nvSpPr>
          <p:cNvPr id="3" name="Подзаголовок 2"/>
          <p:cNvSpPr>
            <a:spLocks noGrp="1"/>
          </p:cNvSpPr>
          <p:nvPr>
            <p:ph type="subTitle" idx="1"/>
          </p:nvPr>
        </p:nvSpPr>
        <p:spPr>
          <a:xfrm>
            <a:off x="4071934" y="3786190"/>
            <a:ext cx="4500594" cy="2357454"/>
          </a:xfrm>
        </p:spPr>
        <p:txBody>
          <a:bodyPr>
            <a:normAutofit/>
          </a:bodyPr>
          <a:lstStyle/>
          <a:p>
            <a:r>
              <a:rPr lang="ru-RU" dirty="0" smtClean="0">
                <a:solidFill>
                  <a:schemeClr val="accent1">
                    <a:lumMod val="50000"/>
                  </a:schemeClr>
                </a:solidFill>
              </a:rPr>
              <a:t>Воспитатель: Анисимова В.С. </a:t>
            </a:r>
          </a:p>
          <a:p>
            <a:r>
              <a:rPr lang="ru-RU" dirty="0" smtClean="0">
                <a:solidFill>
                  <a:schemeClr val="accent1">
                    <a:lumMod val="50000"/>
                  </a:schemeClr>
                </a:solidFill>
              </a:rPr>
              <a:t>МАДОУ«Детский сад комбинированного вида №2 «Ромашка» города Губкина Белгородской области</a:t>
            </a:r>
          </a:p>
          <a:p>
            <a:endParaRPr lang="ru-RU" dirty="0"/>
          </a:p>
        </p:txBody>
      </p:sp>
      <p:pic>
        <p:nvPicPr>
          <p:cNvPr id="4" name="Рисунок 3" descr="P1150332.JPG"/>
          <p:cNvPicPr>
            <a:picLocks noChangeAspect="1"/>
          </p:cNvPicPr>
          <p:nvPr/>
        </p:nvPicPr>
        <p:blipFill>
          <a:blip r:embed="rId2" cstate="print"/>
          <a:stretch>
            <a:fillRect/>
          </a:stretch>
        </p:blipFill>
        <p:spPr>
          <a:xfrm>
            <a:off x="857224" y="3714752"/>
            <a:ext cx="3500462" cy="2625347"/>
          </a:xfrm>
          <a:prstGeom prst="rect">
            <a:avLst/>
          </a:prstGeom>
          <a:ln>
            <a:noFill/>
          </a:ln>
          <a:effectLst>
            <a:softEdge rad="112500"/>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58204" cy="5608546"/>
          </a:xfrm>
        </p:spPr>
        <p:txBody>
          <a:bodyPr>
            <a:normAutofit fontScale="90000"/>
          </a:bodyPr>
          <a:lstStyle/>
          <a:p>
            <a:r>
              <a:rPr lang="ru-RU" dirty="0" smtClean="0"/>
              <a:t>Знакомство с календарем помогает осознать последовательность времен года, с которыми связаны сезонные изменения, являющиеся также предметом изучения. Знакомство с календарем необходимо и в плане подготовки детей к школе, к твердому распорядку занятий по часам и по дням недели.</a:t>
            </a:r>
            <a:br>
              <a:rPr lang="ru-RU" dirty="0" smtClean="0"/>
            </a:br>
            <a:endParaRPr lang="ru-RU" dirty="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58204" cy="6143668"/>
          </a:xfrm>
        </p:spPr>
        <p:txBody>
          <a:bodyPr>
            <a:noAutofit/>
          </a:bodyPr>
          <a:lstStyle/>
          <a:p>
            <a:pPr lvl="0"/>
            <a:r>
              <a:rPr lang="ru-RU" sz="2400" dirty="0" smtClean="0"/>
              <a:t>Умение определять дату по календарю и называть дни недели формируется у детей постепенно. Этому способствует и проведение разных дидактических игр с карточками (основанными на соответствии цветов дням недели) с целью закрепления знаний детей о порядке следования дней недели. Игры могут быть разные: "Какие месяцы в году?"; "Карточки с цифрами"; "Какой день недели спрятался?"; "Чья неделька быстрее соберется"; "Отгадай загадку- найди отгадку"; " «Назови пропущенное слово» (ночью мы спим, а в детский сад идем …) и др.; "Раз, два, три…- недели дни"; "Дни недели стройтесь"; "Времена года". </a:t>
            </a:r>
            <a:endParaRPr lang="ru-RU" sz="2400" dirty="0"/>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857628"/>
            <a:ext cx="8183880" cy="2214578"/>
          </a:xfrm>
        </p:spPr>
        <p:txBody>
          <a:bodyPr>
            <a:noAutofit/>
          </a:bodyPr>
          <a:lstStyle/>
          <a:p>
            <a:r>
              <a:rPr lang="ru-RU" sz="2000" dirty="0" smtClean="0"/>
              <a:t>Для работы с детьми по данной теме сделано много наглядного материала: календарь природы, таблицы,  сюжетные карточки, по которым можно провести беседу по ее содержанию. Так же проводится работа по формированию временных представлений не только на занятиях, но и в совместной деятельности воспитателя с детьми.</a:t>
            </a:r>
            <a:endParaRPr lang="ru-RU" sz="2000" dirty="0"/>
          </a:p>
        </p:txBody>
      </p:sp>
      <p:pic>
        <p:nvPicPr>
          <p:cNvPr id="3" name="Рисунок 2" descr="P1150311.JPG"/>
          <p:cNvPicPr>
            <a:picLocks noChangeAspect="1"/>
          </p:cNvPicPr>
          <p:nvPr/>
        </p:nvPicPr>
        <p:blipFill>
          <a:blip r:embed="rId2" cstate="print"/>
          <a:srcRect t="6250" r="3906" b="2083"/>
          <a:stretch>
            <a:fillRect/>
          </a:stretch>
        </p:blipFill>
        <p:spPr>
          <a:xfrm>
            <a:off x="2000232" y="642918"/>
            <a:ext cx="4500594" cy="321995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5590"/>
            <a:ext cx="8183880" cy="1300930"/>
          </a:xfrm>
        </p:spPr>
        <p:txBody>
          <a:bodyPr>
            <a:noAutofit/>
          </a:bodyPr>
          <a:lstStyle/>
          <a:p>
            <a:r>
              <a:rPr lang="ru-RU" sz="2000" dirty="0" smtClean="0"/>
              <a:t/>
            </a:r>
            <a:br>
              <a:rPr lang="ru-RU" sz="2000" dirty="0" smtClean="0"/>
            </a:br>
            <a:r>
              <a:rPr lang="ru-RU" sz="2000" dirty="0" smtClean="0"/>
              <a:t>Работая с детьми в системе по всем разделам – виден результат работы:</a:t>
            </a:r>
            <a:br>
              <a:rPr lang="ru-RU" sz="2000" dirty="0" smtClean="0"/>
            </a:br>
            <a:r>
              <a:rPr lang="ru-RU" sz="2000" dirty="0" smtClean="0"/>
              <a:t>У детей возрастает интерес к теме ''Время'', явлениям природы в разный период года. У детей формируются основы теоретического мышления, обогащается речь. В последующем эти знания у детей будут способствовать успешному обучению в школе и планированию своего личного времени.</a:t>
            </a:r>
            <a:br>
              <a:rPr lang="ru-RU" sz="2000" dirty="0" smtClean="0"/>
            </a:br>
            <a:endParaRPr lang="ru-RU" sz="2000" dirty="0"/>
          </a:p>
        </p:txBody>
      </p:sp>
      <p:pic>
        <p:nvPicPr>
          <p:cNvPr id="3" name="Рисунок 2" descr="P1150313.JPG"/>
          <p:cNvPicPr>
            <a:picLocks noChangeAspect="1"/>
          </p:cNvPicPr>
          <p:nvPr/>
        </p:nvPicPr>
        <p:blipFill>
          <a:blip r:embed="rId2" cstate="print"/>
          <a:srcRect t="19791" b="22917"/>
          <a:stretch>
            <a:fillRect/>
          </a:stretch>
        </p:blipFill>
        <p:spPr>
          <a:xfrm>
            <a:off x="500034" y="928670"/>
            <a:ext cx="3823855" cy="1643074"/>
          </a:xfrm>
          <a:prstGeom prst="rect">
            <a:avLst/>
          </a:prstGeom>
          <a:ln>
            <a:noFill/>
          </a:ln>
          <a:effectLst>
            <a:softEdge rad="112500"/>
          </a:effectLst>
        </p:spPr>
      </p:pic>
      <p:pic>
        <p:nvPicPr>
          <p:cNvPr id="4" name="Рисунок 3" descr="P1150342.JPG"/>
          <p:cNvPicPr>
            <a:picLocks noChangeAspect="1"/>
          </p:cNvPicPr>
          <p:nvPr/>
        </p:nvPicPr>
        <p:blipFill>
          <a:blip r:embed="rId3" cstate="print"/>
          <a:srcRect t="3125"/>
          <a:stretch>
            <a:fillRect/>
          </a:stretch>
        </p:blipFill>
        <p:spPr>
          <a:xfrm>
            <a:off x="4572000" y="642918"/>
            <a:ext cx="3736271" cy="271464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357694"/>
            <a:ext cx="8183880" cy="1143008"/>
          </a:xfrm>
        </p:spPr>
        <p:txBody>
          <a:bodyPr/>
          <a:lstStyle/>
          <a:p>
            <a:pPr algn="ctr"/>
            <a:r>
              <a:rPr lang="ru-RU"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Спасибо за внимание!</a:t>
            </a:r>
            <a:endParaRPr lang="ru-RU"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 name="Рисунок 2" descr="P1150346.JPG"/>
          <p:cNvPicPr>
            <a:picLocks noChangeAspect="1"/>
          </p:cNvPicPr>
          <p:nvPr/>
        </p:nvPicPr>
        <p:blipFill>
          <a:blip r:embed="rId2" cstate="print"/>
          <a:srcRect l="11010" r="7031"/>
          <a:stretch>
            <a:fillRect/>
          </a:stretch>
        </p:blipFill>
        <p:spPr>
          <a:xfrm>
            <a:off x="2285984" y="928670"/>
            <a:ext cx="3929090" cy="3595456"/>
          </a:xfrm>
          <a:prstGeom prst="rect">
            <a:avLst/>
          </a:prstGeom>
          <a:ln>
            <a:noFill/>
          </a:ln>
          <a:effectLst>
            <a:softEdge rad="112500"/>
          </a:effectLst>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500042"/>
            <a:ext cx="7772400" cy="5715040"/>
          </a:xfrm>
        </p:spPr>
        <p:txBody>
          <a:bodyPr>
            <a:normAutofit/>
          </a:bodyPr>
          <a:lstStyle/>
          <a:p>
            <a:r>
              <a:rPr lang="ru-RU" sz="2800" dirty="0" smtClean="0">
                <a:latin typeface="Segoe Print" pitchFamily="2" charset="0"/>
                <a:cs typeface="Times New Roman" pitchFamily="18" charset="0"/>
              </a:rPr>
              <a:t>Согласно ФГОС в содержание образовательной области познавательное развитие включена задача: «Познавательное развитие предполагает формирование ……первичных представлений пространстве и времени»</a:t>
            </a:r>
            <a:br>
              <a:rPr lang="ru-RU" sz="2800" dirty="0" smtClean="0">
                <a:latin typeface="Segoe Print" pitchFamily="2" charset="0"/>
                <a:cs typeface="Times New Roman" pitchFamily="18" charset="0"/>
              </a:rPr>
            </a:br>
            <a:r>
              <a:rPr lang="ru-RU" sz="2800" dirty="0" smtClean="0">
                <a:latin typeface="Segoe Print" pitchFamily="2" charset="0"/>
                <a:cs typeface="Times New Roman" pitchFamily="18" charset="0"/>
              </a:rPr>
              <a:t>Введение этого раздела обусловлено рядом причин. Мы знакомим детей с</a:t>
            </a:r>
            <a:br>
              <a:rPr lang="ru-RU" sz="2800" dirty="0" smtClean="0">
                <a:latin typeface="Segoe Print" pitchFamily="2" charset="0"/>
                <a:cs typeface="Times New Roman" pitchFamily="18" charset="0"/>
              </a:rPr>
            </a:br>
            <a:r>
              <a:rPr lang="ru-RU" sz="2800" dirty="0" smtClean="0">
                <a:latin typeface="Segoe Print" pitchFamily="2" charset="0"/>
                <a:cs typeface="Times New Roman" pitchFamily="18" charset="0"/>
              </a:rPr>
              <a:t>окружающим миром, в котором все события, их длительность, изменения явлений происходит во времени.</a:t>
            </a:r>
            <a:br>
              <a:rPr lang="ru-RU" sz="2800" dirty="0" smtClean="0">
                <a:latin typeface="Segoe Print" pitchFamily="2" charset="0"/>
                <a:cs typeface="Times New Roman" pitchFamily="18" charset="0"/>
              </a:rPr>
            </a:br>
            <a:endParaRPr lang="ru-RU" sz="2800" dirty="0">
              <a:latin typeface="Segoe Print" pitchFamily="2" charset="0"/>
              <a:cs typeface="Times New Roman" pitchFamily="18" charset="0"/>
            </a:endParaRPr>
          </a:p>
        </p:txBody>
      </p:sp>
      <p:sp>
        <p:nvSpPr>
          <p:cNvPr id="3" name="Подзаголовок 2"/>
          <p:cNvSpPr>
            <a:spLocks noGrp="1"/>
          </p:cNvSpPr>
          <p:nvPr>
            <p:ph type="subTitle" idx="1"/>
          </p:nvPr>
        </p:nvSpPr>
        <p:spPr>
          <a:xfrm flipV="1">
            <a:off x="722376" y="6072205"/>
            <a:ext cx="492038" cy="45719"/>
          </a:xfrm>
        </p:spPr>
        <p:txBody>
          <a:bodyPr>
            <a:normAutofit fontScale="25000" lnSpcReduction="20000"/>
          </a:bodyPr>
          <a:lstStyle/>
          <a:p>
            <a:endParaRPr lang="ru-RU" dirty="0"/>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3714752"/>
            <a:ext cx="8183880" cy="2322398"/>
          </a:xfrm>
        </p:spPr>
        <p:txBody>
          <a:bodyPr>
            <a:normAutofit fontScale="90000"/>
          </a:bodyPr>
          <a:lstStyle/>
          <a:p>
            <a:r>
              <a:rPr lang="ru-RU" dirty="0" smtClean="0"/>
              <a:t>«Время  является  фундаментальной  базисной  категорией  и  играет  большую  роль  в  познании  человеком  окружающего  мира»</a:t>
            </a:r>
            <a:endParaRPr lang="ru-RU" dirty="0"/>
          </a:p>
        </p:txBody>
      </p:sp>
      <p:pic>
        <p:nvPicPr>
          <p:cNvPr id="5" name="Содержимое 4" descr="Звонова.jpg"/>
          <p:cNvPicPr>
            <a:picLocks noGrp="1" noChangeAspect="1"/>
          </p:cNvPicPr>
          <p:nvPr>
            <p:ph sz="half" idx="1"/>
          </p:nvPr>
        </p:nvPicPr>
        <p:blipFill>
          <a:blip r:embed="rId2"/>
          <a:stretch>
            <a:fillRect/>
          </a:stretch>
        </p:blipFill>
        <p:spPr>
          <a:xfrm>
            <a:off x="1428728" y="714356"/>
            <a:ext cx="3094905" cy="2761072"/>
          </a:xfrm>
        </p:spPr>
      </p:pic>
      <p:sp>
        <p:nvSpPr>
          <p:cNvPr id="4" name="Содержимое 3"/>
          <p:cNvSpPr>
            <a:spLocks noGrp="1"/>
          </p:cNvSpPr>
          <p:nvPr>
            <p:ph sz="half" idx="2"/>
          </p:nvPr>
        </p:nvSpPr>
        <p:spPr>
          <a:xfrm>
            <a:off x="4755360" y="1285860"/>
            <a:ext cx="3602854" cy="1714512"/>
          </a:xfrm>
        </p:spPr>
        <p:txBody>
          <a:bodyPr>
            <a:normAutofit/>
          </a:bodyPr>
          <a:lstStyle/>
          <a:p>
            <a:r>
              <a:rPr lang="ru-RU" dirty="0" smtClean="0">
                <a:latin typeface="Batang" pitchFamily="18" charset="-127"/>
                <a:ea typeface="Batang" pitchFamily="18" charset="-127"/>
              </a:rPr>
              <a:t>Исследователь  </a:t>
            </a:r>
            <a:r>
              <a:rPr lang="ru-RU" dirty="0" err="1" smtClean="0">
                <a:latin typeface="Batang" pitchFamily="18" charset="-127"/>
                <a:ea typeface="Batang" pitchFamily="18" charset="-127"/>
              </a:rPr>
              <a:t>Звонова</a:t>
            </a:r>
            <a:r>
              <a:rPr lang="ru-RU" dirty="0" smtClean="0">
                <a:latin typeface="Batang" pitchFamily="18" charset="-127"/>
                <a:ea typeface="Batang" pitchFamily="18" charset="-127"/>
              </a:rPr>
              <a:t>  Елена Владимировна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900" decel="100000" fill="hold"/>
                                        <p:tgtEl>
                                          <p:spTgt spid="2"/>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357686" y="500042"/>
            <a:ext cx="4429156" cy="5572164"/>
          </a:xfrm>
        </p:spPr>
        <p:txBody>
          <a:bodyPr>
            <a:normAutofit fontScale="90000"/>
          </a:bodyPr>
          <a:lstStyle/>
          <a:p>
            <a:r>
              <a:rPr lang="ru-RU" sz="2800" dirty="0" smtClean="0"/>
              <a:t>Актуальность  нашей работы связано с необходимостью формировать представления о времени, ориентироваться во времени и подготовить детей старшего дошкольного возраста к обучению в школе. </a:t>
            </a:r>
            <a:br>
              <a:rPr lang="ru-RU" sz="2800" dirty="0" smtClean="0"/>
            </a:br>
            <a:endParaRPr lang="ru-RU" sz="2800" dirty="0"/>
          </a:p>
        </p:txBody>
      </p:sp>
      <p:pic>
        <p:nvPicPr>
          <p:cNvPr id="3" name="Рисунок 2" descr="P1150339.JPG"/>
          <p:cNvPicPr>
            <a:picLocks noChangeAspect="1"/>
          </p:cNvPicPr>
          <p:nvPr/>
        </p:nvPicPr>
        <p:blipFill>
          <a:blip r:embed="rId2" cstate="print"/>
          <a:srcRect l="10156" t="7291" r="29687" b="5208"/>
          <a:stretch>
            <a:fillRect/>
          </a:stretch>
        </p:blipFill>
        <p:spPr>
          <a:xfrm>
            <a:off x="928662" y="1142984"/>
            <a:ext cx="3214710" cy="44278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anim calcmode="lin" valueType="num">
                                      <p:cBhvr>
                                        <p:cTn id="8" dur="400" fill="hold"/>
                                        <p:tgtEl>
                                          <p:spTgt spid="3"/>
                                        </p:tgtEl>
                                        <p:attrNameLst>
                                          <p:attrName>ppt_x</p:attrName>
                                        </p:attrNameLst>
                                      </p:cBhvr>
                                      <p:tavLst>
                                        <p:tav tm="0">
                                          <p:val>
                                            <p:strVal val="#ppt_x"/>
                                          </p:val>
                                        </p:tav>
                                        <p:tav tm="100000">
                                          <p:val>
                                            <p:strVal val="#ppt_x"/>
                                          </p:val>
                                        </p:tav>
                                      </p:tavLst>
                                    </p:anim>
                                    <p:anim calcmode="lin" valueType="num">
                                      <p:cBhvr>
                                        <p:cTn id="9" dur="400" fill="hold"/>
                                        <p:tgtEl>
                                          <p:spTgt spid="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
                                        <p:tgtEl>
                                          <p:spTgt spid="2"/>
                                        </p:tgtEl>
                                      </p:cBhvr>
                                    </p:animEffect>
                                    <p:anim calcmode="lin" valueType="num">
                                      <p:cBhvr>
                                        <p:cTn id="17" dur="400" fill="hold"/>
                                        <p:tgtEl>
                                          <p:spTgt spid="2"/>
                                        </p:tgtEl>
                                        <p:attrNameLst>
                                          <p:attrName>ppt_x</p:attrName>
                                        </p:attrNameLst>
                                      </p:cBhvr>
                                      <p:tavLst>
                                        <p:tav tm="0">
                                          <p:val>
                                            <p:strVal val="#ppt_x"/>
                                          </p:val>
                                        </p:tav>
                                        <p:tav tm="100000">
                                          <p:val>
                                            <p:strVal val="#ppt_x"/>
                                          </p:val>
                                        </p:tav>
                                      </p:tavLst>
                                    </p:anim>
                                    <p:anim calcmode="lin" valueType="num">
                                      <p:cBhvr>
                                        <p:cTn id="18" dur="400" fill="hold"/>
                                        <p:tgtEl>
                                          <p:spTgt spid="2"/>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00364" y="714356"/>
            <a:ext cx="3071834" cy="1214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2" name="Прямая со стрелкой 11"/>
          <p:cNvCxnSpPr/>
          <p:nvPr/>
        </p:nvCxnSpPr>
        <p:spPr>
          <a:xfrm rot="16200000" flipH="1">
            <a:off x="3893339" y="2250273"/>
            <a:ext cx="642942"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rot="16200000" flipH="1">
            <a:off x="5322099" y="2107397"/>
            <a:ext cx="1000132"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57554" y="928670"/>
            <a:ext cx="2357454" cy="707886"/>
          </a:xfrm>
          <a:prstGeom prst="rect">
            <a:avLst/>
          </a:prstGeom>
          <a:noFill/>
        </p:spPr>
        <p:txBody>
          <a:bodyPr wrap="square" rtlCol="0">
            <a:spAutoFit/>
          </a:bodyPr>
          <a:lstStyle/>
          <a:p>
            <a:pPr algn="ctr"/>
            <a:r>
              <a:rPr lang="ru-RU" sz="4000" dirty="0" smtClean="0">
                <a:latin typeface="Batang" pitchFamily="18" charset="-127"/>
                <a:ea typeface="Batang" pitchFamily="18" charset="-127"/>
              </a:rPr>
              <a:t>Задачи:</a:t>
            </a:r>
            <a:endParaRPr lang="ru-RU" sz="4000" dirty="0">
              <a:latin typeface="Batang" pitchFamily="18" charset="-127"/>
              <a:ea typeface="Batang" pitchFamily="18" charset="-127"/>
            </a:endParaRPr>
          </a:p>
        </p:txBody>
      </p:sp>
      <p:sp>
        <p:nvSpPr>
          <p:cNvPr id="18" name="Скругленный прямоугольник 17"/>
          <p:cNvSpPr/>
          <p:nvPr/>
        </p:nvSpPr>
        <p:spPr>
          <a:xfrm>
            <a:off x="357158" y="2143116"/>
            <a:ext cx="2428892"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9" name="Скругленный прямоугольник 18"/>
          <p:cNvSpPr/>
          <p:nvPr/>
        </p:nvSpPr>
        <p:spPr>
          <a:xfrm>
            <a:off x="3571868" y="2643182"/>
            <a:ext cx="1643074" cy="11430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6858016" y="642918"/>
            <a:ext cx="1928826" cy="21431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TextBox 22"/>
          <p:cNvSpPr txBox="1"/>
          <p:nvPr/>
        </p:nvSpPr>
        <p:spPr>
          <a:xfrm>
            <a:off x="3571868" y="2643182"/>
            <a:ext cx="1643074" cy="1200329"/>
          </a:xfrm>
          <a:prstGeom prst="rect">
            <a:avLst/>
          </a:prstGeom>
          <a:noFill/>
        </p:spPr>
        <p:txBody>
          <a:bodyPr wrap="square" rtlCol="0">
            <a:spAutoFit/>
          </a:bodyPr>
          <a:lstStyle/>
          <a:p>
            <a:r>
              <a:rPr lang="ru-RU" dirty="0" smtClean="0"/>
              <a:t>Обеспечить успешное обучение в школе</a:t>
            </a:r>
            <a:endParaRPr lang="ru-RU" dirty="0"/>
          </a:p>
        </p:txBody>
      </p:sp>
      <p:sp>
        <p:nvSpPr>
          <p:cNvPr id="26" name="Скругленный прямоугольник 25"/>
          <p:cNvSpPr/>
          <p:nvPr/>
        </p:nvSpPr>
        <p:spPr>
          <a:xfrm>
            <a:off x="5643570" y="3000372"/>
            <a:ext cx="3143272" cy="12144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8" name="Прямая со стрелкой 27"/>
          <p:cNvCxnSpPr/>
          <p:nvPr/>
        </p:nvCxnSpPr>
        <p:spPr>
          <a:xfrm rot="16200000" flipH="1">
            <a:off x="4000496" y="3143248"/>
            <a:ext cx="2857520"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Скругленный прямоугольник 28"/>
          <p:cNvSpPr/>
          <p:nvPr/>
        </p:nvSpPr>
        <p:spPr>
          <a:xfrm>
            <a:off x="4929190" y="4929198"/>
            <a:ext cx="3571900" cy="1428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6" name="Прямая со стрелкой 35"/>
          <p:cNvCxnSpPr/>
          <p:nvPr/>
        </p:nvCxnSpPr>
        <p:spPr>
          <a:xfrm rot="5400000">
            <a:off x="1893075" y="2678901"/>
            <a:ext cx="2428892"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Скругленный прямоугольник 36"/>
          <p:cNvSpPr/>
          <p:nvPr/>
        </p:nvSpPr>
        <p:spPr>
          <a:xfrm>
            <a:off x="1142976" y="4429132"/>
            <a:ext cx="2714644" cy="19288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0" name="TextBox 19"/>
          <p:cNvSpPr txBox="1"/>
          <p:nvPr/>
        </p:nvSpPr>
        <p:spPr>
          <a:xfrm>
            <a:off x="1357290" y="4500570"/>
            <a:ext cx="2357454" cy="1815882"/>
          </a:xfrm>
          <a:prstGeom prst="rect">
            <a:avLst/>
          </a:prstGeom>
          <a:noFill/>
        </p:spPr>
        <p:txBody>
          <a:bodyPr wrap="square" rtlCol="0">
            <a:spAutoFit/>
          </a:bodyPr>
          <a:lstStyle/>
          <a:p>
            <a:r>
              <a:rPr lang="ru-RU" sz="1400" dirty="0" smtClean="0"/>
              <a:t>Развивать умение определять и чувствовать отрезки времени, следить за временем в процессе своей деятельности, ценить его и не тратить попусту.</a:t>
            </a:r>
            <a:endParaRPr lang="ru-RU" sz="1400" dirty="0"/>
          </a:p>
        </p:txBody>
      </p:sp>
      <p:sp>
        <p:nvSpPr>
          <p:cNvPr id="22" name="TextBox 21"/>
          <p:cNvSpPr txBox="1"/>
          <p:nvPr/>
        </p:nvSpPr>
        <p:spPr>
          <a:xfrm>
            <a:off x="357158" y="2143116"/>
            <a:ext cx="2428892" cy="1815882"/>
          </a:xfrm>
          <a:prstGeom prst="rect">
            <a:avLst/>
          </a:prstGeom>
          <a:noFill/>
        </p:spPr>
        <p:txBody>
          <a:bodyPr wrap="square" rtlCol="0">
            <a:spAutoFit/>
          </a:bodyPr>
          <a:lstStyle/>
          <a:p>
            <a:r>
              <a:rPr lang="ru-RU" sz="1400" dirty="0" smtClean="0"/>
              <a:t>Развивать представления детей: о временных последовательностях, временах года и частях суток, знание своего возраста, о способах измерения времени.</a:t>
            </a:r>
            <a:endParaRPr lang="ru-RU" sz="1400" dirty="0"/>
          </a:p>
        </p:txBody>
      </p:sp>
      <p:sp>
        <p:nvSpPr>
          <p:cNvPr id="27" name="TextBox 26"/>
          <p:cNvSpPr txBox="1"/>
          <p:nvPr/>
        </p:nvSpPr>
        <p:spPr>
          <a:xfrm>
            <a:off x="6929454" y="642918"/>
            <a:ext cx="1785950" cy="2031325"/>
          </a:xfrm>
          <a:prstGeom prst="rect">
            <a:avLst/>
          </a:prstGeom>
          <a:noFill/>
        </p:spPr>
        <p:txBody>
          <a:bodyPr wrap="square" rtlCol="0">
            <a:spAutoFit/>
          </a:bodyPr>
          <a:lstStyle/>
          <a:p>
            <a:r>
              <a:rPr lang="ru-RU" sz="1400" dirty="0" smtClean="0"/>
              <a:t>Учить производить  фиксированный порядок следования во времени разных взаимосвязанных событий и процессов.</a:t>
            </a:r>
            <a:endParaRPr lang="ru-RU" sz="1400" dirty="0"/>
          </a:p>
        </p:txBody>
      </p:sp>
      <p:sp>
        <p:nvSpPr>
          <p:cNvPr id="31" name="TextBox 30"/>
          <p:cNvSpPr txBox="1"/>
          <p:nvPr/>
        </p:nvSpPr>
        <p:spPr>
          <a:xfrm>
            <a:off x="5786446" y="3000372"/>
            <a:ext cx="2928958" cy="1169551"/>
          </a:xfrm>
          <a:prstGeom prst="rect">
            <a:avLst/>
          </a:prstGeom>
          <a:noFill/>
        </p:spPr>
        <p:txBody>
          <a:bodyPr wrap="square" rtlCol="0">
            <a:spAutoFit/>
          </a:bodyPr>
          <a:lstStyle/>
          <a:p>
            <a:r>
              <a:rPr lang="ru-RU" sz="1400" dirty="0" smtClean="0"/>
              <a:t>Вызвать у детей интерес к накопленном человечеством опыту постижения времени через конкретные исторические факты</a:t>
            </a:r>
            <a:endParaRPr lang="ru-RU" sz="1400" dirty="0"/>
          </a:p>
        </p:txBody>
      </p:sp>
      <p:sp>
        <p:nvSpPr>
          <p:cNvPr id="33" name="TextBox 32"/>
          <p:cNvSpPr txBox="1"/>
          <p:nvPr/>
        </p:nvSpPr>
        <p:spPr>
          <a:xfrm>
            <a:off x="5000628" y="4929198"/>
            <a:ext cx="3500462" cy="1384995"/>
          </a:xfrm>
          <a:prstGeom prst="rect">
            <a:avLst/>
          </a:prstGeom>
          <a:noFill/>
        </p:spPr>
        <p:txBody>
          <a:bodyPr wrap="square" rtlCol="0">
            <a:spAutoFit/>
          </a:bodyPr>
          <a:lstStyle/>
          <a:p>
            <a:r>
              <a:rPr lang="ru-RU" sz="1400" dirty="0" smtClean="0"/>
              <a:t>На основе собственного опыта детей формировать у детей личную заинтересованность, желание научиться разбираться во времени, фиксировать его и определять</a:t>
            </a:r>
            <a:endParaRPr lang="ru-RU" sz="1400" dirty="0"/>
          </a:p>
        </p:txBody>
      </p:sp>
      <p:cxnSp>
        <p:nvCxnSpPr>
          <p:cNvPr id="35" name="Прямая со стрелкой 34"/>
          <p:cNvCxnSpPr>
            <a:stCxn id="2" idx="3"/>
          </p:cNvCxnSpPr>
          <p:nvPr/>
        </p:nvCxnSpPr>
        <p:spPr>
          <a:xfrm>
            <a:off x="6072198" y="1321579"/>
            <a:ext cx="785818" cy="2500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rot="10800000" flipV="1">
            <a:off x="1857356" y="1142984"/>
            <a:ext cx="1143008" cy="1000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186766" cy="6357958"/>
          </a:xfrm>
        </p:spPr>
        <p:txBody>
          <a:bodyPr>
            <a:normAutofit/>
          </a:bodyPr>
          <a:lstStyle/>
          <a:p>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Ведущим видом деятельности ребенка – дошкольника является игра. В старшем дошкольном возрасте особое значение имеет развивающая игра, которая сочетает в себе признаки учебной и игровой деятельности одновременно.</a:t>
            </a:r>
            <a:br>
              <a:rPr lang="ru-RU" sz="2400" dirty="0" smtClean="0"/>
            </a:br>
            <a:r>
              <a:rPr lang="ru-RU" sz="2400" dirty="0" smtClean="0"/>
              <a:t/>
            </a:r>
            <a:br>
              <a:rPr lang="ru-RU" sz="2400" dirty="0" smtClean="0"/>
            </a:br>
            <a:endParaRPr lang="ru-RU" sz="2400" dirty="0"/>
          </a:p>
        </p:txBody>
      </p:sp>
      <p:pic>
        <p:nvPicPr>
          <p:cNvPr id="5" name="Рисунок 4" descr="P1150319.JPG"/>
          <p:cNvPicPr>
            <a:picLocks noChangeAspect="1"/>
          </p:cNvPicPr>
          <p:nvPr/>
        </p:nvPicPr>
        <p:blipFill>
          <a:blip r:embed="rId2" cstate="print"/>
          <a:srcRect l="3125" t="20833" r="3906" b="16666"/>
          <a:stretch>
            <a:fillRect/>
          </a:stretch>
        </p:blipFill>
        <p:spPr>
          <a:xfrm>
            <a:off x="714348" y="714356"/>
            <a:ext cx="7375974" cy="302604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7786742" cy="4357718"/>
          </a:xfrm>
        </p:spPr>
        <p:txBody>
          <a:bodyPr>
            <a:normAutofit/>
          </a:bodyPr>
          <a:lstStyle/>
          <a:p>
            <a:r>
              <a:rPr lang="ru-RU" sz="2200" dirty="0" smtClean="0"/>
              <a:t>В нашей группе проделана большая работа по данному разделу, где мы добились системы в работе по данной теме. Это дидактические  и развивающие игры, модели времени, схемы, картотека.  Это и наблюдения на прогулках,  наблюдение за трудом людей в природе, дети рассказывают об увиденном, описывают определенное время суток, года, сезонных явлений.  Дополняют чтением стихотворения или рассказами из личного опыта</a:t>
            </a:r>
            <a:r>
              <a:rPr lang="ru-RU" dirty="0" smtClean="0"/>
              <a:t>.</a:t>
            </a:r>
            <a:endParaRPr lang="ru-RU" dirty="0"/>
          </a:p>
        </p:txBody>
      </p:sp>
    </p:spTree>
  </p:cSld>
  <p:clrMapOvr>
    <a:masterClrMapping/>
  </p:clrMapOvr>
  <p:transition>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6429396"/>
          </a:xfrm>
        </p:spPr>
        <p:txBody>
          <a:bodyPr>
            <a:normAutofit/>
          </a:bodyPr>
          <a:lstStyle/>
          <a:p>
            <a:r>
              <a:rPr lang="ru-RU" sz="2000" dirty="0" smtClean="0"/>
              <a:t>Путешествие во времени служит -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провожу несколько недель, обозначая кружочками каждый день.  В дальнейшем, можно использовать следующие игры "Круглый год", "Двенадцать месяцев", которые помогают детям быстро запомнить название дней недели и название месяцев, их последовательность.</a:t>
            </a:r>
            <a:r>
              <a:rPr lang="ru-RU" dirty="0" smtClean="0"/>
              <a:t/>
            </a:r>
            <a:br>
              <a:rPr lang="ru-RU" dirty="0" smtClean="0"/>
            </a:br>
            <a:endParaRPr lang="ru-RU" dirty="0"/>
          </a:p>
        </p:txBody>
      </p:sp>
      <p:pic>
        <p:nvPicPr>
          <p:cNvPr id="4" name="Рисунок 3" descr="P1150326.JPG"/>
          <p:cNvPicPr>
            <a:picLocks noChangeAspect="1"/>
          </p:cNvPicPr>
          <p:nvPr/>
        </p:nvPicPr>
        <p:blipFill>
          <a:blip r:embed="rId2" cstate="print"/>
          <a:srcRect l="3125" t="41667" r="4687" b="14583"/>
          <a:stretch>
            <a:fillRect/>
          </a:stretch>
        </p:blipFill>
        <p:spPr>
          <a:xfrm>
            <a:off x="1071538" y="428604"/>
            <a:ext cx="6929454" cy="246641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28604"/>
            <a:ext cx="8183880" cy="5608546"/>
          </a:xfrm>
        </p:spPr>
        <p:txBody>
          <a:bodyPr>
            <a:normAutofit fontScale="90000"/>
          </a:bodyPr>
          <a:lstStyle/>
          <a:p>
            <a:r>
              <a:rPr lang="ru-RU" sz="2800" dirty="0" smtClean="0"/>
              <a:t>Знакомство  детей с единицами времени:  частей суток, сутки, дни, недели, месяцы и год осуществляется в системе, с опорой на наглядный материал и учетом  особенностей восприятия ребенка. Дети узнают о том, что сутки, которые в разговоре люди обычно называют словом день, сменяются одни другими. Семь таких дней составляют неделю. Каждый день недели имеет свое название. Последовательность дней недели всегда одна и та же. </a:t>
            </a:r>
            <a:br>
              <a:rPr lang="ru-RU" sz="2800" dirty="0" smtClean="0"/>
            </a:br>
            <a:endParaRPr lang="ru-RU" sz="2800" dirty="0"/>
          </a:p>
        </p:txBody>
      </p:sp>
    </p:spTree>
  </p:cSld>
  <p:clrMapOvr>
    <a:masterClrMapping/>
  </p:clrMapOvr>
  <p:transition>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115</TotalTime>
  <Words>627</Words>
  <Application>Microsoft Office PowerPoint</Application>
  <PresentationFormat>Экран (4:3)</PresentationFormat>
  <Paragraphs>23</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Аспект</vt:lpstr>
      <vt:lpstr>Формирование временных представлений  детей дошкольного  возраста посредством развивающих игр в рамках ФГОС ДОО </vt:lpstr>
      <vt:lpstr>Согласно ФГОС в содержание образовательной области познавательное развитие включена задача: «Познавательное развитие предполагает формирование ……первичных представлений пространстве и времени» Введение этого раздела обусловлено рядом причин. Мы знакомим детей с окружающим миром, в котором все события, их длительность, изменения явлений происходит во времени. </vt:lpstr>
      <vt:lpstr>«Время  является  фундаментальной  базисной  категорией  и  играет  большую  роль  в  познании  человеком  окружающего  мира»</vt:lpstr>
      <vt:lpstr>Актуальность  нашей работы связано с необходимостью формировать представления о времени, ориентироваться во времени и подготовить детей старшего дошкольного возраста к обучению в школе.  </vt:lpstr>
      <vt:lpstr>Слайд 5</vt:lpstr>
      <vt:lpstr>     Ведущим видом деятельности ребенка – дошкольника является игра. В старшем дошкольном возрасте особое значение имеет развивающая игра, которая сочетает в себе признаки учебной и игровой деятельности одновременно.  </vt:lpstr>
      <vt:lpstr>В нашей группе проделана большая работа по данному разделу, где мы добились системы в работе по данной теме. Это дидактические  и развивающие игры, модели времени, схемы, картотека.  Это и наблюдения на прогулках,  наблюдение за трудом людей в природе, дети рассказывают об увиденном, описывают определенное время суток, года, сезонных явлений.  Дополняют чтением стихотворения или рассказами из личного опыта.</vt:lpstr>
      <vt:lpstr>Путешествие во времени служит - для знакомства детей с днями недели. Объясняется, что каждый день недели имеет свое название. Для того чтобы дети лучше запоминали название дней недели, они обозначаются кружочками разного цвета. Наблюдение провожу несколько недель, обозначая кружочками каждый день.  В дальнейшем, можно использовать следующие игры "Круглый год", "Двенадцать месяцев", которые помогают детям быстро запомнить название дней недели и название месяцев, их последовательность. </vt:lpstr>
      <vt:lpstr>Знакомство  детей с единицами времени:  частей суток, сутки, дни, недели, месяцы и год осуществляется в системе, с опорой на наглядный материал и учетом  особенностей восприятия ребенка. Дети узнают о том, что сутки, которые в разговоре люди обычно называют словом день, сменяются одни другими. Семь таких дней составляют неделю. Каждый день недели имеет свое название. Последовательность дней недели всегда одна и та же.  </vt:lpstr>
      <vt:lpstr>Знакомство с календарем помогает осознать последовательность времен года, с которыми связаны сезонные изменения, являющиеся также предметом изучения. Знакомство с календарем необходимо и в плане подготовки детей к школе, к твердому распорядку занятий по часам и по дням недели. </vt:lpstr>
      <vt:lpstr>Умение определять дату по календарю и называть дни недели формируется у детей постепенно. Этому способствует и проведение разных дидактических игр с карточками (основанными на соответствии цветов дням недели) с целью закрепления знаний детей о порядке следования дней недели. Игры могут быть разные: "Какие месяцы в году?"; "Карточки с цифрами"; "Какой день недели спрятался?"; "Чья неделька быстрее соберется"; "Отгадай загадку- найди отгадку"; " «Назови пропущенное слово» (ночью мы спим, а в детский сад идем …) и др.; "Раз, два, три…- недели дни"; "Дни недели стройтесь"; "Времена года". </vt:lpstr>
      <vt:lpstr>Для работы с детьми по данной теме сделано много наглядного материала: календарь природы, таблицы,  сюжетные карточки, по которым можно провести беседу по ее содержанию. Так же проводится работа по формированию временных представлений не только на занятиях, но и в совместной деятельности воспитателя с детьми.</vt:lpstr>
      <vt:lpstr> Работая с детьми в системе по всем разделам – виден результат работы: У детей возрастает интерес к теме ''Время'', явлениям природы в разный период года. У детей формируются основы теоретического мышления, обогащается речь. В последующем эти знания у детей будут способствовать успешному обучению в школе и планированию своего личного времени. </vt:lpstr>
      <vt:lpstr>Спасибо за внимание!</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Формирование временных представлений  детей дошкольного  возраста посредством развивающих игр в рамках ФГОС ДОО </dc:title>
  <dc:creator>Валентина</dc:creator>
  <cp:lastModifiedBy>Валентина</cp:lastModifiedBy>
  <cp:revision>20</cp:revision>
  <dcterms:created xsi:type="dcterms:W3CDTF">2014-08-21T17:39:17Z</dcterms:created>
  <dcterms:modified xsi:type="dcterms:W3CDTF">2014-10-15T06:31:11Z</dcterms:modified>
</cp:coreProperties>
</file>