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60" r:id="rId4"/>
    <p:sldId id="261" r:id="rId5"/>
    <p:sldId id="274" r:id="rId6"/>
    <p:sldId id="262" r:id="rId7"/>
    <p:sldId id="263" r:id="rId8"/>
    <p:sldId id="265" r:id="rId9"/>
    <p:sldId id="27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9"/>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32000">
              <a:srgbClr val="21D6E0"/>
            </a:gs>
            <a:gs pos="100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87;&#1088;&#1077;&#1079;&#1077;&#1085;&#1090;&#1072;&#1094;&#1080;&#1103;%20&#1087;&#1088;&#1086;&#1077;&#1082;&#1090;&#1072;%20&#1074;&#1088;&#1077;&#1084;&#1077;&#1085;&#1072;%20&#1075;&#1086;&#1076;\Alisa_Freyndlih-Pesenka_o_pogode_.mp3"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0.jpeg"/><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57364"/>
            <a:ext cx="2471726" cy="4572032"/>
          </a:xfrm>
        </p:spPr>
        <p:txBody>
          <a:bodyPr>
            <a:normAutofit/>
          </a:bodyPr>
          <a:lstStyle/>
          <a:p>
            <a:r>
              <a:rPr lang="ru-RU" sz="2800" b="1" i="1" dirty="0" smtClean="0">
                <a:solidFill>
                  <a:schemeClr val="bg1"/>
                </a:solidFill>
              </a:rPr>
              <a:t>Автор  воспитатель  группы №12 Давыдова И.В.</a:t>
            </a:r>
            <a:br>
              <a:rPr lang="ru-RU" sz="2800" b="1" i="1" dirty="0" smtClean="0">
                <a:solidFill>
                  <a:schemeClr val="bg1"/>
                </a:solidFill>
              </a:rPr>
            </a:br>
            <a:r>
              <a:rPr lang="ru-RU" sz="2800" b="1" i="1" dirty="0" smtClean="0">
                <a:solidFill>
                  <a:schemeClr val="bg1"/>
                </a:solidFill>
              </a:rPr>
              <a:t>МАДОУ детский сад №57 </a:t>
            </a:r>
            <a:br>
              <a:rPr lang="ru-RU" sz="2800" b="1" i="1" dirty="0" smtClean="0">
                <a:solidFill>
                  <a:schemeClr val="bg1"/>
                </a:solidFill>
              </a:rPr>
            </a:br>
            <a:endParaRPr lang="ru-RU" sz="2800" b="1" i="1" dirty="0">
              <a:solidFill>
                <a:schemeClr val="bg1"/>
              </a:solidFill>
            </a:endParaRPr>
          </a:p>
        </p:txBody>
      </p:sp>
      <p:sp>
        <p:nvSpPr>
          <p:cNvPr id="7" name="Прямоугольник 6"/>
          <p:cNvSpPr/>
          <p:nvPr/>
        </p:nvSpPr>
        <p:spPr>
          <a:xfrm>
            <a:off x="539552" y="142852"/>
            <a:ext cx="811393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Консультация для родителей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 name="Alisa_Freyndlih-Pesenka_o_pogode_.mp3">
            <a:hlinkClick r:id="" action="ppaction://media"/>
          </p:cNvPr>
          <p:cNvPicPr>
            <a:picLocks noRot="1" noChangeAspect="1"/>
          </p:cNvPicPr>
          <p:nvPr>
            <a:audioFile r:link="rId1"/>
          </p:nvPr>
        </p:nvPicPr>
        <p:blipFill>
          <a:blip r:embed="rId3" cstate="print"/>
          <a:stretch>
            <a:fillRect/>
          </a:stretch>
        </p:blipFill>
        <p:spPr>
          <a:xfrm>
            <a:off x="8501090" y="6357958"/>
            <a:ext cx="304800" cy="304800"/>
          </a:xfrm>
          <a:prstGeom prst="rect">
            <a:avLst/>
          </a:prstGeom>
        </p:spPr>
      </p:pic>
      <p:pic>
        <p:nvPicPr>
          <p:cNvPr id="10" name="Объект 9"/>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3851920" y="2564904"/>
            <a:ext cx="4638269" cy="3692062"/>
          </a:xfrm>
        </p:spPr>
      </p:pic>
    </p:spTree>
  </p:cSld>
  <p:clrMapOvr>
    <a:masterClrMapping/>
  </p:clrMapOvr>
  <p:transition spd="slow" advTm="7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4"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211734"/>
          </a:xfrm>
        </p:spPr>
        <p:txBody>
          <a:bodyPr>
            <a:noAutofit/>
          </a:bodyPr>
          <a:lstStyle/>
          <a:p>
            <a:pPr algn="ctr"/>
            <a:r>
              <a:rPr lang="ru-RU" sz="2400" i="1" dirty="0">
                <a:solidFill>
                  <a:srgbClr val="FF0000"/>
                </a:solidFill>
              </a:rPr>
              <a:t> «Зачем нужно развивать мелкую моторику»</a:t>
            </a:r>
          </a:p>
        </p:txBody>
      </p:sp>
      <p:pic>
        <p:nvPicPr>
          <p:cNvPr id="4" name="Объект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788024" y="260648"/>
            <a:ext cx="2764474" cy="3040033"/>
          </a:xfrm>
          <a:prstGeom prst="rect">
            <a:avLst/>
          </a:prstGeom>
          <a:ln w="228600" cap="sq" cmpd="thickThin">
            <a:solidFill>
              <a:srgbClr val="000000"/>
            </a:solidFill>
            <a:prstDash val="solid"/>
            <a:miter lim="800000"/>
          </a:ln>
          <a:effectLst>
            <a:innerShdw blurRad="76200">
              <a:srgbClr val="000000"/>
            </a:innerShdw>
          </a:effectLst>
        </p:spPr>
      </p:pic>
      <p:sp>
        <p:nvSpPr>
          <p:cNvPr id="8" name="Текст 7"/>
          <p:cNvSpPr>
            <a:spLocks noGrp="1"/>
          </p:cNvSpPr>
          <p:nvPr>
            <p:ph type="body" sz="half" idx="2"/>
          </p:nvPr>
        </p:nvSpPr>
        <p:spPr/>
        <p:txBody>
          <a:bodyPr>
            <a:noAutofit/>
          </a:bodyPr>
          <a:lstStyle/>
          <a:p>
            <a:r>
              <a:rPr lang="ru-RU" sz="1800" i="1" dirty="0"/>
              <a:t>Ученые - </a:t>
            </a:r>
            <a:r>
              <a:rPr lang="ru-RU" sz="1800" i="1" dirty="0" err="1"/>
              <a:t>нейробиологи</a:t>
            </a:r>
            <a:r>
              <a:rPr lang="ru-RU" sz="1800" i="1" dirty="0"/>
              <a:t> и психологи, занимающиеся исследованиями головного мозга и психического развития детей, давно доказали связь между мелкой моторикой руки и развитием речи. Дети, у которых лучше развиты мелкие движения рук, имеют более развитый мозг, особенно те его отделы, которые отвечают за речь. Иначе говоря, чем лучше развиты пальчики малыша, тем проще ему будет осваивать речь.</a:t>
            </a:r>
          </a:p>
        </p:txBody>
      </p:sp>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92080" y="4365104"/>
            <a:ext cx="2577480" cy="1845852"/>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transition spd="slow" advTm="881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87824" y="335847"/>
            <a:ext cx="3096344" cy="5693866"/>
          </a:xfrm>
          <a:prstGeom prst="rect">
            <a:avLst/>
          </a:prstGeom>
        </p:spPr>
        <p:txBody>
          <a:bodyPr wrap="square">
            <a:spAutoFit/>
          </a:bodyPr>
          <a:lstStyle/>
          <a:p>
            <a:r>
              <a:rPr lang="ru-RU" sz="1400" b="1" dirty="0"/>
              <a:t>Сегодня у большинства современных детей отмечается общее моторное отставание, в особенности у детей городских. Вспомните, сейчас даже в детские сады просят приносить обувь на липучках, чтобы воспитателям не брать на себя труд учить ребенка завязывать шнурки. Еще 20 лет назад родителям, а вместе с ними и детям, приходилось больше делать руками: перебирать крупу, стирать белье, вязать, вышивать. Сейчас же на каждое занятие есть по машине. Следствие слабого развития общей моторики, и в частности - руки, общая неготовность большинства современных детей к письму или проблем с речевым развитием. Зависимость между развитием тонких движений руки и речи была замечена еще в прошлом веке Марией </a:t>
            </a:r>
            <a:r>
              <a:rPr lang="ru-RU" sz="1400" b="1" dirty="0" err="1"/>
              <a:t>Монтессори</a:t>
            </a:r>
            <a:r>
              <a:rPr lang="ru-RU" sz="1400" b="1" dirty="0"/>
              <a:t>, а до нее - и </a:t>
            </a:r>
            <a:r>
              <a:rPr lang="ru-RU" sz="1400" b="1" dirty="0" err="1"/>
              <a:t>Сегеном</a:t>
            </a:r>
            <a:r>
              <a:rPr lang="ru-RU" sz="1400" b="1" dirty="0"/>
              <a:t>, т. е. можно заключать, что если с речью не все в порядке, это наверняка проблемы с моторикой.</a:t>
            </a: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1407429">
            <a:off x="541824" y="817335"/>
            <a:ext cx="1955952" cy="2708241"/>
          </a:xfrm>
          <a:prstGeom prst="rect">
            <a:avLst/>
          </a:prstGeom>
          <a:ln w="228600" cap="sq" cmpd="thickThin">
            <a:solidFill>
              <a:srgbClr val="000000"/>
            </a:solidFill>
            <a:prstDash val="solid"/>
            <a:miter lim="800000"/>
          </a:ln>
          <a:effectLst>
            <a:innerShdw blurRad="76200">
              <a:srgbClr val="000000"/>
            </a:innerShdw>
          </a:effectLst>
        </p:spPr>
      </p:pic>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16216" y="3212976"/>
            <a:ext cx="2097663" cy="2267744"/>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transition spd="slow" advTm="746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67544" y="260648"/>
            <a:ext cx="8229600" cy="2376264"/>
          </a:xfrm>
        </p:spPr>
        <p:txBody>
          <a:bodyPr>
            <a:noAutofit/>
          </a:bodyPr>
          <a:lstStyle/>
          <a:p>
            <a:pPr algn="l"/>
            <a:r>
              <a:rPr lang="ru-RU" sz="1600" b="1" dirty="0">
                <a:latin typeface="Times New Roman" pitchFamily="18" charset="0"/>
                <a:cs typeface="Times New Roman" pitchFamily="18" charset="0"/>
              </a:rPr>
              <a:t>Однако даже если речь ребенка в норме - это вовсе не значит, что ребенок хорошо управляется со своими руками. Если в возрасте 4-5 лет завязывание шнурков вызывает у ребенка затруднения, а из пластилина кроме шариков и колбасок ничего не лепится, если в 6 лет пришивание настоящей пуговицы - невыполнимая и опасная задача - значит, и ваш ребенок не исключение.</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Родители должны понять: чтобы заинтересовать ребенка и помочь ему овладеть новой информацией, нужно превратить обучение в игру, не отступать, если задания покажутся трудными, не забывать хвалить ребенка.</a:t>
            </a:r>
            <a:r>
              <a:rPr lang="ru-RU" sz="1800" b="1" dirty="0"/>
              <a:t/>
            </a:r>
            <a:br>
              <a:rPr lang="ru-RU" sz="1800" b="1" dirty="0"/>
            </a:br>
            <a:endParaRPr lang="ru-RU" sz="1800" b="1" dirty="0"/>
          </a:p>
        </p:txBody>
      </p:sp>
      <p:pic>
        <p:nvPicPr>
          <p:cNvPr id="14" name="Рисунок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3212976"/>
            <a:ext cx="2586485" cy="2198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Рисунок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67281" y="2532813"/>
            <a:ext cx="4624902" cy="31755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Содержимое 5"/>
          <p:cNvSpPr>
            <a:spLocks noGrp="1"/>
          </p:cNvSpPr>
          <p:nvPr>
            <p:ph idx="1"/>
          </p:nvPr>
        </p:nvSpPr>
        <p:spPr/>
        <p:txBody>
          <a:bodyPr/>
          <a:lstStyle/>
          <a:p>
            <a:endParaRPr lang="ru-RU" dirty="0"/>
          </a:p>
        </p:txBody>
      </p:sp>
    </p:spTree>
    <p:custDataLst>
      <p:tags r:id="rId1"/>
    </p:custDataLst>
  </p:cSld>
  <p:clrMapOvr>
    <a:masterClrMapping/>
  </p:clrMapOvr>
  <p:transition advTm="898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536" y="3501008"/>
            <a:ext cx="3996058" cy="29988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Заголовок 7"/>
          <p:cNvSpPr>
            <a:spLocks noGrp="1"/>
          </p:cNvSpPr>
          <p:nvPr>
            <p:ph type="title"/>
          </p:nvPr>
        </p:nvSpPr>
        <p:spPr>
          <a:xfrm>
            <a:off x="395536" y="332656"/>
            <a:ext cx="8229600" cy="1143000"/>
          </a:xfrm>
        </p:spPr>
        <p:txBody>
          <a:bodyPr>
            <a:noAutofit/>
          </a:bodyPr>
          <a:lstStyle/>
          <a:p>
            <a:r>
              <a:rPr lang="ru-RU" sz="2400" dirty="0">
                <a:solidFill>
                  <a:srgbClr val="7030A0"/>
                </a:solidFill>
                <a:latin typeface="Times New Roman" pitchFamily="18" charset="0"/>
                <a:cs typeface="Times New Roman" pitchFamily="18" charset="0"/>
              </a:rPr>
              <a:t>Разминать пальцами тесто, глину, пластилин, лепить что-нибудь.</a:t>
            </a:r>
            <a:br>
              <a:rPr lang="ru-RU" sz="2400" dirty="0">
                <a:solidFill>
                  <a:srgbClr val="7030A0"/>
                </a:solidFill>
                <a:latin typeface="Times New Roman" pitchFamily="18" charset="0"/>
                <a:cs typeface="Times New Roman" pitchFamily="18" charset="0"/>
              </a:rPr>
            </a:br>
            <a:r>
              <a:rPr lang="ru-RU" sz="2400" dirty="0">
                <a:solidFill>
                  <a:srgbClr val="7030A0"/>
                </a:solidFill>
                <a:latin typeface="Times New Roman" pitchFamily="18" charset="0"/>
                <a:cs typeface="Times New Roman" pitchFamily="18" charset="0"/>
              </a:rPr>
              <a:t>Нанизывать бусинки, пуговки на нитки.</a:t>
            </a:r>
            <a:r>
              <a:rPr lang="ru-RU" sz="2800" dirty="0">
                <a:solidFill>
                  <a:srgbClr val="7030A0"/>
                </a:solidFill>
              </a:rPr>
              <a:t/>
            </a:r>
            <a:br>
              <a:rPr lang="ru-RU" sz="2800" dirty="0">
                <a:solidFill>
                  <a:srgbClr val="7030A0"/>
                </a:solidFill>
              </a:rPr>
            </a:br>
            <a:endParaRPr lang="ru-RU" sz="2800" dirty="0">
              <a:solidFill>
                <a:srgbClr val="7030A0"/>
              </a:solidFill>
            </a:endParaRPr>
          </a:p>
        </p:txBody>
      </p:sp>
      <p:sp>
        <p:nvSpPr>
          <p:cNvPr id="9" name="Объект 8"/>
          <p:cNvSpPr>
            <a:spLocks noGrp="1"/>
          </p:cNvSpPr>
          <p:nvPr>
            <p:ph idx="1"/>
          </p:nvPr>
        </p:nvSpPr>
        <p:spPr/>
        <p:txBody>
          <a:bodyPr/>
          <a:lstStyle/>
          <a:p>
            <a:endParaRPr lang="ru-RU" dirty="0" smtClean="0"/>
          </a:p>
          <a:p>
            <a:endParaRPr lang="ru-RU" dirty="0"/>
          </a:p>
          <a:p>
            <a:endParaRPr lang="ru-RU" dirty="0" smtClean="0"/>
          </a:p>
          <a:p>
            <a:endParaRPr lang="ru-RU"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88024" y="1196752"/>
            <a:ext cx="3166593" cy="2376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755576" y="1844824"/>
            <a:ext cx="3744416" cy="1323439"/>
          </a:xfrm>
          <a:prstGeom prst="rect">
            <a:avLst/>
          </a:prstGeom>
        </p:spPr>
        <p:txBody>
          <a:bodyPr wrap="square">
            <a:spAutoFit/>
          </a:bodyPr>
          <a:lstStyle/>
          <a:p>
            <a:r>
              <a:rPr lang="ru-RU" sz="2000" b="1" dirty="0" smtClean="0">
                <a:solidFill>
                  <a:srgbClr val="002060"/>
                </a:solidFill>
                <a:latin typeface="Times New Roman" pitchFamily="18" charset="0"/>
                <a:cs typeface="Times New Roman" pitchFamily="18" charset="0"/>
              </a:rPr>
              <a:t>Завязывать узлы на толстой и тонкой верёвках, шнурках.</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Заводить будильник, игрушки ключиком.</a:t>
            </a:r>
            <a:endParaRPr lang="ru-RU" sz="2000" dirty="0">
              <a:latin typeface="Times New Roman" pitchFamily="18" charset="0"/>
              <a:cs typeface="Times New Roman" pitchFamily="18" charset="0"/>
            </a:endParaRPr>
          </a:p>
        </p:txBody>
      </p:sp>
      <p:pic>
        <p:nvPicPr>
          <p:cNvPr id="10" name="Рисунок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32040" y="3933056"/>
            <a:ext cx="3556000" cy="266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spd="slow" advTm="11672">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a:solidFill>
                  <a:srgbClr val="FF0000"/>
                </a:solidFill>
              </a:rPr>
              <a:t>Штриховать, рисовать, раскрашивать карандашом, мелками, красками.</a:t>
            </a:r>
            <a:br>
              <a:rPr lang="ru-RU" sz="2000" b="1" dirty="0">
                <a:solidFill>
                  <a:srgbClr val="FF0000"/>
                </a:solidFill>
              </a:rPr>
            </a:br>
            <a:r>
              <a:rPr lang="ru-RU" sz="2000" b="1" dirty="0">
                <a:solidFill>
                  <a:srgbClr val="FF0000"/>
                </a:solidFill>
              </a:rPr>
              <a:t>Резать ножницами (желательно небольшого размера).</a:t>
            </a:r>
            <a:br>
              <a:rPr lang="ru-RU" sz="2000" b="1" dirty="0">
                <a:solidFill>
                  <a:srgbClr val="FF0000"/>
                </a:solidFill>
              </a:rPr>
            </a:br>
            <a:r>
              <a:rPr lang="ru-RU" sz="2000" b="1" dirty="0">
                <a:solidFill>
                  <a:srgbClr val="FF0000"/>
                </a:solidFill>
              </a:rPr>
              <a:t>Конструировать из бумаги («оригами»), шить, вышивать, вязать.</a:t>
            </a:r>
            <a:br>
              <a:rPr lang="ru-RU" sz="2000" b="1" dirty="0">
                <a:solidFill>
                  <a:srgbClr val="FF0000"/>
                </a:solidFill>
              </a:rPr>
            </a:br>
            <a:r>
              <a:rPr lang="ru-RU" sz="2000" b="1" dirty="0">
                <a:solidFill>
                  <a:srgbClr val="FF0000"/>
                </a:solidFill>
              </a:rPr>
              <a:t>Рисовать узоры по клеточкам в тетради.</a:t>
            </a:r>
            <a:br>
              <a:rPr lang="ru-RU" sz="2000" b="1" dirty="0">
                <a:solidFill>
                  <a:srgbClr val="FF0000"/>
                </a:solidFill>
              </a:rPr>
            </a:br>
            <a:endParaRPr lang="ru-RU" sz="2000" b="1" dirty="0">
              <a:solidFill>
                <a:srgbClr val="FF0000"/>
              </a:solidFill>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1412776"/>
            <a:ext cx="3237979" cy="2425452"/>
          </a:xfrm>
          <a:prstGeom prst="ellipse">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15816" y="3789040"/>
            <a:ext cx="3913609" cy="2719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76056" y="1340768"/>
            <a:ext cx="3607261" cy="2759248"/>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1097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000" b="1" dirty="0">
                <a:solidFill>
                  <a:srgbClr val="7030A0"/>
                </a:solidFill>
              </a:rPr>
              <a:t>Заниматься на домашних снарядах, где требуется захват пальцами (кольца, перекладина).</a:t>
            </a:r>
            <a:br>
              <a:rPr lang="ru-RU" sz="2000" b="1" dirty="0">
                <a:solidFill>
                  <a:srgbClr val="7030A0"/>
                </a:solidFill>
              </a:rPr>
            </a:br>
            <a:r>
              <a:rPr lang="ru-RU" sz="2000" b="1" dirty="0">
                <a:solidFill>
                  <a:srgbClr val="7030A0"/>
                </a:solidFill>
              </a:rPr>
              <a:t>Хлопать в ладоши тихо, громко, в разном темпе.</a:t>
            </a:r>
            <a:br>
              <a:rPr lang="ru-RU" sz="2000" b="1" dirty="0">
                <a:solidFill>
                  <a:srgbClr val="7030A0"/>
                </a:solidFill>
              </a:rPr>
            </a:br>
            <a:r>
              <a:rPr lang="ru-RU" sz="2000" b="1" dirty="0">
                <a:solidFill>
                  <a:srgbClr val="7030A0"/>
                </a:solidFill>
              </a:rPr>
              <a:t>Катать по очереди каждым пальцем мелкие бусинки, камешки, шарики.</a:t>
            </a:r>
            <a:br>
              <a:rPr lang="ru-RU" sz="2000" b="1" dirty="0">
                <a:solidFill>
                  <a:srgbClr val="7030A0"/>
                </a:solidFill>
              </a:rPr>
            </a:br>
            <a:r>
              <a:rPr lang="ru-RU" sz="2000" b="1" dirty="0">
                <a:solidFill>
                  <a:srgbClr val="7030A0"/>
                </a:solidFill>
              </a:rPr>
              <a:t>Делать пальчиковую гимнастику</a:t>
            </a:r>
            <a:br>
              <a:rPr lang="ru-RU" sz="2000" b="1" dirty="0">
                <a:solidFill>
                  <a:srgbClr val="7030A0"/>
                </a:solidFill>
              </a:rPr>
            </a:br>
            <a:endParaRPr lang="ru-RU" sz="2000" b="1" dirty="0">
              <a:solidFill>
                <a:srgbClr val="7030A0"/>
              </a:solidFill>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217835">
            <a:off x="6085045" y="1647175"/>
            <a:ext cx="2783328" cy="2088232"/>
          </a:xfrm>
          <a:prstGeom prst="rect">
            <a:avLst/>
          </a:prstGeom>
        </p:spPr>
      </p:pic>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4424" y="1556793"/>
            <a:ext cx="3269205" cy="2448271"/>
          </a:xfrm>
          <a:prstGeom prst="rect">
            <a:avLst/>
          </a:prstGeom>
        </p:spPr>
      </p:pic>
      <p:pic>
        <p:nvPicPr>
          <p:cNvPr id="10" name="Рисунок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50618" y="4005064"/>
            <a:ext cx="2825189" cy="1944216"/>
          </a:xfrm>
          <a:prstGeom prst="rect">
            <a:avLst/>
          </a:prstGeom>
        </p:spPr>
      </p:pic>
    </p:spTree>
    <p:custDataLst>
      <p:tags r:id="rId1"/>
    </p:custDataLst>
  </p:cSld>
  <p:clrMapOvr>
    <a:masterClrMapping/>
  </p:clrMapOvr>
  <p:transition advTm="7374">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0" y="260350"/>
            <a:ext cx="3008313" cy="5865813"/>
          </a:xfrm>
        </p:spPr>
        <p:txBody>
          <a:bodyPr>
            <a:normAutofit/>
          </a:bodyPr>
          <a:lstStyle/>
          <a:p>
            <a:endParaRPr lang="ru-RU" sz="1800" b="1" dirty="0" smtClean="0"/>
          </a:p>
          <a:p>
            <a:pPr marL="0" indent="0" algn="ctr">
              <a:buNone/>
            </a:pPr>
            <a:r>
              <a:rPr lang="ru-RU" sz="1800" b="1" dirty="0" smtClean="0"/>
              <a:t> Хорошо</a:t>
            </a:r>
            <a:r>
              <a:rPr lang="ru-RU" sz="1800" b="1" dirty="0"/>
              <a:t>, если ребенок учится сам завязывать шнурки на ботинках, плести косички из волос (это, конечно, больше подходит девочкам), застегивать и расстегивать пуговицы, даже самые тугие. Все это заставляет пальчики ловко действовать и очень пригодится в дальнейшем.</a:t>
            </a:r>
          </a:p>
        </p:txBody>
      </p:sp>
      <p:pic>
        <p:nvPicPr>
          <p:cNvPr id="11" name="Рисунок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761186">
            <a:off x="279755" y="4140804"/>
            <a:ext cx="2639623" cy="26396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4283968" y="2492896"/>
            <a:ext cx="4392488" cy="3693319"/>
          </a:xfrm>
          <a:prstGeom prst="rect">
            <a:avLst/>
          </a:prstGeom>
        </p:spPr>
        <p:txBody>
          <a:bodyPr wrap="square">
            <a:spAutoFit/>
          </a:bodyPr>
          <a:lstStyle/>
          <a:p>
            <a:r>
              <a:rPr lang="ru-RU" b="1" dirty="0" smtClean="0"/>
              <a:t>Конечно, существуют и специальные игры и упражнения для развития тонкой моторики руки. Некоторые из них известны вам давно. Помните игру в тени, когда, строя комбинации из пальцев, можно показывать различные теневые фигуры - собачку, зайчика, оленя, человечка. Эта игра - как раз то, что вам нужно. Наверняка вы помните и другую распространенную игру: на столе под салфетку прячут несколько мелких предметов, ребенок должен на ощупь определить, что это за предмет.</a:t>
            </a:r>
            <a:endParaRPr lang="ru-RU" b="1" dirty="0"/>
          </a:p>
        </p:txBody>
      </p:sp>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63888" y="188640"/>
            <a:ext cx="1979895" cy="2016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Рисунок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40152" y="188640"/>
            <a:ext cx="2389262" cy="2217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spd="slow" advTm="1114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3096344" cy="5262979"/>
          </a:xfrm>
          <a:prstGeom prst="rect">
            <a:avLst/>
          </a:prstGeom>
        </p:spPr>
        <p:txBody>
          <a:bodyPr wrap="square">
            <a:spAutoFit/>
          </a:bodyPr>
          <a:lstStyle/>
          <a:p>
            <a:r>
              <a:rPr lang="ru-RU" sz="1600" b="1" dirty="0">
                <a:latin typeface="Times New Roman" pitchFamily="18" charset="0"/>
                <a:cs typeface="Times New Roman" pitchFamily="18" charset="0"/>
              </a:rPr>
              <a:t>В детских журналах сейчас можно найти очень много развлекательно - развивающих заданий, например, когда требуется соединить точки и посмотреть, что за рисунок получится. К заданиям такого же типа относятся и различные лабиринты, дорисовка картинок, раскрашивание картинок и т. д. Важно приучать ребенка стремиться все делать аккуратно. Если у него не получается хорошо, не следует ругать его, торопить. Наоборот, его следует постоянно поощрять и вселять у него уверенность, что у него все получится. Надо только постараться.</a:t>
            </a:r>
          </a:p>
        </p:txBody>
      </p:sp>
      <p:pic>
        <p:nvPicPr>
          <p:cNvPr id="9" name="Рисунок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83968" y="404664"/>
            <a:ext cx="2107417" cy="2023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Рисунок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35230" y="30138"/>
            <a:ext cx="1809343" cy="22536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Рисунок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95936" y="3645024"/>
            <a:ext cx="1606949" cy="20568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Рисунок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372200" y="3140968"/>
            <a:ext cx="2073690" cy="27429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cSld>
  <p:clrMapOvr>
    <a:masterClrMapping/>
  </p:clrMapOvr>
  <p:transition spd="slow" advTm="10360">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4|1.5|1.5"/>
</p:tagLst>
</file>

<file path=ppt/tags/tag2.xml><?xml version="1.0" encoding="utf-8"?>
<p:tagLst xmlns:a="http://schemas.openxmlformats.org/drawingml/2006/main" xmlns:r="http://schemas.openxmlformats.org/officeDocument/2006/relationships" xmlns:p="http://schemas.openxmlformats.org/presentationml/2006/main">
  <p:tag name="TIMING" val="|0|1.5|1.7"/>
</p:tagLst>
</file>

<file path=ppt/tags/tag3.xml><?xml version="1.0" encoding="utf-8"?>
<p:tagLst xmlns:a="http://schemas.openxmlformats.org/drawingml/2006/main" xmlns:r="http://schemas.openxmlformats.org/officeDocument/2006/relationships" xmlns:p="http://schemas.openxmlformats.org/presentationml/2006/main">
  <p:tag name="TIMING" val="|0.9|1.7|1.6"/>
</p:tagLst>
</file>

<file path=ppt/tags/tag4.xml><?xml version="1.0" encoding="utf-8"?>
<p:tagLst xmlns:a="http://schemas.openxmlformats.org/drawingml/2006/main" xmlns:r="http://schemas.openxmlformats.org/officeDocument/2006/relationships" xmlns:p="http://schemas.openxmlformats.org/presentationml/2006/main">
  <p:tag name="TIMING" val="|0|2.2|2.4|2.6"/>
</p:tagLst>
</file>

<file path=ppt/tags/tag5.xml><?xml version="1.0" encoding="utf-8"?>
<p:tagLst xmlns:a="http://schemas.openxmlformats.org/drawingml/2006/main" xmlns:r="http://schemas.openxmlformats.org/officeDocument/2006/relationships" xmlns:p="http://schemas.openxmlformats.org/presentationml/2006/main">
  <p:tag name="TIMING" val="|0.3|1.3|1.6|1.7|1.4"/>
</p:tagLst>
</file>

<file path=ppt/tags/tag6.xml><?xml version="1.0" encoding="utf-8"?>
<p:tagLst xmlns:a="http://schemas.openxmlformats.org/drawingml/2006/main" xmlns:r="http://schemas.openxmlformats.org/officeDocument/2006/relationships" xmlns:p="http://schemas.openxmlformats.org/presentationml/2006/main">
  <p:tag name="TIMING" val="|0.2|2.4"/>
</p:tagLst>
</file>

<file path=ppt/tags/tag7.xml><?xml version="1.0" encoding="utf-8"?>
<p:tagLst xmlns:a="http://schemas.openxmlformats.org/drawingml/2006/main" xmlns:r="http://schemas.openxmlformats.org/officeDocument/2006/relationships" xmlns:p="http://schemas.openxmlformats.org/presentationml/2006/main">
  <p:tag name="TIMING" val="|0.8|1.5|1.7|1.6|1.8"/>
</p:tagLst>
</file>

<file path=ppt/tags/tag8.xml><?xml version="1.0" encoding="utf-8"?>
<p:tagLst xmlns:a="http://schemas.openxmlformats.org/drawingml/2006/main" xmlns:r="http://schemas.openxmlformats.org/officeDocument/2006/relationships" xmlns:p="http://schemas.openxmlformats.org/presentationml/2006/main">
  <p:tag name="TIMING" val="|0|2|2.2|2.3"/>
</p:tagLst>
</file>

<file path=ppt/theme/theme1.xml><?xml version="1.0" encoding="utf-8"?>
<a:theme xmlns:a="http://schemas.openxmlformats.org/drawingml/2006/main" name="TS03000958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569</Words>
  <Application>Microsoft Office PowerPoint</Application>
  <PresentationFormat>Экран (4:3)</PresentationFormat>
  <Paragraphs>16</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TS030009582</vt:lpstr>
      <vt:lpstr>Автор  воспитатель  группы №12 Давыдова И.В. МАДОУ детский сад №57  </vt:lpstr>
      <vt:lpstr> «Зачем нужно развивать мелкую моторику»</vt:lpstr>
      <vt:lpstr>Слайд 3</vt:lpstr>
      <vt:lpstr>Однако даже если речь ребенка в норме - это вовсе не значит, что ребенок хорошо управляется со своими руками. Если в возрасте 4-5 лет завязывание шнурков вызывает у ребенка затруднения, а из пластилина кроме шариков и колбасок ничего не лепится, если в 6 лет пришивание настоящей пуговицы - невыполнимая и опасная задача - значит, и ваш ребенок не исключение. Родители должны понять: чтобы заинтересовать ребенка и помочь ему овладеть новой информацией, нужно превратить обучение в игру, не отступать, если задания покажутся трудными, не забывать хвалить ребенка. </vt:lpstr>
      <vt:lpstr>Разминать пальцами тесто, глину, пластилин, лепить что-нибудь. Нанизывать бусинки, пуговки на нитки. </vt:lpstr>
      <vt:lpstr>Штриховать, рисовать, раскрашивать карандашом, мелками, красками. Резать ножницами (желательно небольшого размера). Конструировать из бумаги («оригами»), шить, вышивать, вязать. Рисовать узоры по клеточкам в тетради. </vt:lpstr>
      <vt:lpstr>Заниматься на домашних снарядах, где требуется захват пальцами (кольца, перекладина). Хлопать в ладоши тихо, громко, в разном темпе. Катать по очереди каждым пальцем мелкие бусинки, камешки, шарики. Делать пальчиковую гимнастику </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Аня</cp:lastModifiedBy>
  <cp:revision>69</cp:revision>
  <dcterms:modified xsi:type="dcterms:W3CDTF">2014-11-09T11:04:25Z</dcterms:modified>
</cp:coreProperties>
</file>