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8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1F4-CFA8-41E4-AD9F-B0C7FB86133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98-4C15-41CB-A097-2D5D77B2EC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1F4-CFA8-41E4-AD9F-B0C7FB86133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98-4C15-41CB-A097-2D5D77B2E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1F4-CFA8-41E4-AD9F-B0C7FB86133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98-4C15-41CB-A097-2D5D77B2E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1F4-CFA8-41E4-AD9F-B0C7FB86133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98-4C15-41CB-A097-2D5D77B2EC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1F4-CFA8-41E4-AD9F-B0C7FB86133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98-4C15-41CB-A097-2D5D77B2E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1F4-CFA8-41E4-AD9F-B0C7FB86133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98-4C15-41CB-A097-2D5D77B2EC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1F4-CFA8-41E4-AD9F-B0C7FB86133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98-4C15-41CB-A097-2D5D77B2EC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1F4-CFA8-41E4-AD9F-B0C7FB86133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98-4C15-41CB-A097-2D5D77B2E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1F4-CFA8-41E4-AD9F-B0C7FB86133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98-4C15-41CB-A097-2D5D77B2E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1F4-CFA8-41E4-AD9F-B0C7FB86133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98-4C15-41CB-A097-2D5D77B2E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1F4-CFA8-41E4-AD9F-B0C7FB86133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98-4C15-41CB-A097-2D5D77B2EC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5EE1F4-CFA8-41E4-AD9F-B0C7FB86133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547198-4C15-41CB-A097-2D5D77B2EC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4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2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4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085184"/>
            <a:ext cx="6986637" cy="129614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+mj-lt"/>
              </a:rPr>
              <a:t>Подготовила: учитель-логопед Гвоздева Т.С.</a:t>
            </a:r>
            <a:endParaRPr lang="ru-RU" sz="20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175351" cy="1793167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300"/>
              </a:spcAft>
            </a:pPr>
            <a:r>
              <a:rPr lang="ru-RU" dirty="0" smtClean="0"/>
              <a:t>МАСТЕР_КЛАСС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0" dirty="0">
                <a:solidFill>
                  <a:srgbClr val="212745"/>
                </a:solidFill>
                <a:effectLst/>
                <a:ea typeface="+mn-ea"/>
                <a:cs typeface="+mn-cs"/>
              </a:rPr>
              <a:t>«Речевая коррекция, как фактор успешной социальной адаптации детей»</a:t>
            </a:r>
            <a:br>
              <a:rPr lang="ru-RU" sz="4400" b="0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5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5" name="Picture 7" descr="0_2848e_325ec85d_orig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1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5157788"/>
            <a:ext cx="28082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39750" y="188913"/>
            <a:ext cx="799306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Лежит лягушка целый день на листе кувшинки. Загорает на солнышке. Посмотри, как лягушка загорает </a:t>
            </a:r>
            <a:r>
              <a:rPr lang="ru-RU" b="1" i="1">
                <a:solidFill>
                  <a:schemeClr val="bg1"/>
                </a:solidFill>
              </a:rPr>
              <a:t>(улыбнуться, приоткрыть рот, положить широкий язычок на нижнюю губу).</a:t>
            </a:r>
          </a:p>
          <a:p>
            <a:r>
              <a:rPr lang="ru-RU" b="1">
                <a:solidFill>
                  <a:schemeClr val="bg1"/>
                </a:solidFill>
              </a:rPr>
              <a:t>А теперь ты покажи мне, как лягушка загорает.</a:t>
            </a:r>
          </a:p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74675" y="188913"/>
            <a:ext cx="766921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Хорошо на солнышке лежать. Лягушка от удовольствия брюшко лапками похлопывает. </a:t>
            </a:r>
          </a:p>
          <a:p>
            <a:r>
              <a:rPr lang="ru-RU" b="1">
                <a:solidFill>
                  <a:schemeClr val="bg1"/>
                </a:solidFill>
              </a:rPr>
              <a:t>Вот так…(</a:t>
            </a:r>
            <a:r>
              <a:rPr lang="ru-RU" b="1" i="1">
                <a:solidFill>
                  <a:schemeClr val="bg1"/>
                </a:solidFill>
              </a:rPr>
              <a:t>пошлёпать широкий язычок губами, произнося «пя – пя –пя»</a:t>
            </a:r>
            <a:r>
              <a:rPr lang="ru-RU" b="1">
                <a:solidFill>
                  <a:schemeClr val="bg1"/>
                </a:solidFill>
              </a:rPr>
              <a:t>)</a:t>
            </a:r>
          </a:p>
          <a:p>
            <a:r>
              <a:rPr lang="ru-RU" b="1">
                <a:solidFill>
                  <a:schemeClr val="bg1"/>
                </a:solidFill>
              </a:rPr>
              <a:t>Давай вместе  покажем, как лягушка брюшко похлопывает.</a:t>
            </a:r>
          </a:p>
        </p:txBody>
      </p:sp>
      <p:pic>
        <p:nvPicPr>
          <p:cNvPr id="7181" name="Picture 13" descr="00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5373688"/>
            <a:ext cx="1790700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0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916113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0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0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565400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817c4993125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9" name="Picture 7" descr="0_2848e_325ec85d_orig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g1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028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987675" y="188913"/>
            <a:ext cx="296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Ам! Вот и сыта лягушка.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503238" y="188913"/>
            <a:ext cx="86407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Оближет лягушка свои губки, вот так.. (</a:t>
            </a:r>
            <a:r>
              <a:rPr lang="ru-RU" i="1">
                <a:solidFill>
                  <a:schemeClr val="bg1"/>
                </a:solidFill>
              </a:rPr>
              <a:t>облизать широким язычком верхнюю и нижнюю губу).</a:t>
            </a:r>
            <a:r>
              <a:rPr lang="ru-RU">
                <a:solidFill>
                  <a:schemeClr val="bg1"/>
                </a:solidFill>
              </a:rPr>
              <a:t> </a:t>
            </a:r>
          </a:p>
          <a:p>
            <a:r>
              <a:rPr lang="ru-RU">
                <a:solidFill>
                  <a:schemeClr val="bg1"/>
                </a:solidFill>
              </a:rPr>
              <a:t>Давай вместе оближем губки, как лягушка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339975" y="188913"/>
            <a:ext cx="4471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b="1">
                <a:solidFill>
                  <a:schemeClr val="bg1"/>
                </a:solidFill>
              </a:rPr>
              <a:t>А увидит лягушка мошку или комара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03238" y="333375"/>
            <a:ext cx="86407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рот широко откроет. Вот так…(</a:t>
            </a:r>
            <a:r>
              <a:rPr lang="ru-RU" b="1" i="1">
                <a:solidFill>
                  <a:schemeClr val="bg1"/>
                </a:solidFill>
              </a:rPr>
              <a:t>широко открыть рот, удержать в таком положении).</a:t>
            </a:r>
            <a:endParaRPr lang="ru-RU" b="1">
              <a:solidFill>
                <a:schemeClr val="bg1"/>
              </a:solidFill>
            </a:endParaRPr>
          </a:p>
          <a:p>
            <a:r>
              <a:rPr lang="ru-RU" b="1">
                <a:solidFill>
                  <a:schemeClr val="bg1"/>
                </a:solidFill>
              </a:rPr>
              <a:t>Покажи, как лягушка ротик широко открывает.</a:t>
            </a:r>
          </a:p>
        </p:txBody>
      </p:sp>
      <p:pic>
        <p:nvPicPr>
          <p:cNvPr id="8209" name="Picture 17" descr="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600000">
            <a:off x="1116013" y="4149725"/>
            <a:ext cx="2305050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00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5373688"/>
            <a:ext cx="1790700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03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440145">
            <a:off x="227013" y="2732087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03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85360">
            <a:off x="8443913" y="715962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 descr="03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42918">
            <a:off x="4043363" y="2589212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817c4993125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23 C 0.0059 -0.00486 0.01215 -0.00532 0.01944 -0.00647 C 0.021 -0.00555 0.02343 -0.00555 0.02413 -0.00347 C 0.025 -0.00092 0.02343 0.00185 0.02291 0.0044 C 0.02222 0.00856 0.02135 0.01273 0.02048 0.01689 C 0.02013 0.01851 0.01944 0.02175 0.01944 0.02198 C 0.0184 0.03216 0.01684 0.04395 0.01232 0.05297 C 0.00937 0.05853 0.00642 0.06246 0.00399 0.0687 C 0.00243 0.07773 0.00121 0.08605 -0.00296 0.09369 C -0.00469 0.1004 -0.00591 0.10734 -0.00764 0.11404 C -0.00504 0.14134 -0.00903 0.1381 0.00763 0.14088 C 0.03489 0.1381 0.03194 0.14041 0.04878 0.13139 C 0.06979 0.12029 0.08697 0.0879 0.0993 0.06408 C 0.10208 0.05876 0.1052 0.04997 0.10885 0.04511 C 0.11302 0.03956 0.12274 0.02684 0.12517 0.02175 C 0.12934 0.01273 0.13142 0.00555 0.13819 -0.00023 C 0.1427 -0.00925 0.14531 -0.00809 0.15347 -0.00647 C 0.15677 -0.00208 0.16024 0.00093 0.16406 0.0044 C 0.16979 0.02637 0.16319 0.05506 0.16059 0.07819 C 0.16093 0.08975 0.16111 0.10109 0.1618 0.11266 C 0.16232 0.12098 0.17673 0.13625 0.18159 0.14088 C 0.18854 0.14712 0.19496 0.15314 0.20173 0.15961 C 0.20381 0.16193 0.20885 0.16586 0.20885 0.16609 C 0.21197 0.17234 0.21614 0.17558 0.2217 0.17812 C 0.22725 0.1839 0.23142 0.18691 0.23819 0.18922 C 0.26527 0.18784 0.26319 0.18992 0.27934 0.18437 C 0.29635 0.15198 0.2809 0.18321 0.28298 0.07819 C 0.28402 0.02869 0.30347 -0.02799 0.34409 -0.0347 C 0.35451 -0.0384 0.35625 -0.03955 0.37239 -0.0347 C 0.37395 -0.03423 0.37378 -0.0303 0.37465 -0.02845 C 0.37777 -0.02151 0.3809 -0.0185 0.38298 -0.01133 C 0.38437 -0.00671 0.38645 0.00278 0.38645 0.00301 C 0.38836 0.05066 0.38593 0.09947 0.39114 0.14712 C 0.39149 0.15082 0.39774 0.16308 0.3993 0.16586 C 0.41371 0.19246 0.43715 0.20102 0.46041 0.20333 C 0.47083 0.20542 0.48107 0.20611 0.49114 0.20958 C 0.49479 0.21074 0.49722 0.21536 0.50052 0.21744 C 0.51788 0.22832 0.53784 0.23873 0.55694 0.24405 C 0.55816 0.24497 0.5592 0.24613 0.56059 0.24705 C 0.56145 0.24775 0.56354 0.24705 0.56388 0.24867 C 0.56649 0.25723 0.55312 0.26741 0.54878 0.26903 C 0.54149 0.2762 0.53159 0.2799 0.52517 0.288 C 0.52204 0.2917 0.51979 0.29656 0.51701 0.30049 C 0.51666 0.30211 0.51631 0.30373 0.51562 0.30511 C 0.51475 0.30697 0.51302 0.30766 0.51232 0.30974 C 0.51059 0.31506 0.51076 0.32131 0.50989 0.32709 C 0.51024 0.33334 0.50989 0.33981 0.51093 0.34583 C 0.51163 0.34837 0.51319 0.35022 0.51458 0.35207 C 0.51753 0.35647 0.52013 0.36225 0.52395 0.3648 C 0.53038 0.36896 0.53611 0.37544 0.54288 0.37729 C 0.55277 0.38006 0.56267 0.38191 0.57222 0.38515 C 0.58524 0.38469 0.59826 0.38538 0.61111 0.38353 C 0.61736 0.38261 0.62152 0.37243 0.62413 0.36618 C 0.63159 0.3486 0.63142 0.32524 0.63941 0.31136 C 0.64375 0.29471 0.65868 0.28707 0.66996 0.28152 C 0.67413 0.27944 0.68298 0.27689 0.68298 0.27712 C 0.69097 0.27042 0.70364 0.25954 0.71232 0.25654 C 0.71354 0.25538 0.71458 0.25422 0.71579 0.2533 C 0.71701 0.2526 0.7184 0.25284 0.71944 0.25191 C 0.72083 0.25075 0.72152 0.24844 0.72291 0.24705 C 0.72517 0.24474 0.73003 0.24081 0.73003 0.24104 C 0.73125 0.23387 0.7342 0.2304 0.73576 0.22369 C 0.73697 0.20773 0.73975 0.19709 0.73472 0.18136 C 0.73125 0.17095 0.72309 0.16447 0.71701 0.15638 C 0.70607 0.1418 0.69392 0.12769 0.68055 0.11728 C 0.67031 0.09901 0.67013 0.07703 0.68298 0.06084 C 0.6842 0.05506 0.69114 0.04673 0.69114 0.04696 C 0.69322 0.03979 0.69652 0.03609 0.69826 0.02938 C 0.69739 0.0236 0.69739 0.01758 0.69583 0.01226 C 0.69375 0.00532 0.68576 0.00555 0.68055 0.00278 C 0.66857 -0.0037 0.65572 -0.00763 0.64288 -0.00971 C 0.61718 -0.00809 0.59652 -0.01249 0.57447 -0.00023 C 0.5677 0.0037 0.55763 0.00902 0.55225 0.01689 C 0.54965 0.02082 0.54531 0.02938 0.54531 0.02961 C 0.54201 0.04673 0.53402 0.06338 0.52864 0.07958 C 0.52482 0.09091 0.52482 0.10294 0.52048 0.11404 C 0.51631 0.13833 0.51006 0.16563 0.50173 0.1876 C 0.49878 0.19501 0.49947 0.20033 0.49461 0.20634 C 0.48506 0.23294 0.46579 0.24312 0.44513 0.24867 C 0.41805 0.24775 0.40034 0.24659 0.37586 0.24243 C 0.36406 0.23479 0.35781 0.23641 0.34409 0.2378 C 0.33402 0.24196 0.33055 0.26833 0.3276 0.28013 C 0.32725 0.29262 0.32708 0.30511 0.32638 0.31761 C 0.32604 0.32385 0.31406 0.34375 0.30989 0.34745 C 0.30781 0.3493 0.30503 0.35022 0.30295 0.35207 C 0.2993 0.36595 0.30052 0.35832 0.30052 0.37567 " pathEditMode="relative" rAng="0" ptsTypes="ffffffffffffff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7" y="173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2084E-6 C 0.00347 -0.00717 0.00382 -0.01342 0.00469 -0.02198 C 0.00538 -0.03748 0.00486 -0.05668 0.00816 -0.07217 C 0.0092 -0.09785 0.00938 -0.12353 0.01181 -0.14897 C 0.01285 -0.17303 0.01215 -0.19709 0.01406 -0.22091 C 0.01459 -0.22785 0.02014 -0.2415 0.0224 -0.24775 C 0.02604 -0.25746 0.02761 -0.26787 0.03177 -0.27736 C 0.03368 -0.28753 0.03872 -0.29563 0.04115 -0.30558 C 0.04375 -0.31576 0.04653 -0.3257 0.04948 -0.33542 C 0.05191 -0.34351 0.05156 -0.35554 0.05643 -0.36202 C 0.06042 -0.36734 0.06649 -0.36734 0.0717 -0.36827 C 0.09167 -0.36688 0.09584 -0.36526 0.11181 -0.35415 C 0.11545 -0.34768 0.11875 -0.3449 0.12344 -0.34004 C 0.12431 -0.33796 0.12465 -0.33565 0.12587 -0.3338 C 0.12674 -0.33241 0.12847 -0.33218 0.12934 -0.33079 C 0.13021 -0.3294 0.12986 -0.32732 0.13056 -0.32593 C 0.13195 -0.32269 0.13438 -0.32015 0.13524 -0.31668 C 0.13559 -0.31506 0.13577 -0.31321 0.13646 -0.31182 C 0.1382 -0.30835 0.14063 -0.30581 0.14236 -0.30257 C 0.14358 -0.29748 0.14827 -0.28846 0.14827 -0.28846 C 0.15608 -0.25723 0.15174 -0.22785 0.15174 -0.19269 " pathEditMode="relative" ptsTypes="ffffffffffffffffffffA">
                                      <p:cBhvr>
                                        <p:cTn id="24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3" grpId="1"/>
      <p:bldP spid="8205" grpId="0"/>
      <p:bldP spid="8207" grpId="0"/>
      <p:bldP spid="8208" grpId="0"/>
      <p:bldP spid="820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9" name="Picture 5" descr="0_2848e_325ec85d_orig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95288" y="188913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 довольная дальше лежит загорает.</a:t>
            </a:r>
          </a:p>
          <a:p>
            <a:r>
              <a:rPr lang="ru-RU" b="1">
                <a:solidFill>
                  <a:schemeClr val="bg1"/>
                </a:solidFill>
              </a:rPr>
              <a:t>Покажи мне , как лягушка загорает и лапками себя похлопывает.</a:t>
            </a:r>
          </a:p>
        </p:txBody>
      </p:sp>
      <p:pic>
        <p:nvPicPr>
          <p:cNvPr id="11271" name="Picture 7" descr="1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5157788"/>
            <a:ext cx="28082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00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5229225"/>
            <a:ext cx="17907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0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1696">
            <a:off x="179388" y="3284538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0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265281">
            <a:off x="3971926" y="3165475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0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546145">
            <a:off x="8004176" y="1508125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817c4993125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5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64704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+mj-lt"/>
                <a:ea typeface="Batang" pitchFamily="18" charset="-127"/>
                <a:cs typeface="Times New Roman"/>
              </a:rPr>
              <a:t>Нетрадиционные упражнения </a:t>
            </a:r>
          </a:p>
          <a:p>
            <a:pPr algn="ctr"/>
            <a:r>
              <a:rPr lang="ru-RU" sz="4000" dirty="0">
                <a:latin typeface="+mj-lt"/>
                <a:ea typeface="Batang" pitchFamily="18" charset="-127"/>
                <a:cs typeface="Times New Roman"/>
              </a:rPr>
              <a:t>для развития </a:t>
            </a:r>
          </a:p>
          <a:p>
            <a:pPr algn="ctr"/>
            <a:r>
              <a:rPr lang="ru-RU" sz="4000" dirty="0" smtClean="0">
                <a:latin typeface="+mj-lt"/>
                <a:ea typeface="Batang" pitchFamily="18" charset="-127"/>
                <a:cs typeface="Times New Roman"/>
              </a:rPr>
              <a:t>тонкой моторики рук</a:t>
            </a:r>
            <a:endParaRPr lang="ru-RU" sz="4000" dirty="0">
              <a:latin typeface="+mj-lt"/>
              <a:ea typeface="Batang" pitchFamily="18" charset="-127"/>
            </a:endParaRPr>
          </a:p>
        </p:txBody>
      </p:sp>
      <p:pic>
        <p:nvPicPr>
          <p:cNvPr id="7172" name="Picture 4" descr="http://www.bestreferat.ru/images/paper/17/47/47047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3672408" cy="29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Bookman Old Style" pitchFamily="18" charset="0"/>
              </a:rPr>
              <a:t>Упражнения с мелкими предметами</a:t>
            </a:r>
          </a:p>
        </p:txBody>
      </p:sp>
      <p:sp>
        <p:nvSpPr>
          <p:cNvPr id="6" name="AutoShape 7" descr="http://%D1%82%D0%BE%D0%B1%D0%BE%D0%BB%D1%8C%D1%81%D0%BA%D0%B8%D0%B9-%D0%B4%D0%B5%D1%82%D1%81%D0%BA%D0%B8%D0%B9-%D1%81%D0%B0%D0%B4-40.%D1%80%D1%84/wp-content/gallery/sad-40/40ds_p_r_4.jpg"/>
          <p:cNvSpPr>
            <a:spLocks noChangeAspect="1" noChangeArrowheads="1"/>
          </p:cNvSpPr>
          <p:nvPr/>
        </p:nvSpPr>
        <p:spPr bwMode="auto">
          <a:xfrm>
            <a:off x="155575" y="-2544763"/>
            <a:ext cx="709612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http://&amp;tcy;&amp;ocy;&amp;bcy;&amp;ocy;&amp;lcy;&amp;softcy;&amp;scy;&amp;kcy;&amp;icy;&amp;jcy;-&amp;dcy;&amp;iecy;&amp;tcy;&amp;scy;&amp;kcy;&amp;icy;&amp;jcy;-&amp;scy;&amp;acy;&amp;dcy;-40.&amp;rcy;&amp;fcy;/wp-content/gallery/sad-40/40ds_p_r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://&amp;tcy;&amp;ocy;&amp;bcy;&amp;ocy;&amp;lcy;&amp;softcy;&amp;scy;&amp;kcy;&amp;icy;&amp;jcy;-&amp;dcy;&amp;iecy;&amp;tcy;&amp;scy;&amp;kcy;&amp;icy;&amp;jcy;-&amp;scy;&amp;acy;&amp;dcy;-40.&amp;rcy;&amp;fcy;/wp-content/gallery/sad-40/40ds_p_r_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9962" y="1485057"/>
            <a:ext cx="4633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latin typeface="Bookman Old Style" pitchFamily="18" charset="0"/>
              </a:rPr>
              <a:t>Упражнение с прищепками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9347" y="3289376"/>
            <a:ext cx="4495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latin typeface="Bookman Old Style" pitchFamily="18" charset="0"/>
              </a:rPr>
              <a:t>Упражнения с карандашом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6552" y="5445224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/>
              <a:t>Упражнения с </a:t>
            </a:r>
            <a:r>
              <a:rPr lang="ru-RU" sz="2400" i="1" dirty="0" smtClean="0"/>
              <a:t>клубком</a:t>
            </a:r>
            <a:endParaRPr lang="ru-RU" sz="2400" i="1" dirty="0"/>
          </a:p>
        </p:txBody>
      </p:sp>
      <p:pic>
        <p:nvPicPr>
          <p:cNvPr id="20495" name="Picture 15" descr="http://liblingfraumilch.ru/wp-content/uploads/2012/09/Igryi-s-prishhepkami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845423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 descr="http://www.opodelkah.ru/imgStatii/November08/kar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2049004"/>
            <a:ext cx="2092380" cy="294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icture 19" descr="http://stress-woman.narod.ru/img/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740819" cy="21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4284"/>
            <a:ext cx="7231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 err="1">
                <a:latin typeface="Bookman Old Style" pitchFamily="18" charset="0"/>
              </a:rPr>
              <a:t>Кинезиологические</a:t>
            </a:r>
            <a:r>
              <a:rPr lang="ru-RU" sz="3200" dirty="0">
                <a:latin typeface="Bookman Old Style" pitchFamily="18" charset="0"/>
              </a:rPr>
              <a:t> упражнения</a:t>
            </a:r>
          </a:p>
        </p:txBody>
      </p:sp>
      <p:pic>
        <p:nvPicPr>
          <p:cNvPr id="14340" name="Picture 4" descr="http://www.pedlib.ru/books1/2/0039/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81" y="2564904"/>
            <a:ext cx="79271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772816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ookman Old Style" pitchFamily="18" charset="0"/>
              </a:rPr>
              <a:t>"Пальчики здороваются"</a:t>
            </a:r>
          </a:p>
        </p:txBody>
      </p:sp>
    </p:spTree>
    <p:extLst>
      <p:ext uri="{BB962C8B-B14F-4D97-AF65-F5344CB8AC3E}">
        <p14:creationId xmlns:p14="http://schemas.microsoft.com/office/powerpoint/2010/main" val="33232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itmir.net/BookBinary/128948/1333274548/i_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53200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34076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ookman Old Style" pitchFamily="18" charset="0"/>
              </a:rPr>
              <a:t>«Кулак, ладонь, ребро»</a:t>
            </a:r>
          </a:p>
        </p:txBody>
      </p:sp>
    </p:spTree>
    <p:extLst>
      <p:ext uri="{BB962C8B-B14F-4D97-AF65-F5344CB8AC3E}">
        <p14:creationId xmlns:p14="http://schemas.microsoft.com/office/powerpoint/2010/main" val="3610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«Ухо </a:t>
            </a:r>
            <a:r>
              <a:rPr lang="ru-RU" sz="3200" dirty="0">
                <a:latin typeface="Bookman Old Style" pitchFamily="18" charset="0"/>
              </a:rPr>
              <a:t>– </a:t>
            </a:r>
            <a:r>
              <a:rPr lang="ru-RU" sz="3200" dirty="0" smtClean="0">
                <a:latin typeface="Bookman Old Style" pitchFamily="18" charset="0"/>
              </a:rPr>
              <a:t>нос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4140369"/>
            <a:ext cx="28328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«Зеркальное </a:t>
            </a:r>
          </a:p>
          <a:p>
            <a:r>
              <a:rPr lang="ru-RU" sz="3200" dirty="0" smtClean="0">
                <a:latin typeface="Bookman Old Style" pitchFamily="18" charset="0"/>
              </a:rPr>
              <a:t>рисование»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6386" name="Picture 2" descr="http://www.krokha.ru/img/articles/disl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19" y="185552"/>
            <a:ext cx="4916105" cy="2811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krokha.ru/img/articles/disl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91614"/>
            <a:ext cx="4896544" cy="2702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74" y="26064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Bookman Old Style" pitchFamily="18" charset="0"/>
              </a:rPr>
              <a:t>пальчиковая гимнастика с элементами </a:t>
            </a:r>
            <a:r>
              <a:rPr lang="ru-RU" sz="3200" dirty="0" err="1" smtClean="0">
                <a:latin typeface="Bookman Old Style" pitchFamily="18" charset="0"/>
              </a:rPr>
              <a:t>кинезиологии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196503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labirint.ru/images/comments_pic/0839/03lab5vph12220766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784411"/>
            <a:ext cx="2779734" cy="394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260648"/>
            <a:ext cx="6516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Bookman Old Style" pitchFamily="18" charset="0"/>
              </a:rPr>
              <a:t>Пальчиковые шаги</a:t>
            </a:r>
          </a:p>
        </p:txBody>
      </p:sp>
      <p:pic>
        <p:nvPicPr>
          <p:cNvPr id="18436" name="Picture 4" descr="http://img.labirint.ru/images/comments_pic/1117/04labrf7a13040985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70" y="1268760"/>
            <a:ext cx="2551698" cy="375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img.labirint.ru/images/comments_pic/1117/01labrf7a13040985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1" y="1266573"/>
            <a:ext cx="2676851" cy="396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488832" cy="3456384"/>
          </a:xfrm>
        </p:spPr>
        <p:txBody>
          <a:bodyPr/>
          <a:lstStyle/>
          <a:p>
            <a:pPr algn="ctr"/>
            <a:r>
              <a:rPr lang="ru-RU" sz="4000" dirty="0">
                <a:effectLst/>
              </a:rPr>
              <a:t>Л.С. Волкова: "Нарушения речи - есть нарушения вербальной коммуникации." 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071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Bookman Old Style" pitchFamily="18" charset="0"/>
              </a:rPr>
              <a:t>Су-</a:t>
            </a:r>
            <a:r>
              <a:rPr lang="ru-RU" sz="3200" dirty="0" err="1" smtClean="0">
                <a:latin typeface="Bookman Old Style" pitchFamily="18" charset="0"/>
              </a:rPr>
              <a:t>Джок</a:t>
            </a:r>
            <a:r>
              <a:rPr lang="ru-RU" sz="3200" dirty="0" smtClean="0">
                <a:latin typeface="Bookman Old Style" pitchFamily="18" charset="0"/>
              </a:rPr>
              <a:t> терапия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22133" cy="534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78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ea typeface="Batang" pitchFamily="18" charset="-127"/>
                <a:cs typeface="Times New Roman"/>
              </a:rPr>
              <a:t>Приёмы мнемотехники  в развитии речи дошкольников </a:t>
            </a:r>
            <a:endParaRPr lang="ru-RU" sz="4000" dirty="0">
              <a:ea typeface="Batang" pitchFamily="18" charset="-127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588343" cy="4941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110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3075" y="4046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err="1"/>
              <a:t>М</a:t>
            </a:r>
            <a:r>
              <a:rPr lang="ru-RU" sz="3200" dirty="0" err="1" smtClean="0"/>
              <a:t>немотаблицы</a:t>
            </a:r>
            <a:r>
              <a:rPr lang="ru-RU" sz="3200" dirty="0" smtClean="0"/>
              <a:t>  при </a:t>
            </a:r>
            <a:r>
              <a:rPr lang="ru-RU" sz="3200" dirty="0"/>
              <a:t>отгадывании </a:t>
            </a:r>
            <a:r>
              <a:rPr lang="ru-RU" sz="3200" dirty="0" smtClean="0"/>
              <a:t> </a:t>
            </a:r>
            <a:r>
              <a:rPr lang="ru-RU" sz="3200" dirty="0"/>
              <a:t>загадок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3076" y="1700808"/>
            <a:ext cx="80648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err="1" smtClean="0"/>
              <a:t>Мнемотаблицы</a:t>
            </a:r>
            <a:r>
              <a:rPr lang="ru-RU" sz="3200" dirty="0" smtClean="0"/>
              <a:t>  при заучивании стихотворений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1825" y="292494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err="1" smtClean="0"/>
              <a:t>Мнемотаблицы</a:t>
            </a:r>
            <a:r>
              <a:rPr lang="ru-RU" sz="3200" dirty="0" smtClean="0"/>
              <a:t>  при пересказе и составлении рассказа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1824" y="4365104"/>
            <a:ext cx="74085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err="1" smtClean="0"/>
              <a:t>Мнемотаблицы</a:t>
            </a:r>
            <a:r>
              <a:rPr lang="ru-RU" sz="3200" dirty="0" smtClean="0"/>
              <a:t>  при автоматизации звуков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73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7555" y="980728"/>
            <a:ext cx="74142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+mj-lt"/>
                <a:ea typeface="Batang" pitchFamily="18" charset="-127"/>
                <a:cs typeface="Times New Roman"/>
              </a:rPr>
              <a:t>Н</a:t>
            </a:r>
            <a:r>
              <a:rPr lang="ru-RU" sz="4000" dirty="0" smtClean="0">
                <a:effectLst/>
                <a:latin typeface="+mj-lt"/>
                <a:ea typeface="Batang" pitchFamily="18" charset="-127"/>
                <a:cs typeface="Times New Roman"/>
              </a:rPr>
              <a:t>етрадиционные упражнения </a:t>
            </a:r>
          </a:p>
          <a:p>
            <a:pPr algn="ctr"/>
            <a:r>
              <a:rPr lang="ru-RU" sz="4000" dirty="0" smtClean="0">
                <a:effectLst/>
                <a:latin typeface="+mj-lt"/>
                <a:ea typeface="Batang" pitchFamily="18" charset="-127"/>
                <a:cs typeface="Times New Roman"/>
              </a:rPr>
              <a:t>для развития </a:t>
            </a:r>
          </a:p>
          <a:p>
            <a:pPr algn="ctr"/>
            <a:r>
              <a:rPr lang="ru-RU" sz="4000" dirty="0" smtClean="0">
                <a:effectLst/>
                <a:latin typeface="+mj-lt"/>
                <a:ea typeface="Batang" pitchFamily="18" charset="-127"/>
                <a:cs typeface="Times New Roman"/>
              </a:rPr>
              <a:t>артикуляционной моторики</a:t>
            </a:r>
            <a:endParaRPr lang="ru-RU" sz="4000" dirty="0">
              <a:latin typeface="+mj-lt"/>
              <a:ea typeface="Batang" pitchFamily="18" charset="-127"/>
            </a:endParaRPr>
          </a:p>
        </p:txBody>
      </p:sp>
      <p:pic>
        <p:nvPicPr>
          <p:cNvPr id="1026" name="Picture 2" descr="&amp;Acy;&amp;rcy;&amp;tcy;&amp;icy;&amp;kcy;&amp;ucy;&amp;lcy;&amp;yacy;&amp;tscy;&amp;icy;&amp;ocy;&amp;ncy;&amp;ncy;&amp;acy;&amp;yacy; &amp;gcy;&amp;icy;&amp;mcy;&amp;ncy;&amp;acy;&amp;scy;&amp;tcy;&amp;icy;&amp;kcy;&amp;acy; &amp;dcy;&amp;lcy;&amp;yacy; &amp;dcy;&amp;ocy;&amp;shcy;&amp;kcy;&amp;ocy;&amp;lcy;&amp;softcy;&amp;ncy;&amp;icy;&amp;k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660" y="3212976"/>
            <a:ext cx="3019425" cy="30099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Acy;&amp;rcy;&amp;tcy;&amp;icy;&amp;kcy;&amp;ucy;&amp;lcy;&amp;yacy;&amp;tscy;&amp;icy;&amp;ocy;&amp;ncy;&amp;ncy;&amp;acy;&amp;yacy; &amp;gcy;&amp;icy;&amp;mcy;&amp;ncy;&amp;acy;&amp;scy;&amp;tcy;&amp;icy;&amp;kcy;&amp;acy; &amp;vcy; &amp;kcy;&amp;acy;&amp;rcy;&amp;tcy;&amp;icy;&amp;ncy;&amp;kcy;&amp;acy;&amp;kh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555" y="3527301"/>
            <a:ext cx="3571875" cy="2695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Bookman Old Style" pitchFamily="18" charset="0"/>
                <a:ea typeface="Calibri"/>
                <a:cs typeface="Times New Roman"/>
              </a:rPr>
              <a:t>А</a:t>
            </a:r>
            <a:r>
              <a:rPr lang="ru-RU" sz="3200" dirty="0" smtClean="0">
                <a:effectLst/>
                <a:latin typeface="Bookman Old Style" pitchFamily="18" charset="0"/>
                <a:ea typeface="Calibri"/>
                <a:cs typeface="Times New Roman"/>
              </a:rPr>
              <a:t>ртикуляционные упражнения в стихотворной форме: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2050" name="Picture 2" descr="http://img-fotki.yandex.ru/get/4519/119528728.bae/0_9c954_8fe1f18a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85" y="1412776"/>
            <a:ext cx="5031088" cy="35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034.radikal.ru/0912/97/d0756f53ea7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2992762"/>
            <a:ext cx="4334589" cy="35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effectLst/>
                <a:latin typeface="Bookman Old Style" pitchFamily="18" charset="0"/>
                <a:ea typeface="Calibri"/>
                <a:cs typeface="Times New Roman"/>
              </a:rPr>
              <a:t>Серия сказок о весёлом язычке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3074" name="Picture 2" descr="http://www.pedlib.ru/books1/3/0298/image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96924"/>
            <a:ext cx="6192688" cy="535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99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latin typeface="Bookman Old Style" pitchFamily="18" charset="0"/>
              </a:rPr>
              <a:t>Выполнение артикуляционной гимнастики  в считалках: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4098" name="Picture 2" descr="&amp;Scy;&amp;chcy;&amp;icy;&amp;tcy;&amp;acy;&amp;lcy;&amp;kcy;&amp;a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628801"/>
            <a:ext cx="1728192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Scy;&amp;chcy;&amp;icy;&amp;tcy;&amp;acy;&amp;lcy;&amp;k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5" y="1628799"/>
            <a:ext cx="1728192" cy="20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amp;Scy;&amp;chcy;&amp;icy;&amp;tcy;&amp;acy;&amp;lcy;&amp;kcy;&amp;a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628799"/>
            <a:ext cx="1728192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&amp;Scy;&amp;chcy;&amp;icy;&amp;tcy;&amp;acy;&amp;lcy;&amp;kcy;&amp;a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628798"/>
            <a:ext cx="1728193" cy="20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&amp;Scy;&amp;chcy;&amp;icy;&amp;tcy;&amp;acy;&amp;lcy;&amp;kcy;&amp;a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046" y="1637253"/>
            <a:ext cx="1713957" cy="20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&amp;Scy;&amp;chcy;&amp;icy;&amp;tcy;&amp;acy;&amp;lcy;&amp;kcy;&amp;a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59" y="3933056"/>
            <a:ext cx="1789756" cy="21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&amp;Scy;&amp;chcy;&amp;icy;&amp;tcy;&amp;acy;&amp;lcy;&amp;kcy;&amp;acy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189" y="3943713"/>
            <a:ext cx="1854505" cy="22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&amp;Scy;&amp;chcy;&amp;icy;&amp;tcy;&amp;acy;&amp;lcy;&amp;kcy;&amp;acy;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918001"/>
            <a:ext cx="1843782" cy="21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&amp;Scy;&amp;chcy;&amp;icy;&amp;tcy;&amp;acy;&amp;lcy;&amp;kcy;&amp;acy;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613" y="3918001"/>
            <a:ext cx="1802433" cy="21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&amp;Scy;&amp;chcy;&amp;icy;&amp;tcy;&amp;acy;&amp;lcy;&amp;kcy;&amp;acy;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218" y="3918001"/>
            <a:ext cx="1835234" cy="21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 err="1" smtClean="0">
                <a:latin typeface="Bookman Old Style" pitchFamily="18" charset="0"/>
              </a:rPr>
              <a:t>Биоэнергопластика</a:t>
            </a:r>
            <a:r>
              <a:rPr lang="ru-RU" sz="3200" dirty="0" smtClean="0">
                <a:latin typeface="Bookman Old Style" pitchFamily="18" charset="0"/>
              </a:rPr>
              <a:t> – это соединение движений артикуляционного аппарата с движениями кисти руки.</a:t>
            </a:r>
            <a:br>
              <a:rPr lang="ru-RU" sz="3200" dirty="0" smtClean="0">
                <a:latin typeface="Bookman Old Style" pitchFamily="18" charset="0"/>
              </a:rPr>
            </a:b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5124" name="Picture 4" descr="http://logopedkherson.ucoz.ua/skhema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1" y="1988840"/>
            <a:ext cx="6624737" cy="39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ogopedkherson.ucoz.ua/skhema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820" y="1988840"/>
            <a:ext cx="6619547" cy="3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logopedkherson.ucoz.ua/skhema_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379520" cy="38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logopedkherson.ucoz.ua/skhema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820" y="1973615"/>
            <a:ext cx="6590356" cy="395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936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latin typeface="Bookman Old Style" pitchFamily="18" charset="0"/>
              </a:rPr>
              <a:t>Применение информационно-компьютерных технологий 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14182"/>
            <a:ext cx="5670694" cy="4451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7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9" name="Picture 9" descr="0_2848e_325ec85d_orig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00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790700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038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981075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0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600000">
            <a:off x="1258888" y="4508500"/>
            <a:ext cx="2305050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0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59400">
            <a:off x="4787900" y="1196975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1547813" y="333375"/>
            <a:ext cx="5846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В одном пруду живёт лягушка – зелёное брюшко</a:t>
            </a:r>
            <a:r>
              <a:rPr lang="ru-RU">
                <a:solidFill>
                  <a:srgbClr val="6666FF"/>
                </a:solidFill>
              </a:rPr>
              <a:t>.</a:t>
            </a: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755650" y="260350"/>
            <a:ext cx="76692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Хорошо ей живётся, всё время она улыбается. Вот так…(упр. «лягушка»)</a:t>
            </a:r>
          </a:p>
          <a:p>
            <a:r>
              <a:rPr lang="ru-RU" b="1">
                <a:solidFill>
                  <a:schemeClr val="bg1"/>
                </a:solidFill>
              </a:rPr>
              <a:t>Покажи, как лягушка улыбается</a:t>
            </a:r>
            <a:r>
              <a:rPr lang="ru-RU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52" name="Picture 32" descr="817c4993125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/>
      <p:bldP spid="5151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235</TotalTime>
  <Words>320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МАСТЕР_КЛАСС  «Речевая коррекция, как фактор успешной социальной адаптации детей» </vt:lpstr>
      <vt:lpstr>Л.С. Волкова: "Нарушения речи - есть нарушения вербальной коммуникации."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МАСТЕР_КЛАСС  «Речевая коррекция, как фактор успешной социальной адаптации детей»</dc:title>
  <dc:creator>user</dc:creator>
  <cp:lastModifiedBy>user</cp:lastModifiedBy>
  <cp:revision>17</cp:revision>
  <dcterms:created xsi:type="dcterms:W3CDTF">2013-03-26T13:19:05Z</dcterms:created>
  <dcterms:modified xsi:type="dcterms:W3CDTF">2013-09-27T15:26:19Z</dcterms:modified>
</cp:coreProperties>
</file>