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00"/>
    <a:srgbClr val="FF6600"/>
    <a:srgbClr val="990099"/>
    <a:srgbClr val="0000FF"/>
    <a:srgbClr val="66FFCC"/>
    <a:srgbClr val="66FF33"/>
    <a:srgbClr val="FF99FF"/>
    <a:srgbClr val="FFFF66"/>
    <a:srgbClr val="99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859EE62-93A5-4EA8-9DDD-D5A2178A24E0}" type="datetimeFigureOut">
              <a:rPr lang="ru-RU" smtClean="0"/>
              <a:pPr/>
              <a:t>11.11.2014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2AF0DD-E05D-4BCC-8262-727E2C4502E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859EE62-93A5-4EA8-9DDD-D5A2178A24E0}" type="datetimeFigureOut">
              <a:rPr lang="ru-RU" smtClean="0"/>
              <a:pPr/>
              <a:t>11.11.2014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2AF0DD-E05D-4BCC-8262-727E2C4502E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859EE62-93A5-4EA8-9DDD-D5A2178A24E0}" type="datetimeFigureOut">
              <a:rPr lang="ru-RU" smtClean="0"/>
              <a:pPr/>
              <a:t>11.11.2014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2AF0DD-E05D-4BCC-8262-727E2C4502E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859EE62-93A5-4EA8-9DDD-D5A2178A24E0}" type="datetimeFigureOut">
              <a:rPr lang="ru-RU" smtClean="0"/>
              <a:pPr/>
              <a:t>11.11.2014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2AF0DD-E05D-4BCC-8262-727E2C4502E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859EE62-93A5-4EA8-9DDD-D5A2178A24E0}" type="datetimeFigureOut">
              <a:rPr lang="ru-RU" smtClean="0"/>
              <a:pPr/>
              <a:t>11.11.2014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2AF0DD-E05D-4BCC-8262-727E2C4502E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859EE62-93A5-4EA8-9DDD-D5A2178A24E0}" type="datetimeFigureOut">
              <a:rPr lang="ru-RU" smtClean="0"/>
              <a:pPr/>
              <a:t>11.11.2014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2AF0DD-E05D-4BCC-8262-727E2C4502E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859EE62-93A5-4EA8-9DDD-D5A2178A24E0}" type="datetimeFigureOut">
              <a:rPr lang="ru-RU" smtClean="0"/>
              <a:pPr/>
              <a:t>11.11.2014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12AF0DD-E05D-4BCC-8262-727E2C4502E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859EE62-93A5-4EA8-9DDD-D5A2178A24E0}" type="datetimeFigureOut">
              <a:rPr lang="ru-RU" smtClean="0"/>
              <a:pPr/>
              <a:t>11.11.2014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12AF0DD-E05D-4BCC-8262-727E2C4502E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859EE62-93A5-4EA8-9DDD-D5A2178A24E0}" type="datetimeFigureOut">
              <a:rPr lang="ru-RU" smtClean="0"/>
              <a:pPr/>
              <a:t>11.11.2014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12AF0DD-E05D-4BCC-8262-727E2C4502E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859EE62-93A5-4EA8-9DDD-D5A2178A24E0}" type="datetimeFigureOut">
              <a:rPr lang="ru-RU" smtClean="0"/>
              <a:pPr/>
              <a:t>11.11.2014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2AF0DD-E05D-4BCC-8262-727E2C4502E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859EE62-93A5-4EA8-9DDD-D5A2178A24E0}" type="datetimeFigureOut">
              <a:rPr lang="ru-RU" smtClean="0"/>
              <a:pPr/>
              <a:t>11.11.2014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2AF0DD-E05D-4BCC-8262-727E2C4502E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59EE62-93A5-4EA8-9DDD-D5A2178A24E0}" type="datetimeFigureOut">
              <a:rPr lang="ru-RU" smtClean="0"/>
              <a:pPr/>
              <a:t>11.11.2014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2AF0DD-E05D-4BCC-8262-727E2C4502E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FF33">
            <a:alpha val="65882"/>
          </a:srgb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3225800"/>
          </a:xfrm>
        </p:spPr>
        <p:txBody>
          <a:bodyPr>
            <a:noAutofit/>
          </a:bodyPr>
          <a:lstStyle/>
          <a:p>
            <a:r>
              <a:rPr lang="ru-RU" sz="9600" b="1" dirty="0" smtClean="0">
                <a:solidFill>
                  <a:srgbClr val="FF0000"/>
                </a:solidFill>
                <a:latin typeface="Bookman Old Style" pitchFamily="18" charset="0"/>
              </a:rPr>
              <a:t>А</a:t>
            </a:r>
            <a:r>
              <a:rPr lang="ru-RU" sz="9600" b="1" dirty="0" smtClean="0">
                <a:solidFill>
                  <a:srgbClr val="002060"/>
                </a:solidFill>
                <a:latin typeface="Bookman Old Style" pitchFamily="18" charset="0"/>
              </a:rPr>
              <a:t>збука для родителей</a:t>
            </a:r>
            <a:endParaRPr lang="ru-RU" sz="9600" b="1" dirty="0">
              <a:solidFill>
                <a:srgbClr val="002060"/>
              </a:solidFill>
              <a:latin typeface="Bookman Old Style" pitchFamily="18" charset="0"/>
            </a:endParaRPr>
          </a:p>
        </p:txBody>
      </p:sp>
      <p:pic>
        <p:nvPicPr>
          <p:cNvPr id="3" name="Рисунок 2" descr="clip_image001.png"/>
          <p:cNvPicPr>
            <a:picLocks noChangeAspect="1"/>
          </p:cNvPicPr>
          <p:nvPr/>
        </p:nvPicPr>
        <p:blipFill>
          <a:blip r:embed="rId2" cstate="screen"/>
          <a:stretch>
            <a:fillRect/>
          </a:stretch>
        </p:blipFill>
        <p:spPr>
          <a:xfrm>
            <a:off x="2500298" y="3357562"/>
            <a:ext cx="4643470" cy="3249574"/>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1350"/>
                            </p:stCondLst>
                            <p:childTnLst>
                              <p:par>
                                <p:cTn id="13" presetID="21"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4)">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99FF">
            <a:alpha val="89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154362"/>
          </a:xfrm>
        </p:spPr>
        <p:txBody>
          <a:bodyPr>
            <a:normAutofit/>
          </a:bodyPr>
          <a:lstStyle/>
          <a:p>
            <a:r>
              <a:rPr lang="ru-RU" sz="4800" b="1" dirty="0" smtClean="0">
                <a:solidFill>
                  <a:srgbClr val="0000FF"/>
                </a:solidFill>
                <a:latin typeface="Bookman Old Style" pitchFamily="18" charset="0"/>
              </a:rPr>
              <a:t>У</a:t>
            </a:r>
            <a:r>
              <a:rPr lang="ru-RU" sz="3200" dirty="0" smtClean="0">
                <a:latin typeface="Bookman Old Style" pitchFamily="18" charset="0"/>
              </a:rPr>
              <a:t>мственное развитие неотделимо от речевого, поэтому занимаясь с ребенком нужно развивать все психические процессы: память, мышление, внимание, воображение.</a:t>
            </a:r>
            <a:endParaRPr lang="ru-RU" sz="3200" dirty="0">
              <a:latin typeface="Bookman Old Style" pitchFamily="18" charset="0"/>
            </a:endParaRPr>
          </a:p>
        </p:txBody>
      </p:sp>
      <p:pic>
        <p:nvPicPr>
          <p:cNvPr id="3" name="Рисунок 2" descr="92400783_91434522_1050820.gif"/>
          <p:cNvPicPr>
            <a:picLocks noChangeAspect="1"/>
          </p:cNvPicPr>
          <p:nvPr/>
        </p:nvPicPr>
        <p:blipFill>
          <a:blip r:embed="rId2" cstate="screen"/>
          <a:stretch>
            <a:fillRect/>
          </a:stretch>
        </p:blipFill>
        <p:spPr>
          <a:xfrm>
            <a:off x="1142976" y="3357562"/>
            <a:ext cx="2286000" cy="3048000"/>
          </a:xfrm>
          <a:prstGeom prst="rect">
            <a:avLst/>
          </a:prstGeom>
        </p:spPr>
      </p:pic>
      <p:pic>
        <p:nvPicPr>
          <p:cNvPr id="4" name="Рисунок 3" descr="1377149869-175761-461.jpg"/>
          <p:cNvPicPr>
            <a:picLocks noChangeAspect="1"/>
          </p:cNvPicPr>
          <p:nvPr/>
        </p:nvPicPr>
        <p:blipFill>
          <a:blip r:embed="rId3" cstate="screen"/>
          <a:stretch>
            <a:fillRect/>
          </a:stretch>
        </p:blipFill>
        <p:spPr>
          <a:xfrm>
            <a:off x="4000496" y="3429000"/>
            <a:ext cx="4500594" cy="2998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4)">
                                      <p:cBhvr>
                                        <p:cTn id="13" dur="2000"/>
                                        <p:tgtEl>
                                          <p:spTgt spid="3"/>
                                        </p:tgtEl>
                                      </p:cBhvr>
                                    </p:animEffect>
                                  </p:childTnLst>
                                </p:cTn>
                              </p:par>
                            </p:childTnLst>
                          </p:cTn>
                        </p:par>
                        <p:par>
                          <p:cTn id="14" fill="hold">
                            <p:stCondLst>
                              <p:cond delay="3000"/>
                            </p:stCondLst>
                            <p:childTnLst>
                              <p:par>
                                <p:cTn id="15" presetID="21"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4)">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6FFC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725866"/>
          </a:xfrm>
        </p:spPr>
        <p:txBody>
          <a:bodyPr>
            <a:normAutofit fontScale="90000"/>
          </a:bodyPr>
          <a:lstStyle/>
          <a:p>
            <a:r>
              <a:rPr lang="ru-RU" sz="3200" dirty="0" smtClean="0">
                <a:latin typeface="Bookman Old Style" pitchFamily="18" charset="0"/>
              </a:rPr>
              <a:t>	</a:t>
            </a:r>
            <a:r>
              <a:rPr lang="ru-RU" sz="4800" b="1" dirty="0" smtClean="0">
                <a:solidFill>
                  <a:srgbClr val="0000FF"/>
                </a:solidFill>
                <a:latin typeface="Bookman Old Style" pitchFamily="18" charset="0"/>
              </a:rPr>
              <a:t>Ф</a:t>
            </a:r>
            <a:r>
              <a:rPr lang="ru-RU" sz="3200" dirty="0" smtClean="0">
                <a:latin typeface="Bookman Old Style" pitchFamily="18" charset="0"/>
              </a:rPr>
              <a:t>ольклор – лучший речевой материал, накопленный народом веками. </a:t>
            </a:r>
            <a:br>
              <a:rPr lang="ru-RU" sz="3200" dirty="0" smtClean="0">
                <a:latin typeface="Bookman Old Style" pitchFamily="18" charset="0"/>
              </a:rPr>
            </a:br>
            <a:r>
              <a:rPr lang="ru-RU" sz="3200" dirty="0" smtClean="0">
                <a:latin typeface="Bookman Old Style" pitchFamily="18" charset="0"/>
              </a:rPr>
              <a:t>	</a:t>
            </a:r>
            <a:r>
              <a:rPr lang="ru-RU" sz="3200" dirty="0" err="1" smtClean="0">
                <a:latin typeface="Bookman Old Style" pitchFamily="18" charset="0"/>
              </a:rPr>
              <a:t>Потешки</a:t>
            </a:r>
            <a:r>
              <a:rPr lang="ru-RU" sz="3200" dirty="0" smtClean="0">
                <a:latin typeface="Bookman Old Style" pitchFamily="18" charset="0"/>
              </a:rPr>
              <a:t>, поговорки, стихи, скороговорки, песенки развивают речь детей и с удовольствием ими воспринимаются в любом дошкольном возрасте.</a:t>
            </a:r>
            <a:endParaRPr lang="ru-RU" sz="3200" dirty="0">
              <a:latin typeface="Bookman Old Style" pitchFamily="18" charset="0"/>
            </a:endParaRPr>
          </a:p>
        </p:txBody>
      </p:sp>
      <p:pic>
        <p:nvPicPr>
          <p:cNvPr id="3" name="Рисунок 2" descr="7vpN6Pu6PBM.jpg"/>
          <p:cNvPicPr>
            <a:picLocks noChangeAspect="1"/>
          </p:cNvPicPr>
          <p:nvPr/>
        </p:nvPicPr>
        <p:blipFill>
          <a:blip r:embed="rId2" cstate="screen"/>
          <a:stretch>
            <a:fillRect/>
          </a:stretch>
        </p:blipFill>
        <p:spPr>
          <a:xfrm>
            <a:off x="928662" y="4000504"/>
            <a:ext cx="3714776" cy="2540070"/>
          </a:xfrm>
          <a:prstGeom prst="rect">
            <a:avLst/>
          </a:prstGeom>
        </p:spPr>
      </p:pic>
      <p:pic>
        <p:nvPicPr>
          <p:cNvPr id="4" name="Рисунок 3" descr="image9416740.jpg"/>
          <p:cNvPicPr>
            <a:picLocks noChangeAspect="1"/>
          </p:cNvPicPr>
          <p:nvPr/>
        </p:nvPicPr>
        <p:blipFill>
          <a:blip r:embed="rId3" cstate="screen"/>
          <a:stretch>
            <a:fillRect/>
          </a:stretch>
        </p:blipFill>
        <p:spPr>
          <a:xfrm>
            <a:off x="5143504" y="4000504"/>
            <a:ext cx="3500462" cy="25211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4)">
                                      <p:cBhvr>
                                        <p:cTn id="13" dur="2000"/>
                                        <p:tgtEl>
                                          <p:spTgt spid="3"/>
                                        </p:tgtEl>
                                      </p:cBhvr>
                                    </p:animEffect>
                                  </p:childTnLst>
                                </p:cTn>
                              </p:par>
                            </p:childTnLst>
                          </p:cTn>
                        </p:par>
                        <p:par>
                          <p:cTn id="14" fill="hold">
                            <p:stCondLst>
                              <p:cond delay="3000"/>
                            </p:stCondLst>
                            <p:childTnLst>
                              <p:par>
                                <p:cTn id="15" presetID="21"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4)">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1928826"/>
          </a:xfrm>
        </p:spPr>
        <p:txBody>
          <a:bodyPr>
            <a:normAutofit/>
          </a:bodyPr>
          <a:lstStyle/>
          <a:p>
            <a:r>
              <a:rPr lang="ru-RU" sz="4800" b="1" dirty="0" smtClean="0">
                <a:solidFill>
                  <a:srgbClr val="FF0000"/>
                </a:solidFill>
                <a:latin typeface="Bookman Old Style" pitchFamily="18" charset="0"/>
              </a:rPr>
              <a:t>С</a:t>
            </a:r>
            <a:r>
              <a:rPr lang="ru-RU" sz="4800" b="1" dirty="0" smtClean="0">
                <a:solidFill>
                  <a:srgbClr val="0000FF"/>
                </a:solidFill>
                <a:latin typeface="Bookman Old Style" pitchFamily="18" charset="0"/>
              </a:rPr>
              <a:t>п</a:t>
            </a:r>
            <a:r>
              <a:rPr lang="ru-RU" sz="4800" b="1" dirty="0" smtClean="0">
                <a:solidFill>
                  <a:srgbClr val="990099"/>
                </a:solidFill>
                <a:latin typeface="Bookman Old Style" pitchFamily="18" charset="0"/>
              </a:rPr>
              <a:t>а</a:t>
            </a:r>
            <a:r>
              <a:rPr lang="ru-RU" sz="4800" b="1" dirty="0" smtClean="0">
                <a:solidFill>
                  <a:srgbClr val="FF6600"/>
                </a:solidFill>
                <a:latin typeface="Bookman Old Style" pitchFamily="18" charset="0"/>
              </a:rPr>
              <a:t>с</a:t>
            </a:r>
            <a:r>
              <a:rPr lang="ru-RU" sz="4800" b="1" dirty="0" smtClean="0">
                <a:solidFill>
                  <a:schemeClr val="accent3">
                    <a:lumMod val="50000"/>
                  </a:schemeClr>
                </a:solidFill>
                <a:latin typeface="Bookman Old Style" pitchFamily="18" charset="0"/>
              </a:rPr>
              <a:t>и</a:t>
            </a:r>
            <a:r>
              <a:rPr lang="ru-RU" sz="4800" b="1" dirty="0" smtClean="0">
                <a:solidFill>
                  <a:srgbClr val="FF0000"/>
                </a:solidFill>
                <a:latin typeface="Bookman Old Style" pitchFamily="18" charset="0"/>
              </a:rPr>
              <a:t>б</a:t>
            </a:r>
            <a:r>
              <a:rPr lang="ru-RU" sz="4800" b="1" dirty="0" smtClean="0">
                <a:solidFill>
                  <a:srgbClr val="0000FF"/>
                </a:solidFill>
                <a:latin typeface="Bookman Old Style" pitchFamily="18" charset="0"/>
              </a:rPr>
              <a:t>о</a:t>
            </a:r>
            <a:r>
              <a:rPr lang="ru-RU" sz="4800" b="1" dirty="0" smtClean="0">
                <a:latin typeface="Bookman Old Style" pitchFamily="18" charset="0"/>
              </a:rPr>
              <a:t> </a:t>
            </a:r>
            <a:r>
              <a:rPr lang="ru-RU" sz="4800" b="1" dirty="0" smtClean="0">
                <a:solidFill>
                  <a:srgbClr val="FF0000"/>
                </a:solidFill>
                <a:latin typeface="Bookman Old Style" pitchFamily="18" charset="0"/>
              </a:rPr>
              <a:t>з</a:t>
            </a:r>
            <a:r>
              <a:rPr lang="ru-RU" sz="4800" b="1" dirty="0" smtClean="0">
                <a:solidFill>
                  <a:srgbClr val="0000FF"/>
                </a:solidFill>
                <a:latin typeface="Bookman Old Style" pitchFamily="18" charset="0"/>
              </a:rPr>
              <a:t>а</a:t>
            </a:r>
            <a:r>
              <a:rPr lang="ru-RU" sz="4800" b="1" dirty="0" smtClean="0">
                <a:latin typeface="Bookman Old Style" pitchFamily="18" charset="0"/>
              </a:rPr>
              <a:t> </a:t>
            </a:r>
            <a:r>
              <a:rPr lang="ru-RU" sz="4800" b="1" dirty="0" smtClean="0">
                <a:solidFill>
                  <a:srgbClr val="990099"/>
                </a:solidFill>
                <a:latin typeface="Bookman Old Style" pitchFamily="18" charset="0"/>
              </a:rPr>
              <a:t>в</a:t>
            </a:r>
            <a:r>
              <a:rPr lang="ru-RU" sz="4800" b="1" dirty="0" smtClean="0">
                <a:solidFill>
                  <a:srgbClr val="FF6600"/>
                </a:solidFill>
                <a:latin typeface="Bookman Old Style" pitchFamily="18" charset="0"/>
              </a:rPr>
              <a:t>н</a:t>
            </a:r>
            <a:r>
              <a:rPr lang="ru-RU" sz="4800" b="1" dirty="0" smtClean="0">
                <a:solidFill>
                  <a:srgbClr val="808000"/>
                </a:solidFill>
                <a:latin typeface="Bookman Old Style" pitchFamily="18" charset="0"/>
              </a:rPr>
              <a:t>и</a:t>
            </a:r>
            <a:r>
              <a:rPr lang="ru-RU" sz="4800" b="1" dirty="0" smtClean="0">
                <a:solidFill>
                  <a:srgbClr val="FF0000"/>
                </a:solidFill>
                <a:latin typeface="Bookman Old Style" pitchFamily="18" charset="0"/>
              </a:rPr>
              <a:t>м</a:t>
            </a:r>
            <a:r>
              <a:rPr lang="ru-RU" sz="4800" b="1" dirty="0" smtClean="0">
                <a:solidFill>
                  <a:srgbClr val="0000FF"/>
                </a:solidFill>
                <a:latin typeface="Bookman Old Style" pitchFamily="18" charset="0"/>
              </a:rPr>
              <a:t>а</a:t>
            </a:r>
            <a:r>
              <a:rPr lang="ru-RU" sz="4800" b="1" dirty="0" smtClean="0">
                <a:solidFill>
                  <a:srgbClr val="990099"/>
                </a:solidFill>
                <a:latin typeface="Bookman Old Style" pitchFamily="18" charset="0"/>
              </a:rPr>
              <a:t>н</a:t>
            </a:r>
            <a:r>
              <a:rPr lang="ru-RU" sz="4800" b="1" dirty="0" smtClean="0">
                <a:solidFill>
                  <a:srgbClr val="FF6600"/>
                </a:solidFill>
                <a:latin typeface="Bookman Old Style" pitchFamily="18" charset="0"/>
              </a:rPr>
              <a:t>и</a:t>
            </a:r>
            <a:r>
              <a:rPr lang="ru-RU" sz="4800" b="1" dirty="0" smtClean="0">
                <a:solidFill>
                  <a:srgbClr val="808000"/>
                </a:solidFill>
                <a:latin typeface="Bookman Old Style" pitchFamily="18" charset="0"/>
              </a:rPr>
              <a:t>е</a:t>
            </a:r>
            <a:r>
              <a:rPr lang="ru-RU" sz="4800" b="1" dirty="0" smtClean="0">
                <a:solidFill>
                  <a:srgbClr val="FF0000"/>
                </a:solidFill>
                <a:latin typeface="Bookman Old Style" pitchFamily="18" charset="0"/>
              </a:rPr>
              <a:t>!</a:t>
            </a:r>
            <a:endParaRPr lang="ru-RU" sz="4800" b="1" dirty="0">
              <a:solidFill>
                <a:srgbClr val="FF0000"/>
              </a:solidFill>
              <a:latin typeface="Bookman Old Style" pitchFamily="18" charset="0"/>
            </a:endParaRPr>
          </a:p>
        </p:txBody>
      </p:sp>
      <p:pic>
        <p:nvPicPr>
          <p:cNvPr id="3" name="Рисунок 2" descr="17151_22602089.jpg"/>
          <p:cNvPicPr>
            <a:picLocks noChangeAspect="1"/>
          </p:cNvPicPr>
          <p:nvPr/>
        </p:nvPicPr>
        <p:blipFill>
          <a:blip r:embed="rId2" cstate="screen"/>
          <a:stretch>
            <a:fillRect/>
          </a:stretch>
        </p:blipFill>
        <p:spPr>
          <a:xfrm>
            <a:off x="1214414" y="2214554"/>
            <a:ext cx="6587445" cy="38512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350"/>
                            </p:stCondLst>
                            <p:childTnLst>
                              <p:par>
                                <p:cTn id="13" presetID="21"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4)">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66">
            <a:alpha val="92157"/>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868742"/>
          </a:xfrm>
        </p:spPr>
        <p:txBody>
          <a:bodyPr>
            <a:normAutofit fontScale="90000"/>
          </a:bodyPr>
          <a:lstStyle/>
          <a:p>
            <a:pPr algn="l"/>
            <a:r>
              <a:rPr lang="ru-RU" sz="6700" b="1" dirty="0" smtClean="0">
                <a:solidFill>
                  <a:srgbClr val="0000FF"/>
                </a:solidFill>
                <a:latin typeface="Bookman Old Style" pitchFamily="18" charset="0"/>
              </a:rPr>
              <a:t>Б</a:t>
            </a:r>
            <a:r>
              <a:rPr lang="ru-RU" sz="3300" dirty="0" smtClean="0">
                <a:latin typeface="Bookman Old Style" pitchFamily="18" charset="0"/>
              </a:rPr>
              <a:t>ыстрая речь неприемлема в разговоре с ребенком.</a:t>
            </a:r>
            <a:br>
              <a:rPr lang="ru-RU" sz="3300" dirty="0" smtClean="0">
                <a:latin typeface="Bookman Old Style" pitchFamily="18" charset="0"/>
              </a:rPr>
            </a:br>
            <a:r>
              <a:rPr lang="ru-RU" sz="3300" dirty="0" smtClean="0">
                <a:latin typeface="Bookman Old Style" pitchFamily="18" charset="0"/>
              </a:rPr>
              <a:t>	 Говорите ясно, четко называя предметы, правильно используя слова. </a:t>
            </a:r>
            <a:br>
              <a:rPr lang="ru-RU" sz="3300" dirty="0" smtClean="0">
                <a:latin typeface="Bookman Old Style" pitchFamily="18" charset="0"/>
              </a:rPr>
            </a:br>
            <a:r>
              <a:rPr lang="ru-RU" sz="3300" dirty="0" smtClean="0">
                <a:latin typeface="Bookman Old Style" pitchFamily="18" charset="0"/>
              </a:rPr>
              <a:t>	Не позволяйте ребенку говорить быстро. </a:t>
            </a:r>
            <a:br>
              <a:rPr lang="ru-RU" sz="3300" dirty="0" smtClean="0">
                <a:latin typeface="Bookman Old Style" pitchFamily="18" charset="0"/>
              </a:rPr>
            </a:br>
            <a:r>
              <a:rPr lang="ru-RU" sz="3300" dirty="0" smtClean="0">
                <a:latin typeface="Bookman Old Style" pitchFamily="18" charset="0"/>
              </a:rPr>
              <a:t>Это приводит к возникновению заикания</a:t>
            </a:r>
            <a:endParaRPr lang="ru-RU" sz="3300" dirty="0">
              <a:latin typeface="Bookman Old Style" pitchFamily="18" charset="0"/>
            </a:endParaRPr>
          </a:p>
        </p:txBody>
      </p:sp>
      <p:pic>
        <p:nvPicPr>
          <p:cNvPr id="3" name="Рисунок 2" descr="9510853_w640_h640_vs3.jpg"/>
          <p:cNvPicPr>
            <a:picLocks noChangeAspect="1"/>
          </p:cNvPicPr>
          <p:nvPr/>
        </p:nvPicPr>
        <p:blipFill>
          <a:blip r:embed="rId2" cstate="screen"/>
          <a:stretch>
            <a:fillRect/>
          </a:stretch>
        </p:blipFill>
        <p:spPr>
          <a:xfrm>
            <a:off x="5072066" y="4214818"/>
            <a:ext cx="3048000" cy="2295526"/>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4)">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5786478"/>
          </a:xfrm>
        </p:spPr>
        <p:txBody>
          <a:bodyPr>
            <a:normAutofit fontScale="90000"/>
          </a:bodyPr>
          <a:lstStyle/>
          <a:p>
            <a:pPr algn="l"/>
            <a:r>
              <a:rPr lang="ru-RU" sz="5300" b="1" dirty="0" smtClean="0">
                <a:solidFill>
                  <a:srgbClr val="0000FF"/>
                </a:solidFill>
                <a:latin typeface="Bookman Old Style" pitchFamily="18" charset="0"/>
              </a:rPr>
              <a:t>Г</a:t>
            </a:r>
            <a:r>
              <a:rPr lang="ru-RU" sz="3600" dirty="0" smtClean="0">
                <a:latin typeface="Bookman Old Style" pitchFamily="18" charset="0"/>
              </a:rPr>
              <a:t>лавные </a:t>
            </a:r>
            <a:br>
              <a:rPr lang="ru-RU" sz="3600" dirty="0" smtClean="0">
                <a:latin typeface="Bookman Old Style" pitchFamily="18" charset="0"/>
              </a:rPr>
            </a:br>
            <a:r>
              <a:rPr lang="ru-RU" sz="3600" dirty="0" smtClean="0">
                <a:latin typeface="Bookman Old Style" pitchFamily="18" charset="0"/>
              </a:rPr>
              <a:t>составляющие </a:t>
            </a:r>
            <a:br>
              <a:rPr lang="ru-RU" sz="3600" dirty="0" smtClean="0">
                <a:latin typeface="Bookman Old Style" pitchFamily="18" charset="0"/>
              </a:rPr>
            </a:br>
            <a:r>
              <a:rPr lang="ru-RU" sz="3600" dirty="0" smtClean="0">
                <a:latin typeface="Bookman Old Style" pitchFamily="18" charset="0"/>
              </a:rPr>
              <a:t>красивой речи: </a:t>
            </a:r>
            <a:br>
              <a:rPr lang="ru-RU" sz="3600" dirty="0" smtClean="0">
                <a:latin typeface="Bookman Old Style" pitchFamily="18" charset="0"/>
              </a:rPr>
            </a:br>
            <a:r>
              <a:rPr lang="ru-RU" sz="3600" dirty="0" smtClean="0">
                <a:latin typeface="Bookman Old Style" pitchFamily="18" charset="0"/>
              </a:rPr>
              <a:t/>
            </a:r>
            <a:br>
              <a:rPr lang="ru-RU" sz="3600" dirty="0" smtClean="0">
                <a:latin typeface="Bookman Old Style" pitchFamily="18" charset="0"/>
              </a:rPr>
            </a:br>
            <a:r>
              <a:rPr lang="ru-RU" sz="3600" dirty="0" smtClean="0">
                <a:latin typeface="Bookman Old Style" pitchFamily="18" charset="0"/>
              </a:rPr>
              <a:t>- правильность,</a:t>
            </a:r>
            <a:br>
              <a:rPr lang="ru-RU" sz="3600" dirty="0" smtClean="0">
                <a:latin typeface="Bookman Old Style" pitchFamily="18" charset="0"/>
              </a:rPr>
            </a:br>
            <a:r>
              <a:rPr lang="ru-RU" sz="3600" dirty="0" smtClean="0">
                <a:latin typeface="Bookman Old Style" pitchFamily="18" charset="0"/>
              </a:rPr>
              <a:t>- четкость,</a:t>
            </a:r>
            <a:br>
              <a:rPr lang="ru-RU" sz="3600" dirty="0" smtClean="0">
                <a:latin typeface="Bookman Old Style" pitchFamily="18" charset="0"/>
              </a:rPr>
            </a:br>
            <a:r>
              <a:rPr lang="ru-RU" sz="3600" dirty="0" smtClean="0">
                <a:latin typeface="Bookman Old Style" pitchFamily="18" charset="0"/>
              </a:rPr>
              <a:t>- умеренные темп и </a:t>
            </a:r>
            <a:br>
              <a:rPr lang="ru-RU" sz="3600" dirty="0" smtClean="0">
                <a:latin typeface="Bookman Old Style" pitchFamily="18" charset="0"/>
              </a:rPr>
            </a:br>
            <a:r>
              <a:rPr lang="ru-RU" sz="3600" dirty="0" smtClean="0">
                <a:latin typeface="Bookman Old Style" pitchFamily="18" charset="0"/>
              </a:rPr>
              <a:t>громкость,</a:t>
            </a:r>
            <a:br>
              <a:rPr lang="ru-RU" sz="3600" dirty="0" smtClean="0">
                <a:latin typeface="Bookman Old Style" pitchFamily="18" charset="0"/>
              </a:rPr>
            </a:br>
            <a:r>
              <a:rPr lang="ru-RU" sz="3600" dirty="0" smtClean="0">
                <a:latin typeface="Bookman Old Style" pitchFamily="18" charset="0"/>
              </a:rPr>
              <a:t>- богатство словарного запаса,</a:t>
            </a:r>
            <a:br>
              <a:rPr lang="ru-RU" sz="3600" dirty="0" smtClean="0">
                <a:latin typeface="Bookman Old Style" pitchFamily="18" charset="0"/>
              </a:rPr>
            </a:br>
            <a:r>
              <a:rPr lang="ru-RU" sz="3600" dirty="0" smtClean="0">
                <a:latin typeface="Bookman Old Style" pitchFamily="18" charset="0"/>
              </a:rPr>
              <a:t>- интонационная выразительность. </a:t>
            </a:r>
            <a:r>
              <a:rPr lang="ru-RU" sz="3600" b="1" dirty="0" smtClean="0">
                <a:latin typeface="Bookman Old Style" pitchFamily="18" charset="0"/>
              </a:rPr>
              <a:t>Такой должна быть ваша речь.</a:t>
            </a:r>
            <a:r>
              <a:rPr lang="ru-RU" dirty="0" smtClean="0"/>
              <a:t/>
            </a:r>
            <a:br>
              <a:rPr lang="ru-RU" dirty="0" smtClean="0"/>
            </a:br>
            <a:endParaRPr lang="ru-RU" dirty="0"/>
          </a:p>
        </p:txBody>
      </p:sp>
      <p:pic>
        <p:nvPicPr>
          <p:cNvPr id="3" name="Рисунок 2" descr="a85ef1b9baa4a9f2044fbe775aa80905_h.jpg"/>
          <p:cNvPicPr>
            <a:picLocks noChangeAspect="1"/>
          </p:cNvPicPr>
          <p:nvPr/>
        </p:nvPicPr>
        <p:blipFill>
          <a:blip r:embed="rId2" cstate="screen"/>
          <a:stretch>
            <a:fillRect/>
          </a:stretch>
        </p:blipFill>
        <p:spPr>
          <a:xfrm>
            <a:off x="5143504" y="500042"/>
            <a:ext cx="3590935" cy="35004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4)">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6FFC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654428"/>
          </a:xfrm>
        </p:spPr>
        <p:txBody>
          <a:bodyPr>
            <a:normAutofit/>
          </a:bodyPr>
          <a:lstStyle/>
          <a:p>
            <a:r>
              <a:rPr lang="ru-RU" sz="2800" b="1" dirty="0" smtClean="0">
                <a:solidFill>
                  <a:srgbClr val="0000FF"/>
                </a:solidFill>
                <a:latin typeface="Bookman Old Style" pitchFamily="18" charset="0"/>
              </a:rPr>
              <a:t>Д</a:t>
            </a:r>
            <a:r>
              <a:rPr lang="ru-RU" sz="2800" dirty="0" smtClean="0">
                <a:latin typeface="Bookman Old Style" pitchFamily="18" charset="0"/>
              </a:rPr>
              <a:t>ыхательная гимнастика важна в становлении речи. </a:t>
            </a:r>
            <a:br>
              <a:rPr lang="ru-RU" sz="2800" dirty="0" smtClean="0">
                <a:latin typeface="Bookman Old Style" pitchFamily="18" charset="0"/>
              </a:rPr>
            </a:br>
            <a:r>
              <a:rPr lang="ru-RU" sz="2800" dirty="0" smtClean="0">
                <a:latin typeface="Bookman Old Style" pitchFamily="18" charset="0"/>
              </a:rPr>
              <a:t>Чтобы выработать воздушную струю, необходимую для произнесения многих звуков, научите ребенка дуть тонкой струйкой на легкие игрушки, кораблики на воде, пускать мыльные пузыри, надувать шарики (щеки при этом раздувать нельзя!)</a:t>
            </a:r>
            <a:endParaRPr lang="ru-RU" sz="2800" dirty="0">
              <a:latin typeface="Bookman Old Style" pitchFamily="18" charset="0"/>
            </a:endParaRPr>
          </a:p>
        </p:txBody>
      </p:sp>
      <p:pic>
        <p:nvPicPr>
          <p:cNvPr id="3" name="Рисунок 2" descr="дыхание.jpg"/>
          <p:cNvPicPr>
            <a:picLocks noChangeAspect="1"/>
          </p:cNvPicPr>
          <p:nvPr/>
        </p:nvPicPr>
        <p:blipFill>
          <a:blip r:embed="rId2" cstate="screen"/>
          <a:stretch>
            <a:fillRect/>
          </a:stretch>
        </p:blipFill>
        <p:spPr>
          <a:xfrm>
            <a:off x="1357290" y="3929066"/>
            <a:ext cx="2088187" cy="2714620"/>
          </a:xfrm>
          <a:prstGeom prst="rect">
            <a:avLst/>
          </a:prstGeom>
        </p:spPr>
      </p:pic>
      <p:pic>
        <p:nvPicPr>
          <p:cNvPr id="4" name="Рисунок 3" descr="гимнастика.jpg"/>
          <p:cNvPicPr>
            <a:picLocks noChangeAspect="1"/>
          </p:cNvPicPr>
          <p:nvPr/>
        </p:nvPicPr>
        <p:blipFill>
          <a:blip r:embed="rId3" cstate="screen"/>
          <a:stretch>
            <a:fillRect/>
          </a:stretch>
        </p:blipFill>
        <p:spPr>
          <a:xfrm>
            <a:off x="4500562" y="3929066"/>
            <a:ext cx="3568096" cy="26788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4)">
                                      <p:cBhvr>
                                        <p:cTn id="13" dur="2000"/>
                                        <p:tgtEl>
                                          <p:spTgt spid="3"/>
                                        </p:tgtEl>
                                      </p:cBhvr>
                                    </p:animEffect>
                                  </p:childTnLst>
                                </p:cTn>
                              </p:par>
                            </p:childTnLst>
                          </p:cTn>
                        </p:par>
                        <p:par>
                          <p:cTn id="14" fill="hold">
                            <p:stCondLst>
                              <p:cond delay="3000"/>
                            </p:stCondLst>
                            <p:childTnLst>
                              <p:par>
                                <p:cTn id="15" presetID="21"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4)">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6600">
            <a:alpha val="88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00240"/>
            <a:ext cx="8115328" cy="4500594"/>
          </a:xfrm>
        </p:spPr>
        <p:txBody>
          <a:bodyPr>
            <a:normAutofit fontScale="90000"/>
          </a:bodyPr>
          <a:lstStyle/>
          <a:p>
            <a:pPr algn="l"/>
            <a:r>
              <a:rPr lang="ru-RU" sz="2800" dirty="0" smtClean="0">
                <a:latin typeface="Bookman Old Style" pitchFamily="18" charset="0"/>
              </a:rPr>
              <a:t>	«</a:t>
            </a:r>
            <a:r>
              <a:rPr lang="ru-RU" sz="5300" b="1" dirty="0" smtClean="0">
                <a:solidFill>
                  <a:srgbClr val="0000FF"/>
                </a:solidFill>
                <a:latin typeface="Bookman Old Style" pitchFamily="18" charset="0"/>
              </a:rPr>
              <a:t>З</a:t>
            </a:r>
            <a:r>
              <a:rPr lang="ru-RU" sz="2800" dirty="0" smtClean="0">
                <a:latin typeface="Bookman Old Style" pitchFamily="18" charset="0"/>
              </a:rPr>
              <a:t>олотая серединка» – вот к чему нужно стремиться в развитии ребенка, т.е. к норме. 	Присмотритесь к ребенку.</a:t>
            </a:r>
            <a:br>
              <a:rPr lang="ru-RU" sz="2800" dirty="0" smtClean="0">
                <a:latin typeface="Bookman Old Style" pitchFamily="18" charset="0"/>
              </a:rPr>
            </a:br>
            <a:r>
              <a:rPr lang="ru-RU" sz="2800" dirty="0" smtClean="0">
                <a:latin typeface="Bookman Old Style" pitchFamily="18" charset="0"/>
              </a:rPr>
              <a:t>	 Отличается ли он от сверстников? </a:t>
            </a:r>
            <a:br>
              <a:rPr lang="ru-RU" sz="2800" dirty="0" smtClean="0">
                <a:latin typeface="Bookman Old Style" pitchFamily="18" charset="0"/>
              </a:rPr>
            </a:br>
            <a:r>
              <a:rPr lang="ru-RU" sz="2800" dirty="0" smtClean="0">
                <a:latin typeface="Bookman Old Style" pitchFamily="18" charset="0"/>
              </a:rPr>
              <a:t>	Не перенагружайте его информацией, не ускоряйте развитие. </a:t>
            </a:r>
            <a:br>
              <a:rPr lang="ru-RU" sz="2800" dirty="0" smtClean="0">
                <a:latin typeface="Bookman Old Style" pitchFamily="18" charset="0"/>
              </a:rPr>
            </a:br>
            <a:r>
              <a:rPr lang="ru-RU" sz="2800" dirty="0" smtClean="0">
                <a:latin typeface="Bookman Old Style" pitchFamily="18" charset="0"/>
              </a:rPr>
              <a:t> 	Пока ребенок не овладел родным языком, рано изучать иностранный язык (не зря в двуязычных семьях у детей наблюдается очень часто общее недоразвитие речи)</a:t>
            </a:r>
            <a:endParaRPr lang="ru-RU" sz="2800" dirty="0">
              <a:latin typeface="Bookman Old Style" pitchFamily="18" charset="0"/>
            </a:endParaRPr>
          </a:p>
        </p:txBody>
      </p:sp>
      <p:pic>
        <p:nvPicPr>
          <p:cNvPr id="3" name="Рисунок 2" descr="ребенок.jpg"/>
          <p:cNvPicPr>
            <a:picLocks noChangeAspect="1"/>
          </p:cNvPicPr>
          <p:nvPr/>
        </p:nvPicPr>
        <p:blipFill>
          <a:blip r:embed="rId2" cstate="screen"/>
          <a:stretch>
            <a:fillRect/>
          </a:stretch>
        </p:blipFill>
        <p:spPr>
          <a:xfrm>
            <a:off x="5143504" y="142852"/>
            <a:ext cx="3214710" cy="22860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90099">
            <a:alpha val="56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582990"/>
          </a:xfrm>
        </p:spPr>
        <p:txBody>
          <a:bodyPr>
            <a:normAutofit fontScale="90000"/>
          </a:bodyPr>
          <a:lstStyle/>
          <a:p>
            <a:pPr algn="l"/>
            <a:r>
              <a:rPr lang="ru-RU" sz="2400" dirty="0" smtClean="0">
                <a:latin typeface="Bookman Old Style" pitchFamily="18" charset="0"/>
              </a:rPr>
              <a:t>	</a:t>
            </a:r>
            <a:r>
              <a:rPr lang="ru-RU" sz="4800" b="1" dirty="0" smtClean="0">
                <a:solidFill>
                  <a:srgbClr val="0000FF"/>
                </a:solidFill>
                <a:latin typeface="Bookman Old Style" pitchFamily="18" charset="0"/>
              </a:rPr>
              <a:t>И</a:t>
            </a:r>
            <a:r>
              <a:rPr lang="ru-RU" sz="2400" dirty="0" smtClean="0">
                <a:latin typeface="Bookman Old Style" pitchFamily="18" charset="0"/>
              </a:rPr>
              <a:t>ллюстрации в детских книгах, соответствующие возрасту ребенка – прекрасное пособие для развития речи  детей.</a:t>
            </a:r>
            <a:br>
              <a:rPr lang="ru-RU" sz="2400" dirty="0" smtClean="0">
                <a:latin typeface="Bookman Old Style" pitchFamily="18" charset="0"/>
              </a:rPr>
            </a:br>
            <a:r>
              <a:rPr lang="ru-RU" sz="2400" dirty="0">
                <a:latin typeface="Bookman Old Style" pitchFamily="18" charset="0"/>
              </a:rPr>
              <a:t>	</a:t>
            </a:r>
            <a:r>
              <a:rPr lang="ru-RU" sz="2400" dirty="0" smtClean="0">
                <a:latin typeface="Bookman Old Style" pitchFamily="18" charset="0"/>
              </a:rPr>
              <a:t> Рассматривая иллюстрации, говорите о том, что или кто на  них изображен. </a:t>
            </a:r>
            <a:br>
              <a:rPr lang="ru-RU" sz="2400" dirty="0" smtClean="0">
                <a:latin typeface="Bookman Old Style" pitchFamily="18" charset="0"/>
              </a:rPr>
            </a:br>
            <a:r>
              <a:rPr lang="ru-RU" sz="2400" dirty="0">
                <a:latin typeface="Bookman Old Style" pitchFamily="18" charset="0"/>
              </a:rPr>
              <a:t>	</a:t>
            </a:r>
            <a:r>
              <a:rPr lang="ru-RU" sz="2400" dirty="0" smtClean="0">
                <a:latin typeface="Bookman Old Style" pitchFamily="18" charset="0"/>
              </a:rPr>
              <a:t>Пусть ребенок отвечает  на вопросы: где? Кто? Какой? Что делает? Какого цвета? Какой формы? И т.д.</a:t>
            </a:r>
            <a:br>
              <a:rPr lang="ru-RU" sz="2400" dirty="0" smtClean="0">
                <a:latin typeface="Bookman Old Style" pitchFamily="18" charset="0"/>
              </a:rPr>
            </a:br>
            <a:r>
              <a:rPr lang="ru-RU" sz="2400" dirty="0" smtClean="0">
                <a:latin typeface="Bookman Old Style" pitchFamily="18" charset="0"/>
              </a:rPr>
              <a:t>	Ставьте вопросы с предлогами: за , под, над и др.</a:t>
            </a:r>
            <a:endParaRPr lang="ru-RU" sz="2400" dirty="0">
              <a:latin typeface="Bookman Old Style" pitchFamily="18" charset="0"/>
            </a:endParaRPr>
          </a:p>
        </p:txBody>
      </p:sp>
      <p:pic>
        <p:nvPicPr>
          <p:cNvPr id="3" name="Рисунок 2" descr="0c09f3bff715de0e3090329f361d090b.gif"/>
          <p:cNvPicPr>
            <a:picLocks noChangeAspect="1"/>
          </p:cNvPicPr>
          <p:nvPr/>
        </p:nvPicPr>
        <p:blipFill>
          <a:blip r:embed="rId2" cstate="screen"/>
          <a:stretch>
            <a:fillRect/>
          </a:stretch>
        </p:blipFill>
        <p:spPr>
          <a:xfrm>
            <a:off x="714348" y="4143380"/>
            <a:ext cx="3071834" cy="2444400"/>
          </a:xfrm>
          <a:prstGeom prst="rect">
            <a:avLst/>
          </a:prstGeom>
        </p:spPr>
      </p:pic>
      <p:pic>
        <p:nvPicPr>
          <p:cNvPr id="4" name="Рисунок 3" descr="bedtime-story-kids.jpg"/>
          <p:cNvPicPr>
            <a:picLocks noChangeAspect="1"/>
          </p:cNvPicPr>
          <p:nvPr/>
        </p:nvPicPr>
        <p:blipFill>
          <a:blip r:embed="rId3" cstate="screen"/>
          <a:stretch>
            <a:fillRect/>
          </a:stretch>
        </p:blipFill>
        <p:spPr>
          <a:xfrm>
            <a:off x="4786314" y="3857628"/>
            <a:ext cx="4024851" cy="26765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4)">
                                      <p:cBhvr>
                                        <p:cTn id="13" dur="2000"/>
                                        <p:tgtEl>
                                          <p:spTgt spid="3"/>
                                        </p:tgtEl>
                                      </p:cBhvr>
                                    </p:animEffect>
                                  </p:childTnLst>
                                </p:cTn>
                              </p:par>
                            </p:childTnLst>
                          </p:cTn>
                        </p:par>
                        <p:par>
                          <p:cTn id="14" fill="hold">
                            <p:stCondLst>
                              <p:cond delay="3000"/>
                            </p:stCondLst>
                            <p:childTnLst>
                              <p:par>
                                <p:cTn id="15" presetID="21"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4)">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CC00">
            <a:alpha val="80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3500462"/>
          </a:xfrm>
        </p:spPr>
        <p:txBody>
          <a:bodyPr>
            <a:normAutofit/>
          </a:bodyPr>
          <a:lstStyle/>
          <a:p>
            <a:r>
              <a:rPr lang="ru-RU" b="1" dirty="0" smtClean="0">
                <a:solidFill>
                  <a:srgbClr val="0000FF"/>
                </a:solidFill>
                <a:latin typeface="Bookman Old Style" pitchFamily="18" charset="0"/>
              </a:rPr>
              <a:t>М</a:t>
            </a:r>
            <a:r>
              <a:rPr lang="ru-RU" sz="2200" dirty="0" smtClean="0">
                <a:latin typeface="Bookman Old Style" pitchFamily="18" charset="0"/>
              </a:rPr>
              <a:t>елкая моторика – это движения кистей и пальцев  рук. Чем лучше развиты пальчики, тем лучше развита речь. Поэтому стремитесь к развитию мышц рук ребенка. Для малышей это будет массаж пальчиков, игры типа «</a:t>
            </a:r>
            <a:r>
              <a:rPr lang="ru-RU" sz="2200" dirty="0" err="1" smtClean="0">
                <a:latin typeface="Bookman Old Style" pitchFamily="18" charset="0"/>
              </a:rPr>
              <a:t>Сорока-белобока</a:t>
            </a:r>
            <a:r>
              <a:rPr lang="ru-RU" sz="2200" dirty="0" smtClean="0">
                <a:latin typeface="Bookman Old Style" pitchFamily="18" charset="0"/>
              </a:rPr>
              <a:t>…». Затем игры с мелкими предметами под вашим контролем: мозаика, счетные палочки, прищепки, пуговицы, крупы и т.д. Лепка, шнуровка, застегивание пуговиц, игры с бумагой, с конструктором и </a:t>
            </a:r>
            <a:r>
              <a:rPr lang="ru-RU" sz="2200" dirty="0" err="1" smtClean="0">
                <a:latin typeface="Bookman Old Style" pitchFamily="18" charset="0"/>
              </a:rPr>
              <a:t>пазлами</a:t>
            </a:r>
            <a:r>
              <a:rPr lang="ru-RU" sz="2200" dirty="0" smtClean="0">
                <a:latin typeface="Bookman Old Style" pitchFamily="18" charset="0"/>
              </a:rPr>
              <a:t>. </a:t>
            </a:r>
            <a:endParaRPr lang="ru-RU" sz="2200" dirty="0">
              <a:latin typeface="Bookman Old Style" pitchFamily="18" charset="0"/>
            </a:endParaRPr>
          </a:p>
        </p:txBody>
      </p:sp>
      <p:pic>
        <p:nvPicPr>
          <p:cNvPr id="3" name="Рисунок 2" descr="208647-Mutter-und-Kind.jpg"/>
          <p:cNvPicPr>
            <a:picLocks noChangeAspect="1"/>
          </p:cNvPicPr>
          <p:nvPr/>
        </p:nvPicPr>
        <p:blipFill>
          <a:blip r:embed="rId2" cstate="screen"/>
          <a:stretch>
            <a:fillRect/>
          </a:stretch>
        </p:blipFill>
        <p:spPr>
          <a:xfrm>
            <a:off x="6286512" y="3929066"/>
            <a:ext cx="2659631" cy="1714512"/>
          </a:xfrm>
          <a:prstGeom prst="rect">
            <a:avLst/>
          </a:prstGeom>
        </p:spPr>
      </p:pic>
      <p:pic>
        <p:nvPicPr>
          <p:cNvPr id="4" name="Рисунок 3" descr="моторика.jpg"/>
          <p:cNvPicPr>
            <a:picLocks noChangeAspect="1"/>
          </p:cNvPicPr>
          <p:nvPr/>
        </p:nvPicPr>
        <p:blipFill>
          <a:blip r:embed="rId3" cstate="screen"/>
          <a:stretch>
            <a:fillRect/>
          </a:stretch>
        </p:blipFill>
        <p:spPr>
          <a:xfrm>
            <a:off x="357158" y="4000504"/>
            <a:ext cx="2857520" cy="1900251"/>
          </a:xfrm>
          <a:prstGeom prst="rect">
            <a:avLst/>
          </a:prstGeom>
        </p:spPr>
      </p:pic>
      <p:pic>
        <p:nvPicPr>
          <p:cNvPr id="5" name="Рисунок 4" descr="13766_640x427_1001.jpg"/>
          <p:cNvPicPr>
            <a:picLocks noChangeAspect="1"/>
          </p:cNvPicPr>
          <p:nvPr/>
        </p:nvPicPr>
        <p:blipFill>
          <a:blip r:embed="rId4" cstate="screen"/>
          <a:stretch>
            <a:fillRect/>
          </a:stretch>
        </p:blipFill>
        <p:spPr>
          <a:xfrm>
            <a:off x="3428992" y="4857760"/>
            <a:ext cx="2676798" cy="17859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4)">
                                      <p:cBhvr>
                                        <p:cTn id="13" dur="2000"/>
                                        <p:tgtEl>
                                          <p:spTgt spid="4"/>
                                        </p:tgtEl>
                                      </p:cBhvr>
                                    </p:animEffect>
                                  </p:childTnLst>
                                </p:cTn>
                              </p:par>
                            </p:childTnLst>
                          </p:cTn>
                        </p:par>
                        <p:par>
                          <p:cTn id="14" fill="hold">
                            <p:stCondLst>
                              <p:cond delay="3000"/>
                            </p:stCondLst>
                            <p:childTnLst>
                              <p:par>
                                <p:cTn id="15" presetID="21"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childTnLst>
                          </p:cTn>
                        </p:par>
                        <p:par>
                          <p:cTn id="18" fill="hold">
                            <p:stCondLst>
                              <p:cond delay="5000"/>
                            </p:stCondLst>
                            <p:childTnLst>
                              <p:par>
                                <p:cTn id="19" presetID="21" presetClass="entr" presetSubtype="4"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heel(4)">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357430"/>
            <a:ext cx="8229600" cy="4000528"/>
          </a:xfrm>
        </p:spPr>
        <p:txBody>
          <a:bodyPr>
            <a:normAutofit fontScale="90000"/>
          </a:bodyPr>
          <a:lstStyle/>
          <a:p>
            <a:r>
              <a:rPr lang="ru-RU" sz="4800" b="1" dirty="0" smtClean="0">
                <a:solidFill>
                  <a:srgbClr val="0000FF"/>
                </a:solidFill>
                <a:latin typeface="Bookman Old Style" pitchFamily="18" charset="0"/>
              </a:rPr>
              <a:t>Н</a:t>
            </a:r>
            <a:r>
              <a:rPr lang="ru-RU" sz="2800" dirty="0" smtClean="0">
                <a:latin typeface="Bookman Old Style" pitchFamily="18" charset="0"/>
              </a:rPr>
              <a:t>ормы формирования звукопроизношения таковы:</a:t>
            </a:r>
            <a:br>
              <a:rPr lang="ru-RU" sz="2800" dirty="0" smtClean="0">
                <a:latin typeface="Bookman Old Style" pitchFamily="18" charset="0"/>
              </a:rPr>
            </a:br>
            <a:r>
              <a:rPr lang="ru-RU" sz="2800" dirty="0" smtClean="0">
                <a:latin typeface="Bookman Old Style" pitchFamily="18" charset="0"/>
              </a:rPr>
              <a:t>3 – 4 года -  </a:t>
            </a:r>
            <a:r>
              <a:rPr lang="en-US" sz="2800" dirty="0">
                <a:latin typeface="Bookman Old Style" pitchFamily="18" charset="0"/>
              </a:rPr>
              <a:t>[</a:t>
            </a:r>
            <a:r>
              <a:rPr lang="ru-RU" sz="2800" b="1" dirty="0" smtClean="0">
                <a:latin typeface="Bookman Old Style" pitchFamily="18" charset="0"/>
              </a:rPr>
              <a:t>с, </a:t>
            </a:r>
            <a:r>
              <a:rPr lang="ru-RU" sz="2800" b="1" dirty="0" err="1" smtClean="0">
                <a:latin typeface="Bookman Old Style" pitchFamily="18" charset="0"/>
              </a:rPr>
              <a:t>з</a:t>
            </a:r>
            <a:r>
              <a:rPr lang="ru-RU" sz="2800" b="1" dirty="0" smtClean="0">
                <a:latin typeface="Bookman Old Style" pitchFamily="18" charset="0"/>
              </a:rPr>
              <a:t>, </a:t>
            </a:r>
            <a:r>
              <a:rPr lang="ru-RU" sz="2800" b="1" dirty="0" err="1" smtClean="0">
                <a:latin typeface="Bookman Old Style" pitchFamily="18" charset="0"/>
              </a:rPr>
              <a:t>ц</a:t>
            </a:r>
            <a:r>
              <a:rPr lang="ru-RU" sz="2800" b="1" dirty="0" smtClean="0">
                <a:latin typeface="Bookman Old Style" pitchFamily="18" charset="0"/>
              </a:rPr>
              <a:t> </a:t>
            </a:r>
            <a:r>
              <a:rPr lang="en-US" sz="2800" dirty="0">
                <a:latin typeface="Bookman Old Style" pitchFamily="18" charset="0"/>
              </a:rPr>
              <a:t>]</a:t>
            </a:r>
            <a:r>
              <a:rPr lang="ru-RU" sz="2800" dirty="0" smtClean="0">
                <a:latin typeface="Bookman Old Style" pitchFamily="18" charset="0"/>
              </a:rPr>
              <a:t> - уже должны правильно произноситься</a:t>
            </a:r>
            <a:br>
              <a:rPr lang="ru-RU" sz="2800" dirty="0" smtClean="0">
                <a:latin typeface="Bookman Old Style" pitchFamily="18" charset="0"/>
              </a:rPr>
            </a:br>
            <a:r>
              <a:rPr lang="ru-RU" sz="2800" dirty="0" smtClean="0">
                <a:latin typeface="Bookman Old Style" pitchFamily="18" charset="0"/>
              </a:rPr>
              <a:t>4 – 5 лет -  </a:t>
            </a:r>
            <a:r>
              <a:rPr lang="en-US" sz="2800" dirty="0" smtClean="0">
                <a:latin typeface="Bookman Old Style" pitchFamily="18" charset="0"/>
              </a:rPr>
              <a:t>[</a:t>
            </a:r>
            <a:r>
              <a:rPr lang="ru-RU" sz="2800" dirty="0" smtClean="0">
                <a:latin typeface="Bookman Old Style" pitchFamily="18" charset="0"/>
              </a:rPr>
              <a:t> </a:t>
            </a:r>
            <a:r>
              <a:rPr lang="ru-RU" sz="2800" b="1" dirty="0" err="1" smtClean="0">
                <a:latin typeface="Bookman Old Style" pitchFamily="18" charset="0"/>
              </a:rPr>
              <a:t>ш</a:t>
            </a:r>
            <a:r>
              <a:rPr lang="ru-RU" sz="2800" b="1" dirty="0" smtClean="0">
                <a:latin typeface="Bookman Old Style" pitchFamily="18" charset="0"/>
              </a:rPr>
              <a:t>, ж, ч, </a:t>
            </a:r>
            <a:r>
              <a:rPr lang="ru-RU" sz="2800" b="1" dirty="0" err="1" smtClean="0">
                <a:latin typeface="Bookman Old Style" pitchFamily="18" charset="0"/>
              </a:rPr>
              <a:t>щ</a:t>
            </a:r>
            <a:r>
              <a:rPr lang="en-US" sz="2800" dirty="0" smtClean="0">
                <a:latin typeface="Bookman Old Style" pitchFamily="18" charset="0"/>
              </a:rPr>
              <a:t>]</a:t>
            </a:r>
            <a:r>
              <a:rPr lang="ru-RU" sz="2800" dirty="0" smtClean="0">
                <a:latin typeface="Bookman Old Style" pitchFamily="18" charset="0"/>
              </a:rPr>
              <a:t/>
            </a:r>
            <a:br>
              <a:rPr lang="ru-RU" sz="2800" dirty="0" smtClean="0">
                <a:latin typeface="Bookman Old Style" pitchFamily="18" charset="0"/>
              </a:rPr>
            </a:br>
            <a:r>
              <a:rPr lang="ru-RU" sz="2800" dirty="0" smtClean="0">
                <a:latin typeface="Bookman Old Style" pitchFamily="18" charset="0"/>
              </a:rPr>
              <a:t>5 – 6 лет –  </a:t>
            </a:r>
            <a:r>
              <a:rPr lang="en-US" sz="2800" dirty="0" smtClean="0">
                <a:latin typeface="Bookman Old Style" pitchFamily="18" charset="0"/>
              </a:rPr>
              <a:t>[</a:t>
            </a:r>
            <a:r>
              <a:rPr lang="ru-RU" sz="2800" dirty="0" smtClean="0">
                <a:latin typeface="Bookman Old Style" pitchFamily="18" charset="0"/>
              </a:rPr>
              <a:t> </a:t>
            </a:r>
            <a:r>
              <a:rPr lang="ru-RU" sz="2800" b="1" dirty="0" err="1" smtClean="0">
                <a:latin typeface="Bookman Old Style" pitchFamily="18" charset="0"/>
              </a:rPr>
              <a:t>й</a:t>
            </a:r>
            <a:r>
              <a:rPr lang="ru-RU" sz="2800" b="1" dirty="0" smtClean="0">
                <a:latin typeface="Bookman Old Style" pitchFamily="18" charset="0"/>
              </a:rPr>
              <a:t>, л, </a:t>
            </a:r>
            <a:r>
              <a:rPr lang="ru-RU" sz="2800" b="1" dirty="0" err="1" smtClean="0">
                <a:latin typeface="Bookman Old Style" pitchFamily="18" charset="0"/>
              </a:rPr>
              <a:t>р</a:t>
            </a:r>
            <a:r>
              <a:rPr lang="en-US" sz="2800" b="1" dirty="0" smtClean="0">
                <a:latin typeface="Bookman Old Style" pitchFamily="18" charset="0"/>
              </a:rPr>
              <a:t>]</a:t>
            </a:r>
            <a:r>
              <a:rPr lang="ru-RU" sz="2800" b="1" dirty="0" smtClean="0">
                <a:latin typeface="Bookman Old Style" pitchFamily="18" charset="0"/>
              </a:rPr>
              <a:t/>
            </a:r>
            <a:br>
              <a:rPr lang="ru-RU" sz="2800" b="1" dirty="0" smtClean="0">
                <a:latin typeface="Bookman Old Style" pitchFamily="18" charset="0"/>
              </a:rPr>
            </a:br>
            <a:r>
              <a:rPr lang="ru-RU" sz="2800" dirty="0" smtClean="0">
                <a:latin typeface="Bookman Old Style" pitchFamily="18" charset="0"/>
              </a:rPr>
              <a:t>До 6 лет допускается замена самого сложного звука </a:t>
            </a:r>
            <a:r>
              <a:rPr lang="ru-RU" sz="2800" b="1" dirty="0" smtClean="0">
                <a:latin typeface="Bookman Old Style" pitchFamily="18" charset="0"/>
              </a:rPr>
              <a:t> </a:t>
            </a:r>
            <a:r>
              <a:rPr lang="en-US" sz="2800" b="1" dirty="0" smtClean="0">
                <a:latin typeface="Bookman Old Style" pitchFamily="18" charset="0"/>
              </a:rPr>
              <a:t>[</a:t>
            </a:r>
            <a:r>
              <a:rPr lang="ru-RU" sz="2800" b="1" dirty="0" smtClean="0">
                <a:latin typeface="Bookman Old Style" pitchFamily="18" charset="0"/>
              </a:rPr>
              <a:t>Р</a:t>
            </a:r>
            <a:r>
              <a:rPr lang="en-US" sz="2800" b="1" dirty="0" smtClean="0">
                <a:latin typeface="Bookman Old Style" pitchFamily="18" charset="0"/>
              </a:rPr>
              <a:t>]</a:t>
            </a:r>
            <a:r>
              <a:rPr lang="ru-RU" sz="2800" b="1" dirty="0" smtClean="0">
                <a:latin typeface="Bookman Old Style" pitchFamily="18" charset="0"/>
              </a:rPr>
              <a:t> </a:t>
            </a:r>
            <a:r>
              <a:rPr lang="ru-RU" sz="2800" dirty="0" smtClean="0">
                <a:latin typeface="Bookman Old Style" pitchFamily="18" charset="0"/>
              </a:rPr>
              <a:t>более легким  </a:t>
            </a:r>
            <a:r>
              <a:rPr lang="en-US" sz="2800" b="1" dirty="0" smtClean="0">
                <a:latin typeface="Bookman Old Style" pitchFamily="18" charset="0"/>
              </a:rPr>
              <a:t>[</a:t>
            </a:r>
            <a:r>
              <a:rPr lang="ru-RU" sz="2800" b="1" dirty="0" smtClean="0">
                <a:latin typeface="Bookman Old Style" pitchFamily="18" charset="0"/>
              </a:rPr>
              <a:t>Л</a:t>
            </a:r>
            <a:r>
              <a:rPr lang="en-US" sz="2800" b="1" dirty="0" smtClean="0">
                <a:latin typeface="Bookman Old Style" pitchFamily="18" charset="0"/>
              </a:rPr>
              <a:t>]</a:t>
            </a:r>
            <a:r>
              <a:rPr lang="ru-RU" sz="2800" dirty="0" smtClean="0">
                <a:latin typeface="Bookman Old Style" pitchFamily="18" charset="0"/>
              </a:rPr>
              <a:t>  или его отсутствие в речи.</a:t>
            </a:r>
            <a:endParaRPr lang="ru-RU" sz="2800" dirty="0">
              <a:latin typeface="Bookman Old Style" pitchFamily="18" charset="0"/>
            </a:endParaRPr>
          </a:p>
        </p:txBody>
      </p:sp>
      <p:pic>
        <p:nvPicPr>
          <p:cNvPr id="3" name="Рисунок 2" descr="kharkov-kupiskidku-357.jpg"/>
          <p:cNvPicPr>
            <a:picLocks noChangeAspect="1"/>
          </p:cNvPicPr>
          <p:nvPr/>
        </p:nvPicPr>
        <p:blipFill>
          <a:blip r:embed="rId2" cstate="screen"/>
          <a:stretch>
            <a:fillRect/>
          </a:stretch>
        </p:blipFill>
        <p:spPr>
          <a:xfrm>
            <a:off x="2571736" y="428604"/>
            <a:ext cx="3500462" cy="19288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alpha val="60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940180"/>
          </a:xfrm>
        </p:spPr>
        <p:txBody>
          <a:bodyPr>
            <a:normAutofit/>
          </a:bodyPr>
          <a:lstStyle/>
          <a:p>
            <a:pPr algn="l"/>
            <a:r>
              <a:rPr lang="ru-RU" sz="2800" dirty="0" smtClean="0">
                <a:latin typeface="Bookman Old Style" pitchFamily="18" charset="0"/>
              </a:rPr>
              <a:t>	</a:t>
            </a:r>
            <a:r>
              <a:rPr lang="ru-RU" sz="4800" b="1" dirty="0" smtClean="0">
                <a:solidFill>
                  <a:srgbClr val="0000FF"/>
                </a:solidFill>
                <a:latin typeface="Bookman Old Style" pitchFamily="18" charset="0"/>
              </a:rPr>
              <a:t>Т</a:t>
            </a:r>
            <a:r>
              <a:rPr lang="ru-RU" sz="2800" dirty="0" smtClean="0">
                <a:latin typeface="Bookman Old Style" pitchFamily="18" charset="0"/>
              </a:rPr>
              <a:t>олько положительные эмоции обеспечивают эффективность и высокую результативность детской деятельности. </a:t>
            </a:r>
            <a:br>
              <a:rPr lang="ru-RU" sz="2800" dirty="0" smtClean="0">
                <a:latin typeface="Bookman Old Style" pitchFamily="18" charset="0"/>
              </a:rPr>
            </a:br>
            <a:r>
              <a:rPr lang="ru-RU" sz="2800" dirty="0" smtClean="0">
                <a:latin typeface="Bookman Old Style" pitchFamily="18" charset="0"/>
              </a:rPr>
              <a:t>	Нельзя заниматься с ребенком, если у вас плохое настроение.</a:t>
            </a:r>
            <a:br>
              <a:rPr lang="ru-RU" sz="2800" dirty="0" smtClean="0">
                <a:latin typeface="Bookman Old Style" pitchFamily="18" charset="0"/>
              </a:rPr>
            </a:br>
            <a:r>
              <a:rPr lang="ru-RU" sz="2800" dirty="0" smtClean="0">
                <a:latin typeface="Bookman Old Style" pitchFamily="18" charset="0"/>
              </a:rPr>
              <a:t>	 Лучше отложить занятия и в том случае, если ребенок чем-то расстроен или болен.</a:t>
            </a:r>
            <a:endParaRPr lang="ru-RU" sz="2800" dirty="0">
              <a:latin typeface="Bookman Old Style" pitchFamily="18" charset="0"/>
            </a:endParaRPr>
          </a:p>
        </p:txBody>
      </p:sp>
      <p:pic>
        <p:nvPicPr>
          <p:cNvPr id="3" name="Рисунок 2" descr="i.jpg"/>
          <p:cNvPicPr>
            <a:picLocks noChangeAspect="1"/>
          </p:cNvPicPr>
          <p:nvPr/>
        </p:nvPicPr>
        <p:blipFill>
          <a:blip r:embed="rId2" cstate="screen"/>
          <a:stretch>
            <a:fillRect/>
          </a:stretch>
        </p:blipFill>
        <p:spPr>
          <a:xfrm>
            <a:off x="357158" y="4214818"/>
            <a:ext cx="2571768" cy="1928826"/>
          </a:xfrm>
          <a:prstGeom prst="rect">
            <a:avLst/>
          </a:prstGeom>
        </p:spPr>
      </p:pic>
      <p:pic>
        <p:nvPicPr>
          <p:cNvPr id="4" name="Рисунок 3" descr="грусть.jpg"/>
          <p:cNvPicPr>
            <a:picLocks noChangeAspect="1"/>
          </p:cNvPicPr>
          <p:nvPr/>
        </p:nvPicPr>
        <p:blipFill>
          <a:blip r:embed="rId3" cstate="screen"/>
          <a:stretch>
            <a:fillRect/>
          </a:stretch>
        </p:blipFill>
        <p:spPr>
          <a:xfrm>
            <a:off x="3143240" y="4643446"/>
            <a:ext cx="2998054" cy="2000264"/>
          </a:xfrm>
          <a:prstGeom prst="rect">
            <a:avLst/>
          </a:prstGeom>
        </p:spPr>
      </p:pic>
      <p:pic>
        <p:nvPicPr>
          <p:cNvPr id="5" name="Рисунок 4" descr="эмоции.jpg"/>
          <p:cNvPicPr>
            <a:picLocks noChangeAspect="1"/>
          </p:cNvPicPr>
          <p:nvPr/>
        </p:nvPicPr>
        <p:blipFill>
          <a:blip r:embed="rId4" cstate="screen"/>
          <a:stretch>
            <a:fillRect/>
          </a:stretch>
        </p:blipFill>
        <p:spPr>
          <a:xfrm>
            <a:off x="6224860" y="4071942"/>
            <a:ext cx="2659842" cy="19288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4)">
                                      <p:cBhvr>
                                        <p:cTn id="13" dur="2000"/>
                                        <p:tgtEl>
                                          <p:spTgt spid="5"/>
                                        </p:tgtEl>
                                      </p:cBhvr>
                                    </p:animEffect>
                                  </p:childTnLst>
                                </p:cTn>
                              </p:par>
                            </p:childTnLst>
                          </p:cTn>
                        </p:par>
                        <p:par>
                          <p:cTn id="14" fill="hold">
                            <p:stCondLst>
                              <p:cond delay="3000"/>
                            </p:stCondLst>
                            <p:childTnLst>
                              <p:par>
                                <p:cTn id="15" presetID="21"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4)">
                                      <p:cBhvr>
                                        <p:cTn id="17" dur="2000"/>
                                        <p:tgtEl>
                                          <p:spTgt spid="3"/>
                                        </p:tgtEl>
                                      </p:cBhvr>
                                    </p:animEffect>
                                  </p:childTnLst>
                                </p:cTn>
                              </p:par>
                            </p:childTnLst>
                          </p:cTn>
                        </p:par>
                        <p:par>
                          <p:cTn id="18" fill="hold">
                            <p:stCondLst>
                              <p:cond delay="5000"/>
                            </p:stCondLst>
                            <p:childTnLst>
                              <p:par>
                                <p:cTn id="19" presetID="21" presetClass="entr" presetSubtype="4"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4)">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130</Words>
  <Application>Microsoft Office PowerPoint</Application>
  <PresentationFormat>Экран (4:3)</PresentationFormat>
  <Paragraphs>12</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Азбука для родителей</vt:lpstr>
      <vt:lpstr>Быстрая речь неприемлема в разговоре с ребенком.   Говорите ясно, четко называя предметы, правильно используя слова.   Не позволяйте ребенку говорить быстро.  Это приводит к возникновению заикания</vt:lpstr>
      <vt:lpstr>Главные  составляющие  красивой речи:   - правильность, - четкость, - умеренные темп и  громкость, - богатство словарного запаса, - интонационная выразительность. Такой должна быть ваша речь. </vt:lpstr>
      <vt:lpstr>Дыхательная гимнастика важна в становлении речи.  Чтобы выработать воздушную струю, необходимую для произнесения многих звуков, научите ребенка дуть тонкой струйкой на легкие игрушки, кораблики на воде, пускать мыльные пузыри, надувать шарики (щеки при этом раздувать нельзя!)</vt:lpstr>
      <vt:lpstr> «Золотая серединка» – вот к чему нужно стремиться в развитии ребенка, т.е. к норме.  Присмотритесь к ребенку.   Отличается ли он от сверстников?   Не перенагружайте его информацией, не ускоряйте развитие.    Пока ребенок не овладел родным языком, рано изучать иностранный язык (не зря в двуязычных семьях у детей наблюдается очень часто общее недоразвитие речи)</vt:lpstr>
      <vt:lpstr> Иллюстрации в детских книгах, соответствующие возрасту ребенка – прекрасное пособие для развития речи  детей.   Рассматривая иллюстрации, говорите о том, что или кто на  них изображен.   Пусть ребенок отвечает  на вопросы: где? Кто? Какой? Что делает? Какого цвета? Какой формы? И т.д.  Ставьте вопросы с предлогами: за , под, над и др.</vt:lpstr>
      <vt:lpstr>Мелкая моторика – это движения кистей и пальцев  рук. Чем лучше развиты пальчики, тем лучше развита речь. Поэтому стремитесь к развитию мышц рук ребенка. Для малышей это будет массаж пальчиков, игры типа «Сорока-белобока…». Затем игры с мелкими предметами под вашим контролем: мозаика, счетные палочки, прищепки, пуговицы, крупы и т.д. Лепка, шнуровка, застегивание пуговиц, игры с бумагой, с конструктором и пазлами. </vt:lpstr>
      <vt:lpstr>Нормы формирования звукопроизношения таковы: 3 – 4 года -  [с, з, ц ] - уже должны правильно произноситься 4 – 5 лет -  [ ш, ж, ч, щ] 5 – 6 лет –  [ й, л, р] До 6 лет допускается замена самого сложного звука  [Р] более легким  [Л]  или его отсутствие в речи.</vt:lpstr>
      <vt:lpstr> Только положительные эмоции обеспечивают эффективность и высокую результативность детской деятельности.   Нельзя заниматься с ребенком, если у вас плохое настроение.   Лучше отложить занятия и в том случае, если ребенок чем-то расстроен или болен.</vt:lpstr>
      <vt:lpstr>Умственное развитие неотделимо от речевого, поэтому занимаясь с ребенком нужно развивать все психические процессы: память, мышление, внимание, воображение.</vt:lpstr>
      <vt:lpstr> Фольклор – лучший речевой материал, накопленный народом веками.   Потешки, поговорки, стихи, скороговорки, песенки развивают речь детей и с удовольствием ими воспринимаются в любом дошкольном возрасте.</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Азбука для родителей</dc:title>
  <dc:creator>Пользователь</dc:creator>
  <cp:lastModifiedBy>Пользователь</cp:lastModifiedBy>
  <cp:revision>20</cp:revision>
  <dcterms:created xsi:type="dcterms:W3CDTF">2014-09-25T06:01:20Z</dcterms:created>
  <dcterms:modified xsi:type="dcterms:W3CDTF">2014-11-11T14:33:55Z</dcterms:modified>
</cp:coreProperties>
</file>