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53" d="100"/>
          <a:sy n="53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00728-171D-4924-81D3-69B08C22E8AF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3EE3F-8A72-4C00-B85F-8A2C45C7BA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40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EE3F-8A72-4C00-B85F-8A2C45C7BAA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581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3E42-B3EA-43CA-9907-CEAFC98AFC9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1DA6-1FFB-4072-AECB-B9772E1A1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2B38D-3618-4264-B66B-D91B337AC4D4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AEA0-D775-4205-A850-627986199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03F0-3D97-4C52-8199-FBF5136B0A9E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720B-21C1-4A65-BF04-8ADCF87F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13EC-872E-4B28-999F-4213EF4EB1C0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75129-4D80-406D-9C4B-D1F5B2DD5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93AD1-F444-4DFB-B34E-A273F52C5F3D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39BE5-831D-4C06-A798-E5A315D39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8929-E1AE-4439-9AA7-E7CBA0B723E2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5CD83-83A5-4482-9256-D5635B20A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52BC-1FEE-436E-A428-C2DE0C089FDD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48C91-F313-4CC1-808A-AC3C30ED1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D617-A194-40C1-92A0-43760D7DF006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225D-C516-4ED6-A54A-3841EBF73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D1F75-1410-4036-8941-ACF0E1B247A1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3484F-0890-40B0-894A-543DE83CD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DC933-0923-4B04-A85E-FDB7BB53C92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4394A-F5F2-4012-AEAA-6524D6FE0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666F-7E84-4709-BCD3-9ACDFFEF80D1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A1274-6CFB-4764-982F-7E3CE6F0B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E9B402-DC29-4AC9-AC01-A363341C829D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13E8F8-479D-482D-9582-1764966F8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url?sa=i&amp;rct=j&amp;q=&amp;esrc=s&amp;frm=1&amp;source=images&amp;cd=&amp;cad=rja&amp;docid=hMcwKV08nfJ1IM&amp;tbnid=qQj34-CV29tkpM:&amp;ved=0CAUQjRw&amp;url=http://surguthelp.ru/surgut/computer-service/nastrojka-interneta-v-surgute.html&amp;ei=Vm6XUrLUEOXiywPCuoKADw&amp;bvm=bv.57155469,d.bGE&amp;psig=AFQjCNGzVSQ7eV2Ed0V2rqPEnqNAuPaxvA&amp;ust=1385742266695650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www.google.ru/url?sa=i&amp;rct=j&amp;q=&amp;esrc=s&amp;frm=1&amp;source=images&amp;cd=&amp;cad=rja&amp;docid=T1jputswvE_AnM&amp;tbnid=Esjfgiz9fe2dWM:&amp;ved=0CAUQjRw&amp;url=http://reporter.ir/2013/02/&amp;ei=WnKXUpnHCuGjyQOJxYCYCg&amp;bvm=bv.57155469,d.bGE&amp;psig=AFQjCNGiD4n96lL1onqpt5Qu83y4Gdq0rA&amp;ust=1385743222804126" TargetMode="External"/><Relationship Id="rId12" Type="http://schemas.openxmlformats.org/officeDocument/2006/relationships/hyperlink" Target="http://www.google.ru/url?sa=i&amp;rct=j&amp;q=&amp;esrc=s&amp;frm=1&amp;source=images&amp;cd=&amp;cad=rja&amp;docid=xmPOlh8KmwGN_M&amp;tbnid=Xi8F-VTTyALGBM:&amp;ved=0CAUQjRw&amp;url=http://seobich.ru/komyuniti-eto-vsegda-kruto.html&amp;ei=l3OXUpfSJqXnygPNiYG4Bw&amp;bvm=bv.57155469,d.bGE&amp;psig=AFQjCNGic_jSBkuFg4M6SnJYUUsrE94mZA&amp;ust=1385743574990720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www.google.ru/url?sa=i&amp;rct=j&amp;q=&amp;esrc=s&amp;frm=1&amp;source=images&amp;cd=&amp;cad=rja&amp;docid=jZV-G2ZsIVu1uM&amp;tbnid=mSdvU6DcXCcLjM:&amp;ved=0CAUQjRw&amp;url=http://www.securitylab.ru/news/381789.php&amp;ei=j3CXUpbSMKidyQOJzoBA&amp;bvm=bv.57155469,d.bGE&amp;psig=AFQjCNFyz7E7D_5PZfrxGtIDJFc5Ha82wg&amp;ust=1385742825704395" TargetMode="External"/><Relationship Id="rId16" Type="http://schemas.openxmlformats.org/officeDocument/2006/relationships/hyperlink" Target="http://www.google.ru/url?sa=i&amp;rct=j&amp;q=&amp;esrc=s&amp;frm=1&amp;source=images&amp;cd=&amp;cad=rja&amp;docid=Aixdvvy-zDluFM&amp;tbnid=FMb6NG3_2oJYjM:&amp;ved=0CAUQjRw&amp;url=http://www.linuxcenter.ru/shop/meego/&amp;ei=DnWXUqCaMPKFyAOf14CwDw&amp;bvm=bv.57155469,d.bGE&amp;psig=AFQjCNHmND-dPT7rNh7mhfomf78x3KKdEw&amp;ust=1385743879951362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ru/url?sa=i&amp;rct=j&amp;q=&amp;esrc=s&amp;frm=1&amp;source=images&amp;cd=&amp;docid=T1jputswvE_AnM&amp;tbnid=Esjfgiz9fe2dWM:&amp;ved=0CAUQjRw&amp;url=http://casertex-superbiz.blogspot.com/&amp;ei=HHKXUqT4EYWxywO8pICICw&amp;bvm=bv.57155469,d.bGE&amp;psig=AFQjCNGiD4n96lL1onqpt5Qu83y4Gdq0rA&amp;ust=1385743222804126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4.jpeg"/><Relationship Id="rId15" Type="http://schemas.openxmlformats.org/officeDocument/2006/relationships/image" Target="../media/image8.jpeg"/><Relationship Id="rId10" Type="http://schemas.openxmlformats.org/officeDocument/2006/relationships/hyperlink" Target="http://www.google.ru/url?sa=i&amp;rct=j&amp;q=&amp;esrc=s&amp;frm=1&amp;source=images&amp;cd=&amp;cad=rja&amp;docid=s39T1sCODiMvBM&amp;tbnid=jRTvUMEcnAc-XM:&amp;ved=0CAUQjRw&amp;url=http://kopilkasovetov.com/biznes-v-internete/zarabotok-v-internete-na-tv/onlayn-konsultant-sayta-modnaya-professiya&amp;ei=CHOXUvyjM-q2yAPG-IHwDA&amp;bvm=bv.57155469,d.bGE&amp;psig=AFQjCNEQ2MmYqpDFRiHEEUwVB3-5ckQgkg&amp;ust=1385743392807177" TargetMode="External"/><Relationship Id="rId4" Type="http://schemas.openxmlformats.org/officeDocument/2006/relationships/hyperlink" Target="http://www.google.ru/url?sa=i&amp;rct=j&amp;q=&amp;esrc=s&amp;frm=1&amp;source=images&amp;cd=&amp;cad=rja&amp;docid=3a1FRIQ1DkkTlM&amp;tbnid=uFwzRkW7k_ZcVM:&amp;ved=0CAUQjRw&amp;url=http://www.forfamilies.ru/sekretyi-udachnyih-pokupok-v-internet-magazinah/&amp;ei=mXGXUoXsCeGGywPj3IHwBA&amp;bvm=bv.57155469,d.bGE&amp;psig=AFQjCNG-cSKwFDLXPfOQ33qX1WHrCPX8xg&amp;ust=1385743119239162" TargetMode="External"/><Relationship Id="rId9" Type="http://schemas.openxmlformats.org/officeDocument/2006/relationships/hyperlink" Target="http://www.google.ru/url?sa=i&amp;rct=j&amp;q=&amp;esrc=s&amp;frm=1&amp;source=images&amp;cd=&amp;cad=rja&amp;docid=BVk6mex8L2f92M&amp;tbnid=ZRaqaGmPCgut-M:&amp;ved=0CAUQjRw&amp;url=http://academica.ru/stati/stati-ob-izuchenii-inostrannyh-jazykov/725538-izuchenie-inostrannogo-jazyka-onlajn-est-li-shans-ovladet-im-v-sovershenstve/&amp;ei=tnKXUujUFdSAyAP49oCoCA&amp;bvm=bv.57155469,d.bGE&amp;psig=AFQjCNEQ2MmYqpDFRiHEEUwVB3-5ckQgkg&amp;ust=1385743392807177" TargetMode="External"/><Relationship Id="rId14" Type="http://schemas.openxmlformats.org/officeDocument/2006/relationships/hyperlink" Target="http://www.google.ru/url?sa=i&amp;rct=j&amp;q=&amp;esrc=s&amp;frm=1&amp;source=images&amp;cd=&amp;cad=rja&amp;docid=yf8CBJfAAbBciM&amp;tbnid=qevZJN2hyT9lUM:&amp;ved=0CAUQjRw&amp;url=http://www.internet-zarabotok.net/&amp;ei=InSXUv77J8eEyQObwIDoBQ&amp;bvm=bv.57155469,d.bGE&amp;psig=AFQjCNHHy025uvnehaMu1hVT3l3BPWhzzA&amp;ust=138574374405701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2">
                    <a:lumMod val="25000"/>
                  </a:schemeClr>
                </a:solidFill>
                <a:latin typeface="Castellar" pitchFamily="18" charset="0"/>
              </a:rPr>
              <a:t>INTERNET</a:t>
            </a:r>
            <a:r>
              <a:rPr lang="ru-RU" i="1" dirty="0" smtClean="0">
                <a:solidFill>
                  <a:schemeClr val="tx2">
                    <a:lumMod val="25000"/>
                  </a:schemeClr>
                </a:solidFill>
              </a:rPr>
              <a:t>:</a:t>
            </a:r>
            <a:br>
              <a:rPr lang="ru-RU" i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i="1" dirty="0" smtClean="0">
                <a:solidFill>
                  <a:schemeClr val="tx2">
                    <a:lumMod val="25000"/>
                  </a:schemeClr>
                </a:solidFill>
                <a:latin typeface="Arial Black" pitchFamily="34" charset="0"/>
              </a:rPr>
              <a:t>ЗА И ПРОТИВ</a:t>
            </a:r>
            <a:endParaRPr lang="ru-RU" i="1" dirty="0">
              <a:solidFill>
                <a:schemeClr val="tx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8077200" cy="1752600"/>
          </a:xfrm>
        </p:spPr>
        <p:txBody>
          <a:bodyPr>
            <a:normAutofit/>
          </a:bodyPr>
          <a:lstStyle/>
          <a:p>
            <a:pPr marR="0" algn="l"/>
            <a:r>
              <a:rPr lang="ru-RU" dirty="0" smtClean="0">
                <a:solidFill>
                  <a:srgbClr val="94F5FA"/>
                </a:solidFill>
              </a:rPr>
              <a:t>                             </a:t>
            </a:r>
            <a:r>
              <a:rPr lang="ru-RU" b="1" i="1" smtClean="0">
                <a:solidFill>
                  <a:srgbClr val="94F5FA"/>
                </a:solidFill>
              </a:rPr>
              <a:t>Работу </a:t>
            </a:r>
            <a:r>
              <a:rPr lang="ru-RU" b="1" i="1" smtClean="0">
                <a:solidFill>
                  <a:srgbClr val="94F5FA"/>
                </a:solidFill>
              </a:rPr>
              <a:t>выполнила: </a:t>
            </a:r>
            <a:r>
              <a:rPr lang="ru-RU" b="1" i="1" smtClean="0">
                <a:solidFill>
                  <a:srgbClr val="94F5FA"/>
                </a:solidFill>
              </a:rPr>
              <a:t>Денисова О. </a:t>
            </a:r>
            <a:r>
              <a:rPr lang="ru-RU" b="1" i="1" dirty="0" smtClean="0">
                <a:solidFill>
                  <a:srgbClr val="94F5FA"/>
                </a:solidFill>
              </a:rPr>
              <a:t>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3276600"/>
          </a:xfrm>
        </p:spPr>
        <p:txBody>
          <a:bodyPr/>
          <a:lstStyle/>
          <a:p>
            <a:pPr algn="ctr"/>
            <a:r>
              <a:rPr lang="ru-RU" sz="2400" b="1" i="1" dirty="0" smtClean="0">
                <a:latin typeface="Arial Black" pitchFamily="34" charset="0"/>
              </a:rPr>
              <a:t/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/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/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/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2400" b="1" i="1" dirty="0" smtClean="0">
                <a:latin typeface="Arial Black" pitchFamily="34" charset="0"/>
              </a:rPr>
              <a:t/>
            </a:r>
            <a:br>
              <a:rPr lang="ru-RU" sz="2400" b="1" i="1" dirty="0" smtClean="0">
                <a:latin typeface="Arial Black" pitchFamily="34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Предупредить  влияние негативного контента в СМИ и Интернете на мировоззрение ребенка.</a:t>
            </a:r>
            <a:r>
              <a:rPr lang="ru-RU" sz="4000" b="1" i="1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28788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28914" y="609600"/>
            <a:ext cx="568617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Цель работы: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+mn-cs"/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-76200"/>
            <a:ext cx="7772400" cy="1295400"/>
          </a:xfrm>
        </p:spPr>
        <p:txBody>
          <a:bodyPr/>
          <a:lstStyle/>
          <a:p>
            <a:pPr algn="ctr"/>
            <a:r>
              <a:rPr lang="ru-RU" dirty="0" smtClean="0"/>
              <a:t>Задачи работы: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00200"/>
            <a:ext cx="7772400" cy="4953000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Задачи </a:t>
            </a: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родительского собрания:</a:t>
            </a:r>
            <a:b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 </a:t>
            </a: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повышение уровня осведомленности </a:t>
            </a:r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родительской </a:t>
            </a: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аудитории о негативном влиянии агрессивного контента СМИ и иных средств массовой коммуникации на детскую психику и способах его предупреждения;</a:t>
            </a:r>
            <a:b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повышение </a:t>
            </a: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уровня осведомленности родителей о нормах Федерального Закона № 436-ФЗ "О защите детей от информации, причиняющей вред их здоровью и развитию» и других нормативных правовых актах, регулирующих вопросы информационной безопасности детей».</a:t>
            </a:r>
            <a:b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sz="2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5700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305800" cy="12954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Интернет это </a:t>
            </a:r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всемирная система объединенных компьютерных сетей, для хранения и передачи информации.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362" name="Picture 2" descr="http://surguthelp.ru/wp-content/uploads/2012/11/%D0%9D%D0%B0%D1%81%D1%82%D1%80%D0%BE%D0%B9%D0%BA%D0%B0-%D0%98%D0%BD%D1%82%D0%B5%D1%80%D0%BD%D0%B5%D1%82-WiF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438400"/>
            <a:ext cx="5867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 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685800"/>
            <a:ext cx="8305800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Интернет предоставляет нам множество разнообразных услуг.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87" name="Picture 2" descr="http://www.securitylab.ru/upload/iblock/5ab/5abe401f124f348831834beceaafb6c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2130136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http://www.forfamilies.ru/wp-content/uploads/2013/10/1b4b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9624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AutoShape 6" descr="https://encrypted-tbn3.gstatic.com/images?q=tbn:ANd9GcSFcjbWyh_esPdVsfKhFHbby0iNnZ8Rf_bJo_3XRiKASWhlbs5K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960438"/>
            <a:ext cx="3048000" cy="200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0" name="AutoShape 8" descr="https://encrypted-tbn3.gstatic.com/images?q=tbn:ANd9GcSFcjbWyh_esPdVsfKhFHbby0iNnZ8Rf_bJo_3XRiKASWhlbs5K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8575" y="-960438"/>
            <a:ext cx="3048000" cy="200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6391" name="Picture 12" descr="http://reporter.ir/Internet-i-budushhe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38400" y="4648200"/>
            <a:ext cx="1981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AutoShape 14" descr="https://encrypted-tbn2.gstatic.com/images?q=tbn:ANd9GcQjJy5fPTb3hARjl76jii3KTztncFsZqmeCDHOzMqS0N9y2FlTS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28575" y="-9144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6393" name="AutoShape 16" descr="https://encrypted-tbn2.gstatic.com/images?q=tbn:ANd9GcQjJy5fPTb3hARjl76jii3KTztncFsZqmeCDHOzMqS0N9y2FlTS">
            <a:hlinkClick r:id="rId9"/>
          </p:cNvPr>
          <p:cNvSpPr>
            <a:spLocks noChangeAspect="1" noChangeArrowheads="1"/>
          </p:cNvSpPr>
          <p:nvPr/>
        </p:nvSpPr>
        <p:spPr bwMode="auto">
          <a:xfrm>
            <a:off x="28575" y="-91440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6394" name="Picture 18" descr="http://kopilkasovetov.com/wp-content/uploads/2013/09/onlain-specialist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00600" y="4648200"/>
            <a:ext cx="179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0" descr="http://seobich.ru/wp-content/files/2012/02/community-Custom.jpe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34200" y="40386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22" descr="http://www.internet-zarabotok.net/pics/index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629400" y="1905000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24" descr="http://www.linuxcenter.ru/img/meego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14600" y="1981200"/>
            <a:ext cx="37433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63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63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3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63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63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63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1375" y="9525"/>
            <a:ext cx="7772400" cy="1295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Недостатки Интернета</a:t>
            </a:r>
            <a:endParaRPr lang="ru-RU" sz="4800" i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77724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sz="3200" i="1" dirty="0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-суицид-сайты; 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-сайты-форумы потенциальных самоубийц;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</a:t>
            </a:r>
            <a:r>
              <a:rPr lang="ru-RU" i="1" dirty="0" err="1" smtClean="0"/>
              <a:t>наркосайты</a:t>
            </a:r>
            <a:r>
              <a:rPr lang="ru-RU" i="1" dirty="0" smtClean="0"/>
              <a:t> (интернет пестрит новостями о "пользе" употребления марихуаны, рецептами и советами изготовления "зелья");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-сайты, разжигающие национальную рознь и расовое неприятие (экстремизм, национализм, фашизм);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-сайты порнографической направленности;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-сайты знакомств (виртуальное общение разрушает способность к реальному общению, у подростков теряются коммуникативные навыки);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-сайты, пропагандирующих экстремизм, насилие и </a:t>
            </a:r>
            <a:r>
              <a:rPr lang="ru-RU" i="1" dirty="0" err="1" smtClean="0"/>
              <a:t>девиантные</a:t>
            </a:r>
            <a:r>
              <a:rPr lang="ru-RU" i="1" dirty="0" smtClean="0"/>
              <a:t> формы поведения, прямые угрозы жизни и здоровью школьников от незнакомцев, предлагающих личные встречи, а также различные виды мошенничества;</a:t>
            </a:r>
          </a:p>
          <a:p>
            <a:pPr>
              <a:lnSpc>
                <a:spcPct val="80000"/>
              </a:lnSpc>
              <a:buFont typeface="Wingdings 2" pitchFamily="18" charset="2"/>
              <a:buChar char=""/>
            </a:pPr>
            <a:r>
              <a:rPr lang="ru-RU" i="1" dirty="0" smtClean="0"/>
              <a:t>-секты (виртуальный собеседник может повлиять на мировоззрение подростка).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«Влияние интернета на детей»</a:t>
            </a:r>
            <a:endParaRPr lang="ru-RU" dirty="0"/>
          </a:p>
        </p:txBody>
      </p:sp>
      <p:graphicFrame>
        <p:nvGraphicFramePr>
          <p:cNvPr id="1843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18439" r:id="rId3" imgW="8230313" imgH="4395597" progId="Excel.Sheet.8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1091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 за Интернет!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 я за свободу от Интернета!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Интернет должен быть твоим помощником, а не властвовать над тобой.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170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Лист Microsoft Office Excel 97-2003</vt:lpstr>
      <vt:lpstr>INTERNET: ЗА И ПРОТИВ</vt:lpstr>
      <vt:lpstr>     Предупредить  влияние негативного контента в СМИ и Интернете на мировоззрение ребенка. </vt:lpstr>
      <vt:lpstr>Задачи работы:</vt:lpstr>
      <vt:lpstr> Интернет это – всемирная система объединенных компьютерных сетей, для хранения и передачи информации.</vt:lpstr>
      <vt:lpstr> </vt:lpstr>
      <vt:lpstr>Недостатки Интернета</vt:lpstr>
      <vt:lpstr>«Влияние интернета на детей»</vt:lpstr>
      <vt:lpstr>Я за Интернет! Но я за свободу от Интернета! Интернет должен быть твоим помощником, а не властвовать над тобой.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INTERNET: ЗА И ПРОТИВ</dc:title>
  <dc:creator>серега</dc:creator>
  <cp:lastModifiedBy>HP</cp:lastModifiedBy>
  <cp:revision>25</cp:revision>
  <dcterms:created xsi:type="dcterms:W3CDTF">2013-11-28T15:06:33Z</dcterms:created>
  <dcterms:modified xsi:type="dcterms:W3CDTF">2014-11-11T15:10:40Z</dcterms:modified>
</cp:coreProperties>
</file>