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0" r:id="rId3"/>
    <p:sldId id="257" r:id="rId4"/>
    <p:sldId id="258" r:id="rId5"/>
    <p:sldId id="262" r:id="rId6"/>
    <p:sldId id="261" r:id="rId7"/>
    <p:sldId id="263" r:id="rId8"/>
    <p:sldId id="264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74"/>
    <a:srgbClr val="DA0000"/>
    <a:srgbClr val="0000CC"/>
    <a:srgbClr val="CC0000"/>
    <a:srgbClr val="512373"/>
    <a:srgbClr val="008080"/>
    <a:srgbClr val="0099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5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B00CFC-58EC-4BAB-AF2D-A8581EB0DED4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72E1B0-7EAD-43AE-89B4-A8974BD787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8F082-ED24-4134-B4EF-654A21737625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0D583-ADFA-4CA3-97EC-09F7AEAA7E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AF16A-52E7-4450-9DD1-6E81F8093B2D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A9E4F-4AB1-4BB2-9153-E9D78F732B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D9A66C1-52BD-40F3-B32F-ACFBBB03850F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CCB1D2E-97B7-44C9-9A73-65F056297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33D7B-8EAB-4C44-BC9D-C7E8BAB549CB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6EFE3-12DB-4875-B15C-D918A106F9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180C5-2DF6-4CD6-94ED-42DD614853F4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16FB2-F335-4E70-A958-59685FD4D9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C8E8B-8585-4647-9077-5C151E15FB03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41D8B-AFCE-4386-9F8C-A7E77C688D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A4D555F-9242-41F3-B405-2640BDEE36D5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F3EB29B-F413-4866-9D3C-0E1C31FFC6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F1C11C-6DE0-4B90-8223-E05962405CC7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24E53-D0FD-4DFB-BA80-77012DE526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F7A1553-1C5E-4593-8B6F-5ABC9F07E13B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F84C300-C659-44E8-B18F-5D33C33F9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B9000BD-D07A-41AD-A95A-C96E7E12FAB8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3FD9A38-69A8-4E4F-AF7E-0379F75F74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CA67E2-8C42-4C83-B663-234B2EACFFC4}" type="datetimeFigureOut">
              <a:rPr lang="ru-RU"/>
              <a:pPr>
                <a:defRPr/>
              </a:pPr>
              <a:t>25.03.2013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E9CA03-8F20-4E10-BFCB-2E22983C73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35" r:id="rId4"/>
    <p:sldLayoutId id="2147483836" r:id="rId5"/>
    <p:sldLayoutId id="2147483843" r:id="rId6"/>
    <p:sldLayoutId id="2147483837" r:id="rId7"/>
    <p:sldLayoutId id="2147483844" r:id="rId8"/>
    <p:sldLayoutId id="2147483845" r:id="rId9"/>
    <p:sldLayoutId id="2147483838" r:id="rId10"/>
    <p:sldLayoutId id="21474838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CE604D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3BAB5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7.jpeg"/><Relationship Id="rId7" Type="http://schemas.openxmlformats.org/officeDocument/2006/relationships/image" Target="../media/image6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4.jpeg"/><Relationship Id="rId5" Type="http://schemas.openxmlformats.org/officeDocument/2006/relationships/image" Target="../media/image2.jpeg"/><Relationship Id="rId10" Type="http://schemas.openxmlformats.org/officeDocument/2006/relationships/image" Target="../media/image7.jpeg"/><Relationship Id="rId4" Type="http://schemas.openxmlformats.org/officeDocument/2006/relationships/image" Target="../media/image28.jpeg"/><Relationship Id="rId9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0.jpeg"/><Relationship Id="rId7" Type="http://schemas.openxmlformats.org/officeDocument/2006/relationships/image" Target="../media/image31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eg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jpeg"/><Relationship Id="rId5" Type="http://schemas.openxmlformats.org/officeDocument/2006/relationships/image" Target="../media/image6.jpeg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3.jpeg"/><Relationship Id="rId7" Type="http://schemas.openxmlformats.org/officeDocument/2006/relationships/image" Target="../media/image34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2.jpe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0.jpeg"/><Relationship Id="rId7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6.jpeg"/><Relationship Id="rId4" Type="http://schemas.openxmlformats.org/officeDocument/2006/relationships/image" Target="../media/image4.jpeg"/><Relationship Id="rId9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2.jpeg"/><Relationship Id="rId7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6.jpeg"/><Relationship Id="rId10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6.jpeg"/><Relationship Id="rId7" Type="http://schemas.openxmlformats.org/officeDocument/2006/relationships/image" Target="../media/image1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6.jpeg"/><Relationship Id="rId4" Type="http://schemas.openxmlformats.org/officeDocument/2006/relationships/image" Target="../media/image17.jpeg"/><Relationship Id="rId9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11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20.jpeg"/><Relationship Id="rId7" Type="http://schemas.openxmlformats.org/officeDocument/2006/relationships/image" Target="../media/image5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6.jpeg"/><Relationship Id="rId4" Type="http://schemas.openxmlformats.org/officeDocument/2006/relationships/image" Target="../media/image17.jpeg"/><Relationship Id="rId9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22.jpeg"/><Relationship Id="rId7" Type="http://schemas.openxmlformats.org/officeDocument/2006/relationships/image" Target="../media/image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image" Target="../media/image24.jpeg"/><Relationship Id="rId10" Type="http://schemas.openxmlformats.org/officeDocument/2006/relationships/image" Target="../media/image7.jpeg"/><Relationship Id="rId4" Type="http://schemas.openxmlformats.org/officeDocument/2006/relationships/image" Target="../media/image23.jpeg"/><Relationship Id="rId9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11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ц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0708" y="5500702"/>
            <a:ext cx="1253292" cy="1190627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5" y="357188"/>
            <a:ext cx="8501063" cy="5929312"/>
          </a:xfrm>
        </p:spPr>
        <p:txBody>
          <a:bodyPr/>
          <a:lstStyle/>
          <a:p>
            <a:pPr algn="ctr" eaLnBrk="1" hangingPunct="1"/>
            <a:r>
              <a:rPr lang="ru-RU" sz="1400" i="1" smtClean="0">
                <a:solidFill>
                  <a:srgbClr val="0000CC"/>
                </a:solidFill>
                <a:latin typeface="Comic Sans MS" pitchFamily="66" charset="0"/>
              </a:rPr>
              <a:t>ДЕПАРТАМЕНТ ОБРАЗОВАНИЯ ГОРОДА МОСКВЫ </a:t>
            </a:r>
          </a:p>
          <a:p>
            <a:pPr algn="ctr" eaLnBrk="1" hangingPunct="1"/>
            <a:r>
              <a:rPr lang="ru-RU" sz="1400" i="1" smtClean="0">
                <a:solidFill>
                  <a:srgbClr val="0000CC"/>
                </a:solidFill>
                <a:latin typeface="Comic Sans MS" pitchFamily="66" charset="0"/>
              </a:rPr>
              <a:t>СЕВЕРО-ВОСТОЧНОЕ ОКРУЖНОЕ УПРАВЛЕНИЕ ОБРАЗОВАНИЯ </a:t>
            </a:r>
          </a:p>
          <a:p>
            <a:pPr algn="ctr" eaLnBrk="1" hangingPunct="1"/>
            <a:r>
              <a:rPr lang="ru-RU" sz="1400" i="1" smtClean="0">
                <a:solidFill>
                  <a:srgbClr val="0000CC"/>
                </a:solidFill>
                <a:latin typeface="Comic Sans MS" pitchFamily="66" charset="0"/>
              </a:rPr>
              <a:t>ГОСУДАРСТВЕННОЕ БЮДЖЕТНОЕ ОБРАЗОВАТЕЛЬНОЕ УЧРЕЖДЕНИЕ </a:t>
            </a:r>
          </a:p>
          <a:p>
            <a:pPr algn="ctr" eaLnBrk="1" hangingPunct="1"/>
            <a:r>
              <a:rPr lang="ru-RU" sz="1400" i="1" smtClean="0">
                <a:solidFill>
                  <a:srgbClr val="0000CC"/>
                </a:solidFill>
                <a:latin typeface="Comic Sans MS" pitchFamily="66" charset="0"/>
              </a:rPr>
              <a:t>ГОРОДА МОСКВЫ ДЕТСКИЙ САД № 2710</a:t>
            </a:r>
          </a:p>
          <a:p>
            <a:pPr algn="ctr" eaLnBrk="1" hangingPunct="1"/>
            <a:endParaRPr lang="ru-RU" sz="2200" i="1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 eaLnBrk="1" hangingPunct="1"/>
            <a:endParaRPr lang="ru-RU" sz="2200" i="1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 eaLnBrk="1" hangingPunct="1"/>
            <a:endParaRPr lang="ru-RU" sz="2200" i="1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ru-RU" sz="4000" i="1" smtClean="0">
                <a:solidFill>
                  <a:srgbClr val="DA0000"/>
                </a:solidFill>
                <a:latin typeface="Cambria" pitchFamily="18" charset="0"/>
                <a:cs typeface="BrowalliaUPC" pitchFamily="34" charset="-34"/>
              </a:rPr>
              <a:t>Проект «Народная кукла» </a:t>
            </a:r>
          </a:p>
          <a:p>
            <a:pPr algn="ctr" eaLnBrk="1" hangingPunct="1"/>
            <a:r>
              <a:rPr lang="ru-RU" sz="2200" i="1" smtClean="0">
                <a:solidFill>
                  <a:srgbClr val="DA0000"/>
                </a:solidFill>
                <a:latin typeface="Comic Sans MS" pitchFamily="66" charset="0"/>
              </a:rPr>
              <a:t>для детей старшего дошкольного возраста.</a:t>
            </a:r>
          </a:p>
          <a:p>
            <a:pPr algn="ctr" eaLnBrk="1" hangingPunct="1"/>
            <a:endParaRPr lang="ru-RU" sz="2200" i="1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 eaLnBrk="1" hangingPunct="1"/>
            <a:endParaRPr lang="ru-RU" sz="2200" i="1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 eaLnBrk="1" hangingPunct="1"/>
            <a:endParaRPr lang="ru-RU" sz="2200" i="1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 eaLnBrk="1" hangingPunct="1"/>
            <a:endParaRPr lang="ru-RU" sz="2200" i="1" smtClean="0">
              <a:solidFill>
                <a:srgbClr val="0000CC"/>
              </a:solidFill>
              <a:latin typeface="Comic Sans MS" pitchFamily="66" charset="0"/>
            </a:endParaRPr>
          </a:p>
          <a:p>
            <a:pPr algn="ctr" eaLnBrk="1" hangingPunct="1"/>
            <a:r>
              <a:rPr lang="ru-RU" sz="1600" i="1" smtClean="0">
                <a:solidFill>
                  <a:srgbClr val="004D74"/>
                </a:solidFill>
                <a:latin typeface="Comic Sans MS" pitchFamily="66" charset="0"/>
              </a:rPr>
              <a:t>Москва, 2013г.</a:t>
            </a:r>
          </a:p>
        </p:txBody>
      </p:sp>
      <p:pic>
        <p:nvPicPr>
          <p:cNvPr id="5" name="Рисунок 4" descr="ц4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928794" y="2214554"/>
            <a:ext cx="824664" cy="783431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8" name="Рисунок 7" descr="ц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429250"/>
            <a:ext cx="1238250" cy="142875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0" name="Рисунок 9" descr="ц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7752" y="4000504"/>
            <a:ext cx="928694" cy="92869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3" name="Рисунок 12" descr="ц9 - копия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15206" y="2071678"/>
            <a:ext cx="1357290" cy="1143003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4" name="Рисунок 13" descr="ц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00997" y="0"/>
            <a:ext cx="1143003" cy="114300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Рисунок 8" descr="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00694" y="4500570"/>
            <a:ext cx="666750" cy="6667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1" name="Рисунок 10" descr="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00298" y="1928802"/>
            <a:ext cx="666750" cy="666750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274638"/>
            <a:ext cx="8715375" cy="1143000"/>
          </a:xfrm>
        </p:spPr>
        <p:txBody>
          <a:bodyPr/>
          <a:lstStyle/>
          <a:p>
            <a:pPr algn="ctr">
              <a:defRPr/>
            </a:pPr>
            <a:r>
              <a:rPr lang="ru-RU" b="1" i="1" dirty="0" smtClean="0">
                <a:solidFill>
                  <a:srgbClr val="0000CC"/>
                </a:solidFill>
                <a:latin typeface="Palatino Linotype" pitchFamily="18" charset="0"/>
              </a:rPr>
              <a:t>Закрепим нитками так, чтобы получились крылышки.</a:t>
            </a:r>
            <a:endParaRPr lang="ru-RU" b="1" i="1" dirty="0">
              <a:solidFill>
                <a:srgbClr val="0000CC"/>
              </a:solidFill>
              <a:latin typeface="Palatino Linotype" pitchFamily="18" charset="0"/>
            </a:endParaRPr>
          </a:p>
        </p:txBody>
      </p:sp>
      <p:pic>
        <p:nvPicPr>
          <p:cNvPr id="3" name="Рисунок 2" descr="P1020357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0" y="1142984"/>
            <a:ext cx="3071802" cy="2303852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7412" name="Рисунок 3" descr="P1020361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143500" y="3857625"/>
            <a:ext cx="36195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P1020363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357422" y="2428868"/>
            <a:ext cx="3714744" cy="2786058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6" name="Рисунок 5" descr="ц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9520" y="1357298"/>
            <a:ext cx="1253292" cy="1190627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7" name="Рисунок 6" descr="ц4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1351016" y="4857761"/>
            <a:ext cx="902375" cy="857256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8" name="Рисунок 7" descr="ц9 - копия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71934" y="1500174"/>
            <a:ext cx="1357290" cy="1143003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9" name="Рисунок 8" descr="ц9 - копия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43108" y="5681153"/>
            <a:ext cx="1143008" cy="962552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0" name="Рисунок 9" descr="ц6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28596" y="5500702"/>
            <a:ext cx="1214441" cy="1214441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1" name="Рисунок 10" descr="ц6.jpg"/>
          <p:cNvPicPr>
            <a:picLocks noChangeAspect="1"/>
          </p:cNvPicPr>
          <p:nvPr/>
        </p:nvPicPr>
        <p:blipFill>
          <a:blip r:embed="rId9" cstate="screen"/>
          <a:stretch>
            <a:fillRect/>
          </a:stretch>
        </p:blipFill>
        <p:spPr>
          <a:xfrm>
            <a:off x="6929454" y="928670"/>
            <a:ext cx="785813" cy="78581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2" name="Рисунок 11" descr="ц6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4282" y="1285860"/>
            <a:ext cx="928694" cy="92869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3" name="Рисунок 12" descr="1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4282" y="0"/>
            <a:ext cx="666750" cy="6667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4" name="Рисунок 13" descr="1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00892" y="2214554"/>
            <a:ext cx="666750" cy="6667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5" name="Рисунок 14" descr="1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00100" y="4500570"/>
            <a:ext cx="666750" cy="6667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6" name="Рисунок 15" descr="1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714744" y="5429264"/>
            <a:ext cx="952502" cy="952502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Текст 3"/>
          <p:cNvSpPr>
            <a:spLocks noGrp="1"/>
          </p:cNvSpPr>
          <p:nvPr>
            <p:ph type="body" sz="quarter" idx="1"/>
          </p:nvPr>
        </p:nvSpPr>
        <p:spPr>
          <a:xfrm>
            <a:off x="457200" y="428625"/>
            <a:ext cx="8115300" cy="1800225"/>
          </a:xfrm>
        </p:spPr>
        <p:txBody>
          <a:bodyPr/>
          <a:lstStyle/>
          <a:p>
            <a:pPr algn="ctr"/>
            <a:r>
              <a:rPr lang="ru-RU" sz="3200" i="1" smtClean="0">
                <a:solidFill>
                  <a:srgbClr val="FF0000"/>
                </a:solidFill>
                <a:ea typeface="DFKai-SB" pitchFamily="65" charset="-120"/>
              </a:rPr>
              <a:t>А вот и наша первая куколка – АНГЕЛОЧЕК.</a:t>
            </a:r>
          </a:p>
        </p:txBody>
      </p:sp>
      <p:pic>
        <p:nvPicPr>
          <p:cNvPr id="8" name="Рисунок 7" descr="P1020372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428728" y="2214554"/>
            <a:ext cx="6000792" cy="450059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Рисунок 8" descr="ц4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129182" y="2643183"/>
            <a:ext cx="1052771" cy="1000132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1" name="Рисунок 10" descr="ц9 - копия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486" y="214291"/>
            <a:ext cx="1102803" cy="928694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2" name="Рисунок 11" descr="ц9 - копия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1538" y="4572008"/>
            <a:ext cx="1357290" cy="1143003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3" name="Рисунок 12" descr="ц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7158" y="5429264"/>
            <a:ext cx="1000127" cy="1000127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4" name="Рисунок 13" descr="ц6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6929454" y="2643182"/>
            <a:ext cx="785813" cy="78581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5" name="Рисунок 14" descr="ц6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1714481" y="2428863"/>
            <a:ext cx="642942" cy="642942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6" name="Рисунок 15" descr="1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358082" y="214290"/>
            <a:ext cx="666750" cy="6667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7" name="Рисунок 16" descr="1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72330" y="4000504"/>
            <a:ext cx="666750" cy="6667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8" name="Рисунок 17" descr="1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14678" y="6191250"/>
            <a:ext cx="666750" cy="6667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9" name="Рисунок 18" descr="1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4348" y="3286124"/>
            <a:ext cx="666750" cy="6667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20" name="Рисунок 19" descr="1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01024" y="2571744"/>
            <a:ext cx="952502" cy="952502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0" name="Рисунок 9" descr="ц9 - копия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15206" y="3214686"/>
            <a:ext cx="1102797" cy="928689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21" name="Рисунок 20" descr="ц6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3643306" y="5715016"/>
            <a:ext cx="785813" cy="785813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28625" y="571500"/>
            <a:ext cx="74676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i="1" dirty="0" smtClean="0">
                <a:solidFill>
                  <a:srgbClr val="7030A0"/>
                </a:solidFill>
                <a:ea typeface="Microsoft JhengHei" pitchFamily="34" charset="-120"/>
              </a:rPr>
              <a:t>Ребята подарили Ангелочков мамам и бабушкам, чтобы он сохранял их здоровье и дарил счастье.</a:t>
            </a:r>
            <a:endParaRPr lang="ru-RU" b="1" i="1" dirty="0">
              <a:solidFill>
                <a:srgbClr val="7030A0"/>
              </a:solidFill>
              <a:ea typeface="Microsoft JhengHei" pitchFamily="34" charset="-120"/>
            </a:endParaRPr>
          </a:p>
        </p:txBody>
      </p:sp>
      <p:pic>
        <p:nvPicPr>
          <p:cNvPr id="8" name="Рисунок 7" descr="P1020373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714348" y="1357298"/>
            <a:ext cx="6858016" cy="5143512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9" name="Рисунок 8" descr="ц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8082" y="4643446"/>
            <a:ext cx="1253292" cy="1190627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0" name="Рисунок 9" descr="ц4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779512" y="2071679"/>
            <a:ext cx="902375" cy="857256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1" name="Рисунок 10" descr="ц9 - копия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29520" y="357166"/>
            <a:ext cx="1357290" cy="1143003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2" name="Рисунок 11" descr="ц9 - копия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5074" y="5429264"/>
            <a:ext cx="1357290" cy="1143003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3" name="Рисунок 12" descr="ц6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7500958" y="5715016"/>
            <a:ext cx="785813" cy="78581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4" name="Рисунок 13" descr="ц6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214282" y="0"/>
            <a:ext cx="785813" cy="78581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5" name="Рисунок 14" descr="ц6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214282" y="2714620"/>
            <a:ext cx="785813" cy="78581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6" name="Рисунок 15" descr="ц6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6929454" y="2643182"/>
            <a:ext cx="785813" cy="78581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7" name="Рисунок 16" descr="ц6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1571604" y="5357826"/>
            <a:ext cx="785813" cy="78581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8" name="Рисунок 17" descr="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58082" y="0"/>
            <a:ext cx="666750" cy="6667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9" name="Рисунок 18" descr="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0100" y="5786454"/>
            <a:ext cx="666750" cy="6667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20" name="Рисунок 19" descr="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58016" y="4357694"/>
            <a:ext cx="666750" cy="6667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21" name="Рисунок 20" descr="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5786" y="3214686"/>
            <a:ext cx="666750" cy="666750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ц9 - коп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4290"/>
            <a:ext cx="1357290" cy="1143003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4" name="Рисунок 3" descr="ц4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8001024" y="214290"/>
            <a:ext cx="967540" cy="91916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8" name="Рисунок 7" descr="ц6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7715272" y="1000108"/>
            <a:ext cx="785813" cy="785813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500063"/>
            <a:ext cx="8286750" cy="5857875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2000" b="1" i="1" dirty="0" smtClean="0">
                <a:solidFill>
                  <a:srgbClr val="004D74"/>
                </a:solidFill>
                <a:latin typeface="Comic Sans MS" pitchFamily="66" charset="0"/>
              </a:rPr>
              <a:t/>
            </a:r>
            <a:br>
              <a:rPr lang="ru-RU" sz="2000" b="1" i="1" dirty="0" smtClean="0">
                <a:solidFill>
                  <a:srgbClr val="004D74"/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rgbClr val="004D74"/>
                </a:solidFill>
                <a:latin typeface="Comic Sans MS" pitchFamily="66" charset="0"/>
              </a:rPr>
              <a:t>Автор проекта: музыкальный руководитель </a:t>
            </a:r>
            <a:r>
              <a:rPr lang="ru-RU" sz="2000" b="1" i="1" dirty="0" err="1" smtClean="0">
                <a:solidFill>
                  <a:srgbClr val="004D74"/>
                </a:solidFill>
                <a:latin typeface="Comic Sans MS" pitchFamily="66" charset="0"/>
              </a:rPr>
              <a:t>Рожицына</a:t>
            </a:r>
            <a:r>
              <a:rPr lang="ru-RU" sz="2000" b="1" i="1" dirty="0" smtClean="0">
                <a:solidFill>
                  <a:srgbClr val="004D74"/>
                </a:solidFill>
                <a:latin typeface="Comic Sans MS" pitchFamily="66" charset="0"/>
              </a:rPr>
              <a:t> Ю.Ю.</a:t>
            </a:r>
            <a:br>
              <a:rPr lang="ru-RU" sz="2000" b="1" i="1" dirty="0" smtClean="0">
                <a:solidFill>
                  <a:srgbClr val="004D74"/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rgbClr val="004D74"/>
                </a:solidFill>
                <a:latin typeface="Comic Sans MS" pitchFamily="66" charset="0"/>
              </a:rPr>
              <a:t/>
            </a:r>
            <a:br>
              <a:rPr lang="ru-RU" sz="2000" b="1" i="1" dirty="0" smtClean="0">
                <a:solidFill>
                  <a:srgbClr val="004D74"/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rgbClr val="004D74"/>
                </a:solidFill>
                <a:latin typeface="Comic Sans MS" pitchFamily="66" charset="0"/>
              </a:rPr>
              <a:t/>
            </a:r>
            <a:br>
              <a:rPr lang="ru-RU" sz="2000" b="1" i="1" dirty="0" smtClean="0">
                <a:solidFill>
                  <a:srgbClr val="004D74"/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rgbClr val="004D74"/>
                </a:solidFill>
                <a:latin typeface="Comic Sans MS" pitchFamily="66" charset="0"/>
              </a:rPr>
              <a:t/>
            </a:r>
            <a:br>
              <a:rPr lang="ru-RU" sz="2000" b="1" i="1" dirty="0" smtClean="0">
                <a:solidFill>
                  <a:srgbClr val="004D74"/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rgbClr val="004D74"/>
                </a:solidFill>
                <a:latin typeface="Comic Sans MS" pitchFamily="66" charset="0"/>
              </a:rPr>
              <a:t>В проекте участвовали воспитанники подготовительной группы №4 детского сада № 2710:</a:t>
            </a:r>
            <a:br>
              <a:rPr lang="ru-RU" sz="2000" b="1" i="1" dirty="0" smtClean="0">
                <a:solidFill>
                  <a:srgbClr val="004D74"/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rgbClr val="004D74"/>
                </a:solidFill>
                <a:latin typeface="Comic Sans MS" pitchFamily="66" charset="0"/>
              </a:rPr>
              <a:t>Стас </a:t>
            </a:r>
            <a:r>
              <a:rPr lang="ru-RU" sz="2000" b="1" i="1" dirty="0" err="1" smtClean="0">
                <a:solidFill>
                  <a:srgbClr val="004D74"/>
                </a:solidFill>
                <a:latin typeface="Comic Sans MS" pitchFamily="66" charset="0"/>
              </a:rPr>
              <a:t>Мицул</a:t>
            </a:r>
            <a:r>
              <a:rPr lang="ru-RU" sz="2000" b="1" i="1" dirty="0" smtClean="0">
                <a:solidFill>
                  <a:srgbClr val="004D74"/>
                </a:solidFill>
                <a:latin typeface="Comic Sans MS" pitchFamily="66" charset="0"/>
              </a:rPr>
              <a:t> </a:t>
            </a:r>
            <a:br>
              <a:rPr lang="ru-RU" sz="2000" b="1" i="1" dirty="0" smtClean="0">
                <a:solidFill>
                  <a:srgbClr val="004D74"/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rgbClr val="004D74"/>
                </a:solidFill>
                <a:latin typeface="Comic Sans MS" pitchFamily="66" charset="0"/>
              </a:rPr>
              <a:t>Алеша Скакун </a:t>
            </a:r>
            <a:br>
              <a:rPr lang="ru-RU" sz="2000" b="1" i="1" dirty="0" smtClean="0">
                <a:solidFill>
                  <a:srgbClr val="004D74"/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rgbClr val="004D74"/>
                </a:solidFill>
                <a:latin typeface="Comic Sans MS" pitchFamily="66" charset="0"/>
              </a:rPr>
              <a:t>Илья </a:t>
            </a:r>
            <a:r>
              <a:rPr lang="ru-RU" sz="2000" b="1" i="1" dirty="0" err="1" smtClean="0">
                <a:solidFill>
                  <a:srgbClr val="004D74"/>
                </a:solidFill>
                <a:latin typeface="Comic Sans MS" pitchFamily="66" charset="0"/>
              </a:rPr>
              <a:t>Мацнев</a:t>
            </a:r>
            <a:r>
              <a:rPr lang="ru-RU" sz="2000" b="1" i="1" dirty="0" smtClean="0">
                <a:solidFill>
                  <a:srgbClr val="004D74"/>
                </a:solidFill>
                <a:latin typeface="Comic Sans MS" pitchFamily="66" charset="0"/>
              </a:rPr>
              <a:t> </a:t>
            </a:r>
            <a:br>
              <a:rPr lang="ru-RU" sz="2000" b="1" i="1" dirty="0" smtClean="0">
                <a:solidFill>
                  <a:srgbClr val="004D74"/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rgbClr val="004D74"/>
                </a:solidFill>
                <a:latin typeface="Comic Sans MS" pitchFamily="66" charset="0"/>
              </a:rPr>
              <a:t>Алеша Резник </a:t>
            </a:r>
            <a:br>
              <a:rPr lang="ru-RU" sz="2000" b="1" i="1" dirty="0" smtClean="0">
                <a:solidFill>
                  <a:srgbClr val="004D74"/>
                </a:solidFill>
                <a:latin typeface="Comic Sans MS" pitchFamily="66" charset="0"/>
              </a:rPr>
            </a:br>
            <a:r>
              <a:rPr lang="ru-RU" sz="2000" b="1" i="1" dirty="0" smtClean="0">
                <a:solidFill>
                  <a:srgbClr val="004D74"/>
                </a:solidFill>
                <a:latin typeface="Comic Sans MS" pitchFamily="66" charset="0"/>
              </a:rPr>
              <a:t>Глеб Бондаренко</a:t>
            </a:r>
            <a:br>
              <a:rPr lang="ru-RU" sz="2000" b="1" i="1" dirty="0" smtClean="0">
                <a:solidFill>
                  <a:srgbClr val="004D74"/>
                </a:solidFill>
                <a:latin typeface="Comic Sans MS" pitchFamily="66" charset="0"/>
              </a:rPr>
            </a:br>
            <a:endParaRPr lang="ru-RU" sz="2000" b="1" i="1" dirty="0">
              <a:solidFill>
                <a:srgbClr val="CC0000"/>
              </a:solidFill>
              <a:latin typeface="Batang" pitchFamily="18" charset="-127"/>
              <a:ea typeface="Batang" pitchFamily="18" charset="-127"/>
              <a:cs typeface="Arabic Typesetting" pitchFamily="66" charset="-78"/>
            </a:endParaRPr>
          </a:p>
        </p:txBody>
      </p:sp>
      <p:pic>
        <p:nvPicPr>
          <p:cNvPr id="3" name="Рисунок 2" descr="ц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34" y="4143380"/>
            <a:ext cx="1253292" cy="1190627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Рисунок 5" descr="ц9 - коп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3786190"/>
            <a:ext cx="1571604" cy="1323481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7" name="Рисунок 6" descr="ц6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1428728" y="1714488"/>
            <a:ext cx="785813" cy="78581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Рисунок 8" descr="ц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7290" y="4857760"/>
            <a:ext cx="1214446" cy="1214446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0" name="Рисунок 9" descr="ц9 - коп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1500174"/>
            <a:ext cx="1147449" cy="966291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1" name="Рисунок 10" descr="ц9 - коп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1714488"/>
            <a:ext cx="1187634" cy="1000132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2" name="Рисунок 11" descr="ц4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6215074" y="4595927"/>
            <a:ext cx="785818" cy="880956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3" name="Рисунок 12" descr="1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0100" y="142852"/>
            <a:ext cx="666750" cy="6667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4" name="Рисунок 13" descr="1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86512" y="4000504"/>
            <a:ext cx="666750" cy="6667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5" name="Рисунок 14" descr="1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43042" y="4286256"/>
            <a:ext cx="666750" cy="6667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6" name="Рисунок 15" descr="1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643702" y="1428736"/>
            <a:ext cx="666750" cy="666750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186737" cy="41433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b="1" i="1" dirty="0" smtClean="0">
                <a:solidFill>
                  <a:srgbClr val="002060"/>
                </a:solidFill>
                <a:latin typeface="Palatino Linotype" pitchFamily="18" charset="0"/>
              </a:rPr>
              <a:t>Московский городской фестиваль «Детский сад – </a:t>
            </a:r>
            <a:r>
              <a:rPr lang="ru-RU" sz="3200" b="1" i="1" dirty="0" err="1" smtClean="0">
                <a:solidFill>
                  <a:srgbClr val="002060"/>
                </a:solidFill>
                <a:latin typeface="Palatino Linotype" pitchFamily="18" charset="0"/>
              </a:rPr>
              <a:t>наукоград</a:t>
            </a:r>
            <a:r>
              <a:rPr lang="ru-RU" sz="3200" b="1" i="1" dirty="0" smtClean="0">
                <a:solidFill>
                  <a:srgbClr val="002060"/>
                </a:solidFill>
                <a:latin typeface="Palatino Linotype" pitchFamily="18" charset="0"/>
              </a:rPr>
              <a:t>»</a:t>
            </a:r>
            <a:br>
              <a:rPr lang="ru-RU" sz="3200" b="1" i="1" dirty="0" smtClean="0">
                <a:solidFill>
                  <a:srgbClr val="002060"/>
                </a:solidFill>
                <a:latin typeface="Palatino Linotype" pitchFamily="18" charset="0"/>
              </a:rPr>
            </a:br>
            <a:r>
              <a:rPr lang="ru-RU" sz="3200" b="1" i="1" dirty="0" smtClean="0">
                <a:solidFill>
                  <a:srgbClr val="002060"/>
                </a:solidFill>
                <a:latin typeface="Palatino Linotype" pitchFamily="18" charset="0"/>
              </a:rPr>
              <a:t/>
            </a:r>
            <a:br>
              <a:rPr lang="ru-RU" sz="3200" b="1" i="1" dirty="0" smtClean="0">
                <a:solidFill>
                  <a:srgbClr val="002060"/>
                </a:solidFill>
                <a:latin typeface="Palatino Linotype" pitchFamily="18" charset="0"/>
              </a:rPr>
            </a:br>
            <a:r>
              <a:rPr lang="ru-RU" sz="3200" b="1" i="1" dirty="0" smtClean="0">
                <a:solidFill>
                  <a:srgbClr val="002060"/>
                </a:solidFill>
                <a:latin typeface="Palatino Linotype" pitchFamily="18" charset="0"/>
              </a:rPr>
              <a:t/>
            </a:r>
            <a:br>
              <a:rPr lang="ru-RU" sz="3200" b="1" i="1" dirty="0" smtClean="0">
                <a:solidFill>
                  <a:srgbClr val="002060"/>
                </a:solidFill>
                <a:latin typeface="Palatino Linotype" pitchFamily="18" charset="0"/>
              </a:rPr>
            </a:br>
            <a:r>
              <a:rPr lang="ru-RU" sz="3200" b="1" i="1" dirty="0" smtClean="0">
                <a:solidFill>
                  <a:srgbClr val="002060"/>
                </a:solidFill>
                <a:latin typeface="Palatino Linotype" pitchFamily="18" charset="0"/>
              </a:rPr>
              <a:t/>
            </a:r>
            <a:br>
              <a:rPr lang="ru-RU" sz="3200" b="1" i="1" dirty="0" smtClean="0">
                <a:solidFill>
                  <a:srgbClr val="002060"/>
                </a:solidFill>
                <a:latin typeface="Palatino Linotype" pitchFamily="18" charset="0"/>
              </a:rPr>
            </a:br>
            <a:r>
              <a:rPr lang="ru-RU" sz="5300" b="1" i="1" dirty="0" smtClean="0">
                <a:solidFill>
                  <a:srgbClr val="002060"/>
                </a:solidFill>
                <a:latin typeface="Palatino Linotype" pitchFamily="18" charset="0"/>
              </a:rPr>
              <a:t>Тема: «Народная кукла»</a:t>
            </a:r>
            <a:r>
              <a:rPr lang="ru-RU" sz="3200" b="1" i="1" dirty="0" smtClean="0">
                <a:solidFill>
                  <a:srgbClr val="002060"/>
                </a:solidFill>
                <a:latin typeface="Palatino Linotype" pitchFamily="18" charset="0"/>
              </a:rPr>
              <a:t/>
            </a:r>
            <a:br>
              <a:rPr lang="ru-RU" sz="3200" b="1" i="1" dirty="0" smtClean="0">
                <a:solidFill>
                  <a:srgbClr val="002060"/>
                </a:solidFill>
                <a:latin typeface="Palatino Linotype" pitchFamily="18" charset="0"/>
              </a:rPr>
            </a:br>
            <a:endParaRPr lang="ru-RU" sz="3200" b="1" i="1" dirty="0">
              <a:solidFill>
                <a:srgbClr val="002060"/>
              </a:solidFill>
              <a:latin typeface="Palatino Linotype" pitchFamily="18" charset="0"/>
            </a:endParaRPr>
          </a:p>
        </p:txBody>
      </p:sp>
      <p:pic>
        <p:nvPicPr>
          <p:cNvPr id="4" name="Рисунок 3" descr="ц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4000504"/>
            <a:ext cx="1143003" cy="114300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5" name="Рисунок 4" descr="ц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62" y="4929198"/>
            <a:ext cx="928694" cy="107157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6" name="Рисунок 5" descr="ц4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857224" y="1428736"/>
            <a:ext cx="824664" cy="783431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7" name="Рисунок 6" descr="ц4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6143636" y="4429132"/>
            <a:ext cx="824664" cy="783431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8" name="Рисунок 7" descr="ц9 - копия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785926"/>
            <a:ext cx="1357290" cy="1143003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9" name="Рисунок 8" descr="ц9 - копия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0694" y="5286388"/>
            <a:ext cx="1357290" cy="1143003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0" name="Рисунок 9" descr="ц9 - копия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0958" y="0"/>
            <a:ext cx="1357290" cy="1143003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1" name="Рисунок 10" descr="ц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1" y="4572003"/>
            <a:ext cx="1000132" cy="1000132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2" name="Рисунок 11" descr="ц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42852"/>
            <a:ext cx="1143003" cy="114300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3" name="Рисунок 12" descr="ц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3" y="1071547"/>
            <a:ext cx="928694" cy="92869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4" name="Рисунок 13" descr="ц4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0" y="3929066"/>
            <a:ext cx="1071570" cy="1017992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5" name="Рисунок 14" descr="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0100" y="142852"/>
            <a:ext cx="666750" cy="6667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6" name="Рисунок 15" descr="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86710" y="4714884"/>
            <a:ext cx="666750" cy="6667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7" name="Рисунок 16" descr="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15272" y="1785926"/>
            <a:ext cx="666750" cy="666750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4" descr="масленка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5" y="1643063"/>
            <a:ext cx="3562350" cy="267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7467600" cy="1143000"/>
          </a:xfrm>
        </p:spPr>
        <p:txBody>
          <a:bodyPr>
            <a:no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0000CC"/>
                </a:solidFill>
                <a:latin typeface="Segoe Script" pitchFamily="34" charset="0"/>
                <a:cs typeface="Arabic Typesetting" pitchFamily="66" charset="-78"/>
              </a:rPr>
              <a:t>Однажды, на Масляной неделе мы познакомились с куклами-масленками и нам захотелось узнать, какие еще куклы делали в старину…</a:t>
            </a:r>
            <a:endParaRPr lang="ru-RU" sz="2000" b="1" i="1" dirty="0">
              <a:solidFill>
                <a:srgbClr val="0000CC"/>
              </a:solidFill>
              <a:latin typeface="Segoe Script" pitchFamily="34" charset="0"/>
              <a:cs typeface="Arabic Typesetting" pitchFamily="66" charset="-78"/>
            </a:endParaRPr>
          </a:p>
        </p:txBody>
      </p:sp>
      <p:pic>
        <p:nvPicPr>
          <p:cNvPr id="10244" name="Содержимое 3" descr="P1020332.JPG"/>
          <p:cNvPicPr>
            <a:picLocks noGrp="1" noChangeAspect="1"/>
          </p:cNvPicPr>
          <p:nvPr>
            <p:ph sz="quarter" idx="1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571500" y="2928938"/>
            <a:ext cx="4702175" cy="3525837"/>
          </a:xfrm>
        </p:spPr>
      </p:pic>
      <p:pic>
        <p:nvPicPr>
          <p:cNvPr id="7" name="Рисунок 6" descr="ц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5643578"/>
            <a:ext cx="866793" cy="100014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8" name="Рисунок 7" descr="ц9 - копия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00298" y="1643050"/>
            <a:ext cx="1357290" cy="1143003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9" name="Рисунок 8" descr="ц9 - копия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86380" y="4214818"/>
            <a:ext cx="1357290" cy="1143003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0" name="Рисунок 9" descr="ц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596" y="2285992"/>
            <a:ext cx="1143003" cy="114300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1" name="Рисунок 10" descr="ц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86710" y="1000108"/>
            <a:ext cx="1143003" cy="114300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2" name="Рисунок 11" descr="ц6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1" y="1"/>
            <a:ext cx="785786" cy="785786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3" name="Рисунок 12" descr="ц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3702" y="5715016"/>
            <a:ext cx="809622" cy="934179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6" name="Рисунок 5" descr="ц4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43768" y="5143512"/>
            <a:ext cx="1253292" cy="1190627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4" name="Рисунок 13" descr="1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477250" y="1785926"/>
            <a:ext cx="666750" cy="6667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5" name="Рисунок 14" descr="1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42976" y="1928802"/>
            <a:ext cx="666750" cy="6667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6" name="Рисунок 15" descr="1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86578" y="5143512"/>
            <a:ext cx="666750" cy="666750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масленка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000108"/>
            <a:ext cx="3929090" cy="2946818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5" name="Рисунок 14" descr="масл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48" y="3071810"/>
            <a:ext cx="4595828" cy="3529596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1268" name="TextBox 16"/>
          <p:cNvSpPr txBox="1">
            <a:spLocks noChangeArrowheads="1"/>
          </p:cNvSpPr>
          <p:nvPr/>
        </p:nvSpPr>
        <p:spPr bwMode="auto">
          <a:xfrm>
            <a:off x="214313" y="142875"/>
            <a:ext cx="87153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>
                <a:latin typeface="Segoe Script" pitchFamily="34" charset="0"/>
              </a:rPr>
              <a:t>Такие непохожие куклы делали по разным случаям.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214313"/>
            <a:ext cx="8001000" cy="63579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i="1" dirty="0" smtClean="0">
                <a:solidFill>
                  <a:srgbClr val="FF0000"/>
                </a:solidFill>
                <a:latin typeface="Segoe Script" pitchFamily="34" charset="0"/>
              </a:rPr>
              <a:t/>
            </a:r>
            <a:br>
              <a:rPr lang="ru-RU" sz="3600" b="1" i="1" dirty="0" smtClean="0">
                <a:solidFill>
                  <a:srgbClr val="FF0000"/>
                </a:solidFill>
                <a:latin typeface="Segoe Script" pitchFamily="34" charset="0"/>
              </a:rPr>
            </a:br>
            <a:r>
              <a:rPr lang="ru-RU" sz="3600" b="1" i="1" dirty="0" smtClean="0">
                <a:solidFill>
                  <a:srgbClr val="FF0000"/>
                </a:solidFill>
                <a:latin typeface="Segoe Script" pitchFamily="34" charset="0"/>
              </a:rPr>
              <a:t/>
            </a:r>
            <a:br>
              <a:rPr lang="ru-RU" sz="3600" b="1" i="1" dirty="0" smtClean="0">
                <a:solidFill>
                  <a:srgbClr val="FF0000"/>
                </a:solidFill>
                <a:latin typeface="Segoe Script" pitchFamily="34" charset="0"/>
              </a:rPr>
            </a:br>
            <a:r>
              <a:rPr lang="ru-RU" sz="3600" b="1" i="1" dirty="0" smtClean="0">
                <a:solidFill>
                  <a:srgbClr val="FF0000"/>
                </a:solidFill>
                <a:latin typeface="Segoe Script" pitchFamily="34" charset="0"/>
              </a:rPr>
              <a:t>                       </a:t>
            </a:r>
            <a:r>
              <a:rPr lang="ru-RU" sz="2700" b="1" i="1" dirty="0" smtClean="0">
                <a:solidFill>
                  <a:srgbClr val="FF0000"/>
                </a:solidFill>
                <a:latin typeface="Segoe Script" pitchFamily="34" charset="0"/>
              </a:rPr>
              <a:t>Вот куклы-масленки, </a:t>
            </a:r>
            <a:br>
              <a:rPr lang="ru-RU" sz="2700" b="1" i="1" dirty="0" smtClean="0">
                <a:solidFill>
                  <a:srgbClr val="FF0000"/>
                </a:solidFill>
                <a:latin typeface="Segoe Script" pitchFamily="34" charset="0"/>
              </a:rPr>
            </a:br>
            <a:r>
              <a:rPr lang="ru-RU" sz="2700" b="1" i="1" dirty="0" smtClean="0">
                <a:solidFill>
                  <a:srgbClr val="FF0000"/>
                </a:solidFill>
                <a:latin typeface="Segoe Script" pitchFamily="34" charset="0"/>
              </a:rPr>
              <a:t>                     </a:t>
            </a:r>
            <a:br>
              <a:rPr lang="ru-RU" sz="2700" b="1" i="1" dirty="0" smtClean="0">
                <a:solidFill>
                  <a:srgbClr val="FF0000"/>
                </a:solidFill>
                <a:latin typeface="Segoe Script" pitchFamily="34" charset="0"/>
              </a:rPr>
            </a:br>
            <a:r>
              <a:rPr lang="ru-RU" sz="2700" b="1" i="1" dirty="0" smtClean="0">
                <a:solidFill>
                  <a:srgbClr val="FF0000"/>
                </a:solidFill>
                <a:latin typeface="Segoe Script" pitchFamily="34" charset="0"/>
              </a:rPr>
              <a:t>                                                                              </a:t>
            </a:r>
            <a:br>
              <a:rPr lang="ru-RU" sz="2700" b="1" i="1" dirty="0" smtClean="0">
                <a:solidFill>
                  <a:srgbClr val="FF0000"/>
                </a:solidFill>
                <a:latin typeface="Segoe Script" pitchFamily="34" charset="0"/>
              </a:rPr>
            </a:br>
            <a:r>
              <a:rPr lang="ru-RU" sz="2700" b="1" i="1" dirty="0" smtClean="0">
                <a:solidFill>
                  <a:srgbClr val="FF0000"/>
                </a:solidFill>
                <a:latin typeface="Segoe Script" pitchFamily="34" charset="0"/>
              </a:rPr>
              <a:t>                                                                                                                </a:t>
            </a:r>
            <a:br>
              <a:rPr lang="ru-RU" sz="2700" b="1" i="1" dirty="0" smtClean="0">
                <a:solidFill>
                  <a:srgbClr val="FF0000"/>
                </a:solidFill>
                <a:latin typeface="Segoe Script" pitchFamily="34" charset="0"/>
              </a:rPr>
            </a:br>
            <a:r>
              <a:rPr lang="ru-RU" sz="2700" b="1" i="1" dirty="0" smtClean="0">
                <a:solidFill>
                  <a:srgbClr val="FF0000"/>
                </a:solidFill>
                <a:latin typeface="Segoe Script" pitchFamily="34" charset="0"/>
              </a:rPr>
              <a:t>                                                                                     </a:t>
            </a:r>
            <a:br>
              <a:rPr lang="ru-RU" sz="2700" b="1" i="1" dirty="0" smtClean="0">
                <a:solidFill>
                  <a:srgbClr val="FF0000"/>
                </a:solidFill>
                <a:latin typeface="Segoe Script" pitchFamily="34" charset="0"/>
              </a:rPr>
            </a:br>
            <a:r>
              <a:rPr lang="ru-RU" sz="2700" b="1" i="1" dirty="0" smtClean="0">
                <a:solidFill>
                  <a:srgbClr val="FF0000"/>
                </a:solidFill>
                <a:latin typeface="Segoe Script" pitchFamily="34" charset="0"/>
              </a:rPr>
              <a:t/>
            </a:r>
            <a:br>
              <a:rPr lang="ru-RU" sz="2700" b="1" i="1" dirty="0" smtClean="0">
                <a:solidFill>
                  <a:srgbClr val="FF0000"/>
                </a:solidFill>
                <a:latin typeface="Segoe Script" pitchFamily="34" charset="0"/>
              </a:rPr>
            </a:br>
            <a:r>
              <a:rPr lang="ru-RU" sz="2700" b="1" i="1" dirty="0" smtClean="0">
                <a:solidFill>
                  <a:srgbClr val="FF0000"/>
                </a:solidFill>
                <a:latin typeface="Segoe Script" pitchFamily="34" charset="0"/>
              </a:rPr>
              <a:t/>
            </a:r>
            <a:br>
              <a:rPr lang="ru-RU" sz="2700" b="1" i="1" dirty="0" smtClean="0">
                <a:solidFill>
                  <a:srgbClr val="FF0000"/>
                </a:solidFill>
                <a:latin typeface="Segoe Script" pitchFamily="34" charset="0"/>
              </a:rPr>
            </a:br>
            <a:r>
              <a:rPr lang="ru-RU" sz="2700" b="1" i="1" dirty="0" smtClean="0">
                <a:solidFill>
                  <a:srgbClr val="FF0000"/>
                </a:solidFill>
                <a:latin typeface="Segoe Script" pitchFamily="34" charset="0"/>
              </a:rPr>
              <a:t/>
            </a:r>
            <a:br>
              <a:rPr lang="ru-RU" sz="2700" b="1" i="1" dirty="0" smtClean="0">
                <a:solidFill>
                  <a:srgbClr val="FF0000"/>
                </a:solidFill>
                <a:latin typeface="Segoe Script" pitchFamily="34" charset="0"/>
              </a:rPr>
            </a:br>
            <a:r>
              <a:rPr lang="ru-RU" sz="2700" b="1" i="1" dirty="0" smtClean="0">
                <a:solidFill>
                  <a:srgbClr val="FF0000"/>
                </a:solidFill>
                <a:latin typeface="Segoe Script" pitchFamily="34" charset="0"/>
              </a:rPr>
              <a:t/>
            </a:r>
            <a:br>
              <a:rPr lang="ru-RU" sz="2700" b="1" i="1" dirty="0" smtClean="0">
                <a:solidFill>
                  <a:srgbClr val="FF0000"/>
                </a:solidFill>
                <a:latin typeface="Segoe Script" pitchFamily="34" charset="0"/>
              </a:rPr>
            </a:br>
            <a:r>
              <a:rPr lang="ru-RU" sz="2700" b="1" i="1" dirty="0" smtClean="0">
                <a:solidFill>
                  <a:srgbClr val="FF0000"/>
                </a:solidFill>
                <a:latin typeface="Segoe Script" pitchFamily="34" charset="0"/>
              </a:rPr>
              <a:t>а это </a:t>
            </a:r>
            <a:r>
              <a:rPr lang="ru-RU" sz="2700" b="1" i="1" dirty="0" err="1" smtClean="0">
                <a:solidFill>
                  <a:srgbClr val="FF0000"/>
                </a:solidFill>
                <a:latin typeface="Segoe Script" pitchFamily="34" charset="0"/>
              </a:rPr>
              <a:t>коняшки</a:t>
            </a:r>
            <a:r>
              <a:rPr lang="ru-RU" sz="2700" b="1" i="1" dirty="0" smtClean="0">
                <a:solidFill>
                  <a:srgbClr val="FF0000"/>
                </a:solidFill>
                <a:latin typeface="Segoe Script" pitchFamily="34" charset="0"/>
              </a:rPr>
              <a:t> </a:t>
            </a:r>
            <a:br>
              <a:rPr lang="ru-RU" sz="2700" b="1" i="1" dirty="0" smtClean="0">
                <a:solidFill>
                  <a:srgbClr val="FF0000"/>
                </a:solidFill>
                <a:latin typeface="Segoe Script" pitchFamily="34" charset="0"/>
              </a:rPr>
            </a:br>
            <a:r>
              <a:rPr lang="ru-RU" sz="2700" b="1" i="1" dirty="0" smtClean="0">
                <a:solidFill>
                  <a:srgbClr val="FF0000"/>
                </a:solidFill>
                <a:latin typeface="Segoe Script" pitchFamily="34" charset="0"/>
              </a:rPr>
              <a:t>к Масленице </a:t>
            </a:r>
            <a:br>
              <a:rPr lang="ru-RU" sz="2700" b="1" i="1" dirty="0" smtClean="0">
                <a:solidFill>
                  <a:srgbClr val="FF0000"/>
                </a:solidFill>
                <a:latin typeface="Segoe Script" pitchFamily="34" charset="0"/>
              </a:rPr>
            </a:br>
            <a:r>
              <a:rPr lang="ru-RU" sz="2700" b="1" i="1" dirty="0" smtClean="0">
                <a:solidFill>
                  <a:srgbClr val="FF0000"/>
                </a:solidFill>
                <a:latin typeface="Segoe Script" pitchFamily="34" charset="0"/>
              </a:rPr>
              <a:t/>
            </a:r>
            <a:br>
              <a:rPr lang="ru-RU" sz="2700" b="1" i="1" dirty="0" smtClean="0">
                <a:solidFill>
                  <a:srgbClr val="FF0000"/>
                </a:solidFill>
                <a:latin typeface="Segoe Script" pitchFamily="34" charset="0"/>
              </a:rPr>
            </a:br>
            <a:r>
              <a:rPr lang="ru-RU" sz="2700" b="1" i="1" dirty="0" smtClean="0">
                <a:solidFill>
                  <a:srgbClr val="FF0000"/>
                </a:solidFill>
                <a:latin typeface="Segoe Script" pitchFamily="34" charset="0"/>
              </a:rPr>
              <a:t>             </a:t>
            </a:r>
            <a:r>
              <a:rPr lang="ru-RU" sz="3600" b="1" i="1" dirty="0" smtClean="0">
                <a:solidFill>
                  <a:srgbClr val="FF0000"/>
                </a:solidFill>
                <a:latin typeface="Segoe Script" pitchFamily="34" charset="0"/>
              </a:rPr>
              <a:t>                              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ц4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53918" y="3643315"/>
            <a:ext cx="1127969" cy="107157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8" name="Рисунок 7" descr="ц9 - копия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4678" y="5500702"/>
            <a:ext cx="1357290" cy="1143003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9" name="Рисунок 8" descr="ц6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7429515" y="571481"/>
            <a:ext cx="785818" cy="785818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0" name="Рисунок 9" descr="ц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5720" y="5572140"/>
            <a:ext cx="1071565" cy="1071565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1" name="Рисунок 10" descr="ц6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8143900" y="6072214"/>
            <a:ext cx="785786" cy="785786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2" name="Рисунок 11" descr="ц5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43372" y="5923821"/>
            <a:ext cx="809622" cy="934179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4" name="Рисунок 13" descr="1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3429000"/>
            <a:ext cx="666750" cy="6667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6" name="Рисунок 15" descr="1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786578" y="2643182"/>
            <a:ext cx="666750" cy="6667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7" name="Рисунок 6" descr="ц9 - копия.jpg"/>
          <p:cNvPicPr>
            <a:picLocks noChangeAspect="1"/>
          </p:cNvPicPr>
          <p:nvPr/>
        </p:nvPicPr>
        <p:blipFill>
          <a:blip r:embed="rId10" cstate="screen"/>
          <a:stretch>
            <a:fillRect/>
          </a:stretch>
        </p:blipFill>
        <p:spPr>
          <a:xfrm>
            <a:off x="6072198" y="2143116"/>
            <a:ext cx="1071570" cy="902392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десятиручка.jpg"/>
          <p:cNvPicPr>
            <a:picLocks noGrp="1" noChangeAspect="1"/>
          </p:cNvPicPr>
          <p:nvPr>
            <p:ph sz="quarter" idx="2"/>
          </p:nvPr>
        </p:nvPicPr>
        <p:blipFill>
          <a:blip r:embed="rId2" cstate="screen"/>
          <a:stretch>
            <a:fillRect/>
          </a:stretch>
        </p:blipFill>
        <p:spPr>
          <a:xfrm>
            <a:off x="785786" y="2285992"/>
            <a:ext cx="2857520" cy="4054670"/>
          </a:xfrm>
          <a:effectLst>
            <a:softEdge rad="127000"/>
          </a:effectLst>
        </p:spPr>
      </p:pic>
      <p:pic>
        <p:nvPicPr>
          <p:cNvPr id="8" name="Содержимое 7" descr="счастье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214810" y="714356"/>
            <a:ext cx="4143404" cy="4214842"/>
          </a:xfrm>
          <a:effectLst>
            <a:softEdge rad="317500"/>
          </a:effectLst>
        </p:spPr>
      </p:pic>
      <p:sp>
        <p:nvSpPr>
          <p:cNvPr id="12292" name="Текст 4"/>
          <p:cNvSpPr>
            <a:spLocks noGrp="1"/>
          </p:cNvSpPr>
          <p:nvPr>
            <p:ph type="body" sz="quarter" idx="1"/>
          </p:nvPr>
        </p:nvSpPr>
        <p:spPr>
          <a:xfrm>
            <a:off x="457200" y="285750"/>
            <a:ext cx="3657600" cy="1943100"/>
          </a:xfrm>
        </p:spPr>
        <p:txBody>
          <a:bodyPr/>
          <a:lstStyle/>
          <a:p>
            <a:pPr eaLnBrk="1" hangingPunct="1"/>
            <a:r>
              <a:rPr lang="ru-RU" i="1" smtClean="0">
                <a:solidFill>
                  <a:srgbClr val="002060"/>
                </a:solidFill>
                <a:latin typeface="Segoe Script" pitchFamily="34" charset="0"/>
              </a:rPr>
              <a:t>Такую куклу часто дарили на свадьбу, чтобы женщина все успевала, и все у нее ладилось –  кукла Десятиручка,</a:t>
            </a:r>
            <a:endParaRPr lang="ru-RU" smtClean="0">
              <a:solidFill>
                <a:srgbClr val="002060"/>
              </a:solidFill>
            </a:endParaRPr>
          </a:p>
        </p:txBody>
      </p:sp>
      <p:sp>
        <p:nvSpPr>
          <p:cNvPr id="12293" name="Текст 5"/>
          <p:cNvSpPr>
            <a:spLocks noGrp="1"/>
          </p:cNvSpPr>
          <p:nvPr>
            <p:ph type="body" sz="quarter" idx="3"/>
          </p:nvPr>
        </p:nvSpPr>
        <p:spPr>
          <a:xfrm>
            <a:off x="4357688" y="4714875"/>
            <a:ext cx="3657600" cy="1857375"/>
          </a:xfrm>
        </p:spPr>
        <p:txBody>
          <a:bodyPr/>
          <a:lstStyle/>
          <a:p>
            <a:pPr eaLnBrk="1" hangingPunct="1"/>
            <a:r>
              <a:rPr lang="ru-RU" i="1" smtClean="0">
                <a:solidFill>
                  <a:srgbClr val="512373"/>
                </a:solidFill>
                <a:latin typeface="Segoe Script" pitchFamily="34" charset="0"/>
              </a:rPr>
              <a:t>а это кукла-Счастье.</a:t>
            </a:r>
          </a:p>
          <a:p>
            <a:pPr eaLnBrk="1" hangingPunct="1"/>
            <a:r>
              <a:rPr lang="ru-RU" i="1" smtClean="0">
                <a:solidFill>
                  <a:srgbClr val="512373"/>
                </a:solidFill>
                <a:latin typeface="Segoe Script" pitchFamily="34" charset="0"/>
              </a:rPr>
              <a:t>Чем длинее коса, тем больше счастья!</a:t>
            </a:r>
            <a:endParaRPr lang="ru-RU" smtClean="0">
              <a:solidFill>
                <a:srgbClr val="512373"/>
              </a:solidFill>
            </a:endParaRPr>
          </a:p>
        </p:txBody>
      </p:sp>
      <p:pic>
        <p:nvPicPr>
          <p:cNvPr id="6" name="Рисунок 5" descr="ц4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7633800" y="285729"/>
            <a:ext cx="977573" cy="92869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Рисунок 8" descr="ц9 - копия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43306" y="5714997"/>
            <a:ext cx="1357290" cy="1143003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0" name="Рисунок 9" descr="ц9 - копия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285992"/>
            <a:ext cx="1357290" cy="1143003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1" name="Рисунок 10" descr="ц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0496" y="214290"/>
            <a:ext cx="928694" cy="92869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2" name="Рисунок 11" descr="ц6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571472" y="5715016"/>
            <a:ext cx="785813" cy="78581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3" name="Рисунок 12" descr="ц6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3500430" y="4000504"/>
            <a:ext cx="785813" cy="78581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4" name="Рисунок 13" descr="ц6.jpg"/>
          <p:cNvPicPr>
            <a:picLocks noChangeAspect="1"/>
          </p:cNvPicPr>
          <p:nvPr/>
        </p:nvPicPr>
        <p:blipFill>
          <a:blip r:embed="rId7" cstate="screen"/>
          <a:stretch>
            <a:fillRect/>
          </a:stretch>
        </p:blipFill>
        <p:spPr>
          <a:xfrm>
            <a:off x="7643834" y="5715016"/>
            <a:ext cx="785813" cy="78581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5" name="Рисунок 14" descr="ц5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5923821"/>
            <a:ext cx="809622" cy="934179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6" name="Рисунок 15" descr="1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15206" y="0"/>
            <a:ext cx="666750" cy="6667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7" name="Рисунок 16" descr="1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143900" y="5286388"/>
            <a:ext cx="666750" cy="6667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8" name="Рисунок 17" descr="1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3071810"/>
            <a:ext cx="666750" cy="666750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1500188"/>
            <a:ext cx="7467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tx1"/>
                </a:solidFill>
                <a:latin typeface="Segoe Script" pitchFamily="34" charset="0"/>
              </a:rPr>
              <a:t/>
            </a:r>
            <a:br>
              <a:rPr lang="ru-RU" b="1" i="1" dirty="0" smtClean="0">
                <a:solidFill>
                  <a:schemeClr val="tx1"/>
                </a:solidFill>
                <a:latin typeface="Segoe Script" pitchFamily="34" charset="0"/>
              </a:rPr>
            </a:br>
            <a:r>
              <a:rPr lang="ru-RU" b="1" i="1" dirty="0" smtClean="0">
                <a:solidFill>
                  <a:schemeClr val="tx1"/>
                </a:solidFill>
                <a:latin typeface="Segoe Script" pitchFamily="34" charset="0"/>
              </a:rPr>
              <a:t/>
            </a:r>
            <a:br>
              <a:rPr lang="ru-RU" b="1" i="1" dirty="0" smtClean="0">
                <a:solidFill>
                  <a:schemeClr val="tx1"/>
                </a:solidFill>
                <a:latin typeface="Segoe Script" pitchFamily="34" charset="0"/>
              </a:rPr>
            </a:br>
            <a:r>
              <a:rPr lang="ru-RU" b="1" i="1" dirty="0" smtClean="0">
                <a:solidFill>
                  <a:schemeClr val="tx1"/>
                </a:solidFill>
                <a:latin typeface="Segoe Script" pitchFamily="34" charset="0"/>
              </a:rPr>
              <a:t/>
            </a:r>
            <a:br>
              <a:rPr lang="ru-RU" b="1" i="1" dirty="0" smtClean="0">
                <a:solidFill>
                  <a:schemeClr val="tx1"/>
                </a:solidFill>
                <a:latin typeface="Segoe Script" pitchFamily="34" charset="0"/>
              </a:rPr>
            </a:br>
            <a:r>
              <a:rPr lang="ru-RU" b="1" i="1" dirty="0" smtClean="0">
                <a:solidFill>
                  <a:schemeClr val="tx1"/>
                </a:solidFill>
                <a:latin typeface="Segoe Script" pitchFamily="34" charset="0"/>
              </a:rPr>
              <a:t/>
            </a:r>
            <a:br>
              <a:rPr lang="ru-RU" b="1" i="1" dirty="0" smtClean="0">
                <a:solidFill>
                  <a:schemeClr val="tx1"/>
                </a:solidFill>
                <a:latin typeface="Segoe Script" pitchFamily="34" charset="0"/>
              </a:rPr>
            </a:br>
            <a:r>
              <a:rPr lang="ru-RU" b="1" i="1" dirty="0" smtClean="0">
                <a:solidFill>
                  <a:schemeClr val="tx1"/>
                </a:solidFill>
                <a:latin typeface="Segoe Script" pitchFamily="34" charset="0"/>
              </a:rPr>
              <a:t/>
            </a:r>
            <a:br>
              <a:rPr lang="ru-RU" b="1" i="1" dirty="0" smtClean="0">
                <a:solidFill>
                  <a:schemeClr val="tx1"/>
                </a:solidFill>
                <a:latin typeface="Segoe Script" pitchFamily="34" charset="0"/>
              </a:rPr>
            </a:br>
            <a:r>
              <a:rPr lang="ru-RU" b="1" i="1" dirty="0" smtClean="0">
                <a:solidFill>
                  <a:schemeClr val="tx1"/>
                </a:solidFill>
                <a:latin typeface="Segoe Script" pitchFamily="34" charset="0"/>
              </a:rPr>
              <a:t/>
            </a:r>
            <a:br>
              <a:rPr lang="ru-RU" b="1" i="1" dirty="0" smtClean="0">
                <a:solidFill>
                  <a:schemeClr val="tx1"/>
                </a:solidFill>
                <a:latin typeface="Segoe Script" pitchFamily="34" charset="0"/>
              </a:rPr>
            </a:br>
            <a:r>
              <a:rPr lang="ru-RU" b="1" i="1" dirty="0" smtClean="0">
                <a:solidFill>
                  <a:schemeClr val="tx1"/>
                </a:solidFill>
                <a:latin typeface="Segoe Script" pitchFamily="34" charset="0"/>
              </a:rPr>
              <a:t/>
            </a:r>
            <a:br>
              <a:rPr lang="ru-RU" b="1" i="1" dirty="0" smtClean="0">
                <a:solidFill>
                  <a:schemeClr val="tx1"/>
                </a:solidFill>
                <a:latin typeface="Segoe Script" pitchFamily="34" charset="0"/>
              </a:rPr>
            </a:br>
            <a:r>
              <a:rPr lang="ru-RU" b="1" i="1" dirty="0" smtClean="0">
                <a:solidFill>
                  <a:schemeClr val="tx1"/>
                </a:solidFill>
                <a:latin typeface="Segoe Script" pitchFamily="34" charset="0"/>
              </a:rPr>
              <a:t/>
            </a:r>
            <a:br>
              <a:rPr lang="ru-RU" b="1" i="1" dirty="0" smtClean="0">
                <a:solidFill>
                  <a:schemeClr val="tx1"/>
                </a:solidFill>
                <a:latin typeface="Segoe Script" pitchFamily="34" charset="0"/>
              </a:rPr>
            </a:br>
            <a:r>
              <a:rPr lang="ru-RU" b="1" i="1" dirty="0" smtClean="0">
                <a:solidFill>
                  <a:srgbClr val="CC0000"/>
                </a:solidFill>
                <a:latin typeface="Segoe Script" pitchFamily="34" charset="0"/>
              </a:rPr>
              <a:t>Куклы эти так приглянулись детям, что мы решили сделать куколку своими руками…..</a:t>
            </a:r>
            <a:r>
              <a:rPr lang="ru-RU" b="1" i="1" dirty="0" smtClean="0">
                <a:solidFill>
                  <a:schemeClr val="tx1"/>
                </a:solidFill>
                <a:latin typeface="Segoe Script" pitchFamily="34" charset="0"/>
              </a:rPr>
              <a:t/>
            </a:r>
            <a:br>
              <a:rPr lang="ru-RU" b="1" i="1" dirty="0" smtClean="0">
                <a:solidFill>
                  <a:schemeClr val="tx1"/>
                </a:solidFill>
                <a:latin typeface="Segoe Script" pitchFamily="34" charset="0"/>
              </a:rPr>
            </a:br>
            <a:r>
              <a:rPr lang="ru-RU" b="1" i="1" dirty="0" smtClean="0">
                <a:solidFill>
                  <a:schemeClr val="tx1"/>
                </a:solidFill>
                <a:latin typeface="Segoe Script" pitchFamily="34" charset="0"/>
              </a:rPr>
              <a:t/>
            </a:r>
            <a:br>
              <a:rPr lang="ru-RU" b="1" i="1" dirty="0" smtClean="0">
                <a:solidFill>
                  <a:schemeClr val="tx1"/>
                </a:solidFill>
                <a:latin typeface="Segoe Script" pitchFamily="34" charset="0"/>
              </a:rPr>
            </a:br>
            <a:r>
              <a:rPr lang="ru-RU" b="1" i="1" dirty="0" smtClean="0">
                <a:solidFill>
                  <a:srgbClr val="0000CC"/>
                </a:solidFill>
                <a:latin typeface="Palatino Linotype" pitchFamily="18" charset="0"/>
              </a:rPr>
              <a:t>Итак, мы взяли кусочек ткани…</a:t>
            </a:r>
            <a:endParaRPr lang="ru-RU" b="1" i="1" dirty="0">
              <a:solidFill>
                <a:srgbClr val="0000CC"/>
              </a:solidFill>
              <a:latin typeface="Palatino Linotype" pitchFamily="18" charset="0"/>
            </a:endParaRPr>
          </a:p>
        </p:txBody>
      </p:sp>
      <p:pic>
        <p:nvPicPr>
          <p:cNvPr id="4" name="Рисунок 3" descr="P1020338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500166" y="2678901"/>
            <a:ext cx="5143536" cy="385765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5" name="Рисунок 4" descr="ц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5206" y="4071942"/>
            <a:ext cx="1253292" cy="1190627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Рисунок 5" descr="ц9 - копия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034" y="3500438"/>
            <a:ext cx="1357290" cy="1143003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7" name="Рисунок 6" descr="ц9 - копия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6644" y="214290"/>
            <a:ext cx="1357290" cy="1143003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8" name="Рисунок 7" descr="ц6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785786" y="5357826"/>
            <a:ext cx="785813" cy="78581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Рисунок 8" descr="ц6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6786578" y="3714752"/>
            <a:ext cx="785813" cy="78581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0" name="Рисунок 9" descr="ц6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7000892" y="1071546"/>
            <a:ext cx="785813" cy="78581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1" name="Рисунок 10" descr="ц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2844" y="5923821"/>
            <a:ext cx="809622" cy="934179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2" name="Рисунок 11" descr="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72264" y="1571612"/>
            <a:ext cx="666750" cy="6667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3" name="Рисунок 12" descr="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5720" y="4786322"/>
            <a:ext cx="666750" cy="6667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4" name="Рисунок 13" descr="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29520" y="3571876"/>
            <a:ext cx="666750" cy="666750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rgbClr val="0000CC"/>
                </a:solidFill>
                <a:latin typeface="Palatino Linotype" pitchFamily="18" charset="0"/>
              </a:rPr>
              <a:t>…и на серединку положили немного ваты – это будет головка куколки.</a:t>
            </a:r>
            <a:endParaRPr lang="ru-RU" b="1" i="1" dirty="0">
              <a:solidFill>
                <a:srgbClr val="0000CC"/>
              </a:solidFill>
              <a:latin typeface="Palatino Linotype" pitchFamily="18" charset="0"/>
            </a:endParaRPr>
          </a:p>
        </p:txBody>
      </p:sp>
      <p:pic>
        <p:nvPicPr>
          <p:cNvPr id="5" name="Содержимое 4" descr="P1020341.JPG"/>
          <p:cNvPicPr>
            <a:picLocks noGrp="1" noChangeAspect="1"/>
          </p:cNvPicPr>
          <p:nvPr>
            <p:ph sz="quarter" idx="1"/>
          </p:nvPr>
        </p:nvPicPr>
        <p:blipFill>
          <a:blip r:embed="rId2" cstate="screen"/>
          <a:stretch>
            <a:fillRect/>
          </a:stretch>
        </p:blipFill>
        <p:spPr>
          <a:xfrm>
            <a:off x="261907" y="1643050"/>
            <a:ext cx="4038603" cy="3028952"/>
          </a:xfrm>
          <a:effectLst>
            <a:softEdge rad="31750"/>
          </a:effectLst>
        </p:spPr>
      </p:pic>
      <p:pic>
        <p:nvPicPr>
          <p:cNvPr id="6" name="Содержимое 5" descr="P1020343.JPG"/>
          <p:cNvPicPr>
            <a:picLocks noGrp="1" noChangeAspect="1"/>
          </p:cNvPicPr>
          <p:nvPr>
            <p:ph sz="quarter" idx="2"/>
          </p:nvPr>
        </p:nvPicPr>
        <p:blipFill>
          <a:blip r:embed="rId3" cstate="screen"/>
          <a:stretch>
            <a:fillRect/>
          </a:stretch>
        </p:blipFill>
        <p:spPr>
          <a:xfrm>
            <a:off x="4214810" y="3464719"/>
            <a:ext cx="4086228" cy="3064671"/>
          </a:xfrm>
          <a:effectLst>
            <a:softEdge rad="127000"/>
          </a:effectLst>
        </p:spPr>
      </p:pic>
      <p:pic>
        <p:nvPicPr>
          <p:cNvPr id="7" name="Рисунок 6" descr="ц4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1775884" y="4857761"/>
            <a:ext cx="977573" cy="928694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8" name="Рисунок 7" descr="ц9 - копия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0190" y="857232"/>
            <a:ext cx="1696620" cy="1428760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9" name="Рисунок 8" descr="ц9 - копия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929066"/>
            <a:ext cx="1357290" cy="1143003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0" name="Рисунок 9" descr="ц6.jpg"/>
          <p:cNvPicPr>
            <a:picLocks noChangeAspect="1"/>
          </p:cNvPicPr>
          <p:nvPr/>
        </p:nvPicPr>
        <p:blipFill>
          <a:blip r:embed="rId6" cstate="screen"/>
          <a:stretch>
            <a:fillRect/>
          </a:stretch>
        </p:blipFill>
        <p:spPr>
          <a:xfrm>
            <a:off x="785786" y="5357826"/>
            <a:ext cx="785813" cy="78581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1" name="Рисунок 10" descr="ц6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72194" y="1643050"/>
            <a:ext cx="1143008" cy="1143008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2" name="Рисунок 11" descr="ц5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01024" y="5786454"/>
            <a:ext cx="809622" cy="934179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3" name="Рисунок 12" descr="1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2844" y="0"/>
            <a:ext cx="666750" cy="6667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4" name="Рисунок 13" descr="1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43042" y="5857892"/>
            <a:ext cx="666750" cy="6667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5" name="Рисунок 14" descr="1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00892" y="2357430"/>
            <a:ext cx="666750" cy="666750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0000CC"/>
                </a:solidFill>
                <a:latin typeface="Palatino Linotype" pitchFamily="18" charset="0"/>
              </a:rPr>
              <a:t>Нитками все закрепили, но, как и было принято в старину, завязывать не стали.</a:t>
            </a:r>
            <a:endParaRPr lang="ru-RU" b="1" i="1" dirty="0">
              <a:solidFill>
                <a:srgbClr val="0000CC"/>
              </a:solidFill>
              <a:latin typeface="Palatino Linotype" pitchFamily="18" charset="0"/>
            </a:endParaRPr>
          </a:p>
        </p:txBody>
      </p:sp>
      <p:pic>
        <p:nvPicPr>
          <p:cNvPr id="15363" name="Содержимое 5" descr="P1020347.JPG"/>
          <p:cNvPicPr>
            <a:picLocks noGrp="1" noChangeAspect="1"/>
          </p:cNvPicPr>
          <p:nvPr>
            <p:ph sz="quarter" idx="2"/>
          </p:nvPr>
        </p:nvPicPr>
        <p:blipFill>
          <a:blip r:embed="rId2" cstate="screen"/>
          <a:srcRect/>
          <a:stretch>
            <a:fillRect/>
          </a:stretch>
        </p:blipFill>
        <p:spPr>
          <a:xfrm>
            <a:off x="857250" y="4214813"/>
            <a:ext cx="2952750" cy="2214562"/>
          </a:xfrm>
        </p:spPr>
      </p:pic>
      <p:pic>
        <p:nvPicPr>
          <p:cNvPr id="15364" name="Содержимое 4" descr="P1020351.JPG"/>
          <p:cNvPicPr>
            <a:picLocks noGrp="1" noChangeAspect="1"/>
          </p:cNvPicPr>
          <p:nvPr>
            <p:ph sz="quarter" idx="1"/>
          </p:nvPr>
        </p:nvPicPr>
        <p:blipFill>
          <a:blip r:embed="rId3" cstate="screen"/>
          <a:srcRect/>
          <a:stretch>
            <a:fillRect/>
          </a:stretch>
        </p:blipFill>
        <p:spPr>
          <a:xfrm>
            <a:off x="857250" y="1643063"/>
            <a:ext cx="3000375" cy="2251075"/>
          </a:xfrm>
        </p:spPr>
      </p:pic>
      <p:pic>
        <p:nvPicPr>
          <p:cNvPr id="8" name="Рисунок 7" descr="P1020349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357686" y="1643050"/>
            <a:ext cx="3658137" cy="4849576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6" name="Рисунок 5" descr="ц4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7780436" y="1428737"/>
            <a:ext cx="902375" cy="857256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7" name="Рисунок 6" descr="ц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5720" y="5429264"/>
            <a:ext cx="1253292" cy="1190627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Рисунок 8" descr="ц9 - копия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14744" y="5500702"/>
            <a:ext cx="1357290" cy="1143003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0" name="Рисунок 9" descr="ц9 - копия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1428736"/>
            <a:ext cx="1357290" cy="1143003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11" name="Рисунок 10" descr="ц6.jpg"/>
          <p:cNvPicPr>
            <a:picLocks noChangeAspect="1"/>
          </p:cNvPicPr>
          <p:nvPr/>
        </p:nvPicPr>
        <p:blipFill>
          <a:blip r:embed="rId8" cstate="screen"/>
          <a:stretch>
            <a:fillRect/>
          </a:stretch>
        </p:blipFill>
        <p:spPr>
          <a:xfrm>
            <a:off x="214282" y="2928934"/>
            <a:ext cx="785813" cy="78581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2" name="Рисунок 11" descr="ц6.jpg"/>
          <p:cNvPicPr>
            <a:picLocks noChangeAspect="1"/>
          </p:cNvPicPr>
          <p:nvPr/>
        </p:nvPicPr>
        <p:blipFill>
          <a:blip r:embed="rId8" cstate="screen"/>
          <a:stretch>
            <a:fillRect/>
          </a:stretch>
        </p:blipFill>
        <p:spPr>
          <a:xfrm>
            <a:off x="7500958" y="4929198"/>
            <a:ext cx="785813" cy="78581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3" name="Рисунок 12" descr="ц6.jpg"/>
          <p:cNvPicPr>
            <a:picLocks noChangeAspect="1"/>
          </p:cNvPicPr>
          <p:nvPr/>
        </p:nvPicPr>
        <p:blipFill>
          <a:blip r:embed="rId8" cstate="screen"/>
          <a:stretch>
            <a:fillRect/>
          </a:stretch>
        </p:blipFill>
        <p:spPr>
          <a:xfrm>
            <a:off x="3714744" y="3643314"/>
            <a:ext cx="785813" cy="78581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4" name="Рисунок 13" descr="ц5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29058" y="1571612"/>
            <a:ext cx="928694" cy="1071570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5" name="Рисунок 14" descr="1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143768" y="5500702"/>
            <a:ext cx="666750" cy="6667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6" name="Рисунок 15" descr="1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286116" y="3500438"/>
            <a:ext cx="666750" cy="666750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ru-RU" b="1" i="1" dirty="0" smtClean="0">
                <a:solidFill>
                  <a:srgbClr val="0000CC"/>
                </a:solidFill>
                <a:latin typeface="Palatino Linotype" pitchFamily="18" charset="0"/>
              </a:rPr>
              <a:t>Расположили ткань так, чтобы получился треугольник…</a:t>
            </a:r>
            <a:endParaRPr lang="ru-RU" b="1" i="1" dirty="0">
              <a:solidFill>
                <a:srgbClr val="0000CC"/>
              </a:solidFill>
              <a:latin typeface="Palatino Linotype" pitchFamily="18" charset="0"/>
            </a:endParaRPr>
          </a:p>
        </p:txBody>
      </p:sp>
      <p:pic>
        <p:nvPicPr>
          <p:cNvPr id="5" name="Рисунок 4" descr="P1020354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1428728" y="1714488"/>
            <a:ext cx="6072198" cy="4554149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4" name="Рисунок 3" descr="ц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1928802"/>
            <a:ext cx="1253292" cy="1190627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Рисунок 5" descr="ц9 - копия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768" y="357166"/>
            <a:ext cx="1357290" cy="1143003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7" name="Рисунок 6" descr="ц9 - копия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9256" y="5572140"/>
            <a:ext cx="1357290" cy="1143003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8" name="Рисунок 7" descr="ц6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428596" y="5143512"/>
            <a:ext cx="785813" cy="78581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9" name="Рисунок 8" descr="ц6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6572264" y="5214950"/>
            <a:ext cx="785813" cy="785813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0" name="Рисунок 9" descr="ц6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57950" y="1214422"/>
            <a:ext cx="1214441" cy="1214441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11" name="Рисунок 10" descr="ц5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215206" y="4500570"/>
            <a:ext cx="809622" cy="934179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2" name="Рисунок 11" descr="ц5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28728" y="5643578"/>
            <a:ext cx="809622" cy="934179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13" name="Рисунок 12" descr="1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0100" y="5429264"/>
            <a:ext cx="666750" cy="6667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4" name="Рисунок 13" descr="1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6652" y="2643182"/>
            <a:ext cx="857256" cy="857256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5" name="Рисунок 14" descr="1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15206" y="2143116"/>
            <a:ext cx="857256" cy="857256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22">
      <a:dk1>
        <a:sysClr val="windowText" lastClr="000000"/>
      </a:dk1>
      <a:lt1>
        <a:srgbClr val="FFFF47"/>
      </a:lt1>
      <a:dk2>
        <a:srgbClr val="575F6D"/>
      </a:dk2>
      <a:lt2>
        <a:srgbClr val="FFFE0C"/>
      </a:lt2>
      <a:accent1>
        <a:srgbClr val="71FF71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22">
    <a:dk1>
      <a:sysClr val="windowText" lastClr="000000"/>
    </a:dk1>
    <a:lt1>
      <a:srgbClr val="FFFF47"/>
    </a:lt1>
    <a:dk2>
      <a:srgbClr val="575F6D"/>
    </a:dk2>
    <a:lt2>
      <a:srgbClr val="FFFE0C"/>
    </a:lt2>
    <a:accent1>
      <a:srgbClr val="71FF71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320</TotalTime>
  <Words>175</Words>
  <Application>Microsoft Office PowerPoint</Application>
  <PresentationFormat>Экран (4:3)</PresentationFormat>
  <Paragraphs>29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Эркер</vt:lpstr>
      <vt:lpstr>Слайд 1</vt:lpstr>
      <vt:lpstr>Московский городской фестиваль «Детский сад – наукоград»    Тема: «Народная кукла» </vt:lpstr>
      <vt:lpstr>Однажды, на Масляной неделе мы познакомились с куклами-масленками и нам захотелось узнать, какие еще куклы делали в старину…</vt:lpstr>
      <vt:lpstr>                         Вот куклы-масленки,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а это коняшки  к Масленице                                               </vt:lpstr>
      <vt:lpstr>Слайд 5</vt:lpstr>
      <vt:lpstr>        Куклы эти так приглянулись детям, что мы решили сделать куколку своими руками…..  Итак, мы взяли кусочек ткани…</vt:lpstr>
      <vt:lpstr>…и на серединку положили немного ваты – это будет головка куколки.</vt:lpstr>
      <vt:lpstr>Нитками все закрепили, но, как и было принято в старину, завязывать не стали.</vt:lpstr>
      <vt:lpstr>Расположили ткань так, чтобы получился треугольник…</vt:lpstr>
      <vt:lpstr>Закрепим нитками так, чтобы получились крылышки.</vt:lpstr>
      <vt:lpstr>Слайд 11</vt:lpstr>
      <vt:lpstr>Ребята подарили Ангелочков мамам и бабушкам, чтобы он сохранял их здоровье и дарил счастье.</vt:lpstr>
      <vt:lpstr> Автор проекта: музыкальный руководитель Рожицына Ю.Ю.    В проекте участвовали воспитанники подготовительной группы №4 детского сада № 2710: Стас Мицул  Алеша Скакун  Илья Мацнев  Алеша Резник  Глеб Бондаренко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52</cp:revision>
  <dcterms:created xsi:type="dcterms:W3CDTF">2013-03-18T08:06:56Z</dcterms:created>
  <dcterms:modified xsi:type="dcterms:W3CDTF">2013-03-25T13:40:05Z</dcterms:modified>
</cp:coreProperties>
</file>