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4B13896-7595-43C3-AA6B-EC21051A7CA5}" type="datetimeFigureOut">
              <a:rPr lang="ru-RU" smtClean="0"/>
              <a:t>15.12.2013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3481B1-BFAE-47AE-BF2D-0E4EDC89664A}" type="slidenum">
              <a:rPr lang="ru-RU" smtClean="0"/>
              <a:t>‹#›</a:t>
            </a:fld>
            <a:endParaRPr lang="ru-RU"/>
          </a:p>
        </p:txBody>
      </p:sp>
    </p:spTree>
    <p:extLst>
      <p:ext uri="{BB962C8B-B14F-4D97-AF65-F5344CB8AC3E}">
        <p14:creationId xmlns:p14="http://schemas.microsoft.com/office/powerpoint/2010/main" val="763693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4B13896-7595-43C3-AA6B-EC21051A7CA5}" type="datetimeFigureOut">
              <a:rPr lang="ru-RU" smtClean="0"/>
              <a:t>15.12.2013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3481B1-BFAE-47AE-BF2D-0E4EDC89664A}" type="slidenum">
              <a:rPr lang="ru-RU" smtClean="0"/>
              <a:t>‹#›</a:t>
            </a:fld>
            <a:endParaRPr lang="ru-RU"/>
          </a:p>
        </p:txBody>
      </p:sp>
    </p:spTree>
    <p:extLst>
      <p:ext uri="{BB962C8B-B14F-4D97-AF65-F5344CB8AC3E}">
        <p14:creationId xmlns:p14="http://schemas.microsoft.com/office/powerpoint/2010/main" val="3461488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4B13896-7595-43C3-AA6B-EC21051A7CA5}" type="datetimeFigureOut">
              <a:rPr lang="ru-RU" smtClean="0"/>
              <a:t>15.12.2013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3481B1-BFAE-47AE-BF2D-0E4EDC89664A}" type="slidenum">
              <a:rPr lang="ru-RU" smtClean="0"/>
              <a:t>‹#›</a:t>
            </a:fld>
            <a:endParaRPr lang="ru-RU"/>
          </a:p>
        </p:txBody>
      </p:sp>
    </p:spTree>
    <p:extLst>
      <p:ext uri="{BB962C8B-B14F-4D97-AF65-F5344CB8AC3E}">
        <p14:creationId xmlns:p14="http://schemas.microsoft.com/office/powerpoint/2010/main" val="1378827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4B13896-7595-43C3-AA6B-EC21051A7CA5}" type="datetimeFigureOut">
              <a:rPr lang="ru-RU" smtClean="0"/>
              <a:t>15.12.2013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3481B1-BFAE-47AE-BF2D-0E4EDC89664A}" type="slidenum">
              <a:rPr lang="ru-RU" smtClean="0"/>
              <a:t>‹#›</a:t>
            </a:fld>
            <a:endParaRPr lang="ru-RU"/>
          </a:p>
        </p:txBody>
      </p:sp>
    </p:spTree>
    <p:extLst>
      <p:ext uri="{BB962C8B-B14F-4D97-AF65-F5344CB8AC3E}">
        <p14:creationId xmlns:p14="http://schemas.microsoft.com/office/powerpoint/2010/main" val="3428186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4B13896-7595-43C3-AA6B-EC21051A7CA5}" type="datetimeFigureOut">
              <a:rPr lang="ru-RU" smtClean="0"/>
              <a:t>15.12.2013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3481B1-BFAE-47AE-BF2D-0E4EDC89664A}" type="slidenum">
              <a:rPr lang="ru-RU" smtClean="0"/>
              <a:t>‹#›</a:t>
            </a:fld>
            <a:endParaRPr lang="ru-RU"/>
          </a:p>
        </p:txBody>
      </p:sp>
    </p:spTree>
    <p:extLst>
      <p:ext uri="{BB962C8B-B14F-4D97-AF65-F5344CB8AC3E}">
        <p14:creationId xmlns:p14="http://schemas.microsoft.com/office/powerpoint/2010/main" val="3588356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4B13896-7595-43C3-AA6B-EC21051A7CA5}" type="datetimeFigureOut">
              <a:rPr lang="ru-RU" smtClean="0"/>
              <a:t>15.12.2013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A3481B1-BFAE-47AE-BF2D-0E4EDC89664A}" type="slidenum">
              <a:rPr lang="ru-RU" smtClean="0"/>
              <a:t>‹#›</a:t>
            </a:fld>
            <a:endParaRPr lang="ru-RU"/>
          </a:p>
        </p:txBody>
      </p:sp>
    </p:spTree>
    <p:extLst>
      <p:ext uri="{BB962C8B-B14F-4D97-AF65-F5344CB8AC3E}">
        <p14:creationId xmlns:p14="http://schemas.microsoft.com/office/powerpoint/2010/main" val="864661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4B13896-7595-43C3-AA6B-EC21051A7CA5}" type="datetimeFigureOut">
              <a:rPr lang="ru-RU" smtClean="0"/>
              <a:t>15.12.2013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A3481B1-BFAE-47AE-BF2D-0E4EDC89664A}" type="slidenum">
              <a:rPr lang="ru-RU" smtClean="0"/>
              <a:t>‹#›</a:t>
            </a:fld>
            <a:endParaRPr lang="ru-RU"/>
          </a:p>
        </p:txBody>
      </p:sp>
    </p:spTree>
    <p:extLst>
      <p:ext uri="{BB962C8B-B14F-4D97-AF65-F5344CB8AC3E}">
        <p14:creationId xmlns:p14="http://schemas.microsoft.com/office/powerpoint/2010/main" val="3396752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4B13896-7595-43C3-AA6B-EC21051A7CA5}" type="datetimeFigureOut">
              <a:rPr lang="ru-RU" smtClean="0"/>
              <a:t>15.12.2013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A3481B1-BFAE-47AE-BF2D-0E4EDC89664A}" type="slidenum">
              <a:rPr lang="ru-RU" smtClean="0"/>
              <a:t>‹#›</a:t>
            </a:fld>
            <a:endParaRPr lang="ru-RU"/>
          </a:p>
        </p:txBody>
      </p:sp>
    </p:spTree>
    <p:extLst>
      <p:ext uri="{BB962C8B-B14F-4D97-AF65-F5344CB8AC3E}">
        <p14:creationId xmlns:p14="http://schemas.microsoft.com/office/powerpoint/2010/main" val="2609380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4B13896-7595-43C3-AA6B-EC21051A7CA5}" type="datetimeFigureOut">
              <a:rPr lang="ru-RU" smtClean="0"/>
              <a:t>15.12.2013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A3481B1-BFAE-47AE-BF2D-0E4EDC89664A}" type="slidenum">
              <a:rPr lang="ru-RU" smtClean="0"/>
              <a:t>‹#›</a:t>
            </a:fld>
            <a:endParaRPr lang="ru-RU"/>
          </a:p>
        </p:txBody>
      </p:sp>
    </p:spTree>
    <p:extLst>
      <p:ext uri="{BB962C8B-B14F-4D97-AF65-F5344CB8AC3E}">
        <p14:creationId xmlns:p14="http://schemas.microsoft.com/office/powerpoint/2010/main" val="3325551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4B13896-7595-43C3-AA6B-EC21051A7CA5}" type="datetimeFigureOut">
              <a:rPr lang="ru-RU" smtClean="0"/>
              <a:t>15.12.2013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A3481B1-BFAE-47AE-BF2D-0E4EDC89664A}" type="slidenum">
              <a:rPr lang="ru-RU" smtClean="0"/>
              <a:t>‹#›</a:t>
            </a:fld>
            <a:endParaRPr lang="ru-RU"/>
          </a:p>
        </p:txBody>
      </p:sp>
    </p:spTree>
    <p:extLst>
      <p:ext uri="{BB962C8B-B14F-4D97-AF65-F5344CB8AC3E}">
        <p14:creationId xmlns:p14="http://schemas.microsoft.com/office/powerpoint/2010/main" val="1940223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4B13896-7595-43C3-AA6B-EC21051A7CA5}" type="datetimeFigureOut">
              <a:rPr lang="ru-RU" smtClean="0"/>
              <a:t>15.12.2013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A3481B1-BFAE-47AE-BF2D-0E4EDC89664A}" type="slidenum">
              <a:rPr lang="ru-RU" smtClean="0"/>
              <a:t>‹#›</a:t>
            </a:fld>
            <a:endParaRPr lang="ru-RU"/>
          </a:p>
        </p:txBody>
      </p:sp>
    </p:spTree>
    <p:extLst>
      <p:ext uri="{BB962C8B-B14F-4D97-AF65-F5344CB8AC3E}">
        <p14:creationId xmlns:p14="http://schemas.microsoft.com/office/powerpoint/2010/main" val="2863666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B13896-7595-43C3-AA6B-EC21051A7CA5}" type="datetimeFigureOut">
              <a:rPr lang="ru-RU" smtClean="0"/>
              <a:t>15.12.2013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3481B1-BFAE-47AE-BF2D-0E4EDC89664A}" type="slidenum">
              <a:rPr lang="ru-RU" smtClean="0"/>
              <a:t>‹#›</a:t>
            </a:fld>
            <a:endParaRPr lang="ru-RU"/>
          </a:p>
        </p:txBody>
      </p:sp>
    </p:spTree>
    <p:extLst>
      <p:ext uri="{BB962C8B-B14F-4D97-AF65-F5344CB8AC3E}">
        <p14:creationId xmlns:p14="http://schemas.microsoft.com/office/powerpoint/2010/main" val="3276269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odnoklassniki.ru/happy.kids" TargetMode="External"/><Relationship Id="rId2" Type="http://schemas.openxmlformats.org/officeDocument/2006/relationships/hyperlink" Target="http://adalin.mospsy.r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a:xfrm>
            <a:off x="1524000" y="3602038"/>
            <a:ext cx="9144000" cy="2617530"/>
          </a:xfrm>
        </p:spPr>
        <p:txBody>
          <a:bodyPr/>
          <a:lstStyle/>
          <a:p>
            <a:endParaRPr lang="ru-RU" dirty="0" smtClean="0"/>
          </a:p>
          <a:p>
            <a:endParaRPr lang="ru-RU" dirty="0"/>
          </a:p>
          <a:p>
            <a:endParaRPr lang="ru-RU" dirty="0" smtClean="0"/>
          </a:p>
          <a:p>
            <a:r>
              <a:rPr lang="ru-RU" sz="4800" dirty="0" smtClean="0">
                <a:solidFill>
                  <a:srgbClr val="0070C0"/>
                </a:solidFill>
                <a:effectLst>
                  <a:outerShdw blurRad="38100" dist="38100" dir="2700000" algn="tl">
                    <a:srgbClr val="000000">
                      <a:alpha val="43137"/>
                    </a:srgbClr>
                  </a:outerShdw>
                </a:effectLst>
              </a:rPr>
              <a:t>«Зимние игры для детей» </a:t>
            </a:r>
            <a:endParaRPr lang="ru-RU" dirty="0" smtClean="0">
              <a:solidFill>
                <a:srgbClr val="0070C0"/>
              </a:solidFill>
              <a:effectLst>
                <a:outerShdw blurRad="38100" dist="38100" dir="2700000" algn="tl">
                  <a:srgbClr val="000000">
                    <a:alpha val="43137"/>
                  </a:srgbClr>
                </a:outerShdw>
              </a:effectLst>
            </a:endParaRPr>
          </a:p>
          <a:p>
            <a:r>
              <a:rPr lang="ru-RU" dirty="0" smtClean="0">
                <a:solidFill>
                  <a:srgbClr val="0070C0"/>
                </a:solidFill>
                <a:effectLst>
                  <a:outerShdw blurRad="38100" dist="38100" dir="2700000" algn="tl">
                    <a:srgbClr val="000000">
                      <a:alpha val="43137"/>
                    </a:srgbClr>
                  </a:outerShdw>
                </a:effectLst>
              </a:rPr>
              <a:t>Родительское собрание</a:t>
            </a:r>
            <a:endParaRPr lang="ru-RU" dirty="0">
              <a:solidFill>
                <a:srgbClr val="0070C0"/>
              </a:solidFill>
              <a:effectLst>
                <a:outerShdw blurRad="38100" dist="38100" dir="2700000" algn="tl">
                  <a:srgbClr val="000000">
                    <a:alpha val="43137"/>
                  </a:srgbClr>
                </a:outerShdw>
              </a:effectLs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8988" y="115329"/>
            <a:ext cx="6909898" cy="4883959"/>
          </a:xfrm>
          <a:prstGeom prst="rect">
            <a:avLst/>
          </a:prstGeom>
        </p:spPr>
      </p:pic>
    </p:spTree>
    <p:extLst>
      <p:ext uri="{BB962C8B-B14F-4D97-AF65-F5344CB8AC3E}">
        <p14:creationId xmlns:p14="http://schemas.microsoft.com/office/powerpoint/2010/main" val="2994532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779934"/>
          </a:xfrm>
        </p:spPr>
        <p:txBody>
          <a:bodyPr/>
          <a:lstStyle/>
          <a:p>
            <a:pPr algn="ctr"/>
            <a:r>
              <a:rPr lang="ru-RU" b="1" dirty="0">
                <a:solidFill>
                  <a:srgbClr val="FF0000"/>
                </a:solidFill>
                <a:effectLst>
                  <a:outerShdw blurRad="38100" dist="38100" dir="2700000" algn="tl">
                    <a:srgbClr val="000000">
                      <a:alpha val="43137"/>
                    </a:srgbClr>
                  </a:outerShdw>
                </a:effectLst>
              </a:rPr>
              <a:t>Поиск клада</a:t>
            </a:r>
            <a:endParaRPr lang="ru-RU" dirty="0">
              <a:solidFill>
                <a:srgbClr val="FF000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639207" y="1294854"/>
            <a:ext cx="10515600" cy="4373068"/>
          </a:xfrm>
        </p:spPr>
        <p:txBody>
          <a:bodyPr>
            <a:normAutofit fontScale="77500" lnSpcReduction="20000"/>
          </a:bodyPr>
          <a:lstStyle/>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a:p>
          <a:p>
            <a:pPr marL="0" indent="0">
              <a:buNone/>
            </a:pPr>
            <a:endParaRPr lang="ru-RU" dirty="0" smtClean="0"/>
          </a:p>
          <a:p>
            <a:pPr marL="0" indent="0">
              <a:buNone/>
            </a:pPr>
            <a:r>
              <a:rPr lang="ru-RU" dirty="0" smtClean="0"/>
              <a:t>Эта </a:t>
            </a:r>
            <a:r>
              <a:rPr lang="ru-RU" dirty="0"/>
              <a:t>увлекательная игра требует небольшой подготовительной работы. Вам надо будет заранее купить в ближайшем магазине "клад". Это может быть угощение (маленькая шоколадка, конфетка), игрушка или сувенир. "Сокровище" нужно положить в непромокаемую коробочку (пакетик) и спрятать под снегом в определенном месте. Лучше всего прятать клад в лесу или во дворе собственного (частного) дома (дачи). </a:t>
            </a:r>
            <a:br>
              <a:rPr lang="ru-RU" dirty="0"/>
            </a:br>
            <a:r>
              <a:rPr lang="ru-RU" dirty="0"/>
              <a:t/>
            </a:r>
            <a:br>
              <a:rPr lang="ru-RU" dirty="0"/>
            </a:br>
            <a:r>
              <a:rPr lang="ru-RU" dirty="0"/>
              <a:t>По заданию ребенок должен найти клад, руководствуясь вашими подсказками. Подсказки могут быть простые, например, горячо-холодно или более сложные: сделай два шага налево, потом три шага вперед и т.д. </a:t>
            </a:r>
            <a:endParaRPr lang="ru-RU" dirty="0" smtClean="0"/>
          </a:p>
        </p:txBody>
      </p:sp>
      <p:pic>
        <p:nvPicPr>
          <p:cNvPr id="7170" name="Picture 2" descr="зимние игры на природ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0947" y="1294854"/>
            <a:ext cx="238125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4547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solidFill>
                  <a:srgbClr val="C00000"/>
                </a:solidFill>
                <a:effectLst>
                  <a:outerShdw blurRad="38100" dist="38100" dir="2700000" algn="tl">
                    <a:srgbClr val="000000">
                      <a:alpha val="43137"/>
                    </a:srgbClr>
                  </a:outerShdw>
                </a:effectLst>
              </a:rPr>
              <a:t>Варежка-подружка</a:t>
            </a:r>
            <a:endParaRPr lang="ru-RU" dirty="0">
              <a:solidFill>
                <a:srgbClr val="C0000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p:txBody>
          <a:bodyPr/>
          <a:lstStyle/>
          <a:p>
            <a:pPr marL="0" indent="0">
              <a:buNone/>
            </a:pPr>
            <a:r>
              <a:rPr lang="ru-RU" dirty="0"/>
              <a:t>Если вашему сыну или дочке хочется пойти погулять по снежку, а рядом нет никого, кто составил бы малышу компанию, предложите ему поиграть с варежкой-подружкой. Возьмите варежку, у которой потеряна пара, - и сделайте ей лицо: из пуговичек - глазки, а из красной нитки - рот (или нарисуйте лицо). Теперь ваш малыш с удовольствием возьмет на улицу варежку-подружку и поучит ее, как играть в снегу.</a:t>
            </a:r>
          </a:p>
        </p:txBody>
      </p:sp>
    </p:spTree>
    <p:extLst>
      <p:ext uri="{BB962C8B-B14F-4D97-AF65-F5344CB8AC3E}">
        <p14:creationId xmlns:p14="http://schemas.microsoft.com/office/powerpoint/2010/main" val="3802369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796410"/>
          </a:xfrm>
        </p:spPr>
        <p:txBody>
          <a:bodyPr/>
          <a:lstStyle/>
          <a:p>
            <a:r>
              <a:rPr lang="ru-RU" b="1" dirty="0">
                <a:solidFill>
                  <a:schemeClr val="accent6"/>
                </a:solidFill>
                <a:effectLst>
                  <a:outerShdw blurRad="38100" dist="38100" dir="2700000" algn="tl">
                    <a:srgbClr val="000000">
                      <a:alpha val="43137"/>
                    </a:srgbClr>
                  </a:outerShdw>
                </a:effectLst>
              </a:rPr>
              <a:t>Елочные</a:t>
            </a:r>
            <a:r>
              <a:rPr lang="ru-RU" b="1" dirty="0">
                <a:effectLst>
                  <a:outerShdw blurRad="38100" dist="38100" dir="2700000" algn="tl">
                    <a:srgbClr val="000000">
                      <a:alpha val="43137"/>
                    </a:srgbClr>
                  </a:outerShdw>
                </a:effectLst>
              </a:rPr>
              <a:t> </a:t>
            </a:r>
            <a:r>
              <a:rPr lang="ru-RU" b="1" dirty="0">
                <a:solidFill>
                  <a:srgbClr val="0070C0"/>
                </a:solidFill>
                <a:effectLst>
                  <a:outerShdw blurRad="38100" dist="38100" dir="2700000" algn="tl">
                    <a:srgbClr val="000000">
                      <a:alpha val="43137"/>
                    </a:srgbClr>
                  </a:outerShdw>
                </a:effectLst>
              </a:rPr>
              <a:t>украшения</a:t>
            </a:r>
            <a:r>
              <a:rPr lang="ru-RU" b="1" dirty="0">
                <a:effectLst>
                  <a:outerShdw blurRad="38100" dist="38100" dir="2700000" algn="tl">
                    <a:srgbClr val="000000">
                      <a:alpha val="43137"/>
                    </a:srgbClr>
                  </a:outerShdw>
                </a:effectLst>
              </a:rPr>
              <a:t> </a:t>
            </a:r>
            <a:r>
              <a:rPr lang="ru-RU" b="1" dirty="0">
                <a:solidFill>
                  <a:srgbClr val="FFC000"/>
                </a:solidFill>
                <a:effectLst>
                  <a:outerShdw blurRad="38100" dist="38100" dir="2700000" algn="tl">
                    <a:srgbClr val="000000">
                      <a:alpha val="43137"/>
                    </a:srgbClr>
                  </a:outerShdw>
                </a:effectLst>
              </a:rPr>
              <a:t>из </a:t>
            </a:r>
            <a:r>
              <a:rPr lang="ru-RU" b="1" dirty="0">
                <a:solidFill>
                  <a:srgbClr val="FF0000"/>
                </a:solidFill>
                <a:effectLst>
                  <a:outerShdw blurRad="38100" dist="38100" dir="2700000" algn="tl">
                    <a:srgbClr val="000000">
                      <a:alpha val="43137"/>
                    </a:srgbClr>
                  </a:outerShdw>
                </a:effectLst>
              </a:rPr>
              <a:t>цветного</a:t>
            </a:r>
            <a:r>
              <a:rPr lang="ru-RU" b="1" dirty="0">
                <a:effectLst>
                  <a:outerShdw blurRad="38100" dist="38100" dir="2700000" algn="tl">
                    <a:srgbClr val="000000">
                      <a:alpha val="43137"/>
                    </a:srgbClr>
                  </a:outerShdw>
                </a:effectLst>
              </a:rPr>
              <a:t> </a:t>
            </a:r>
            <a:r>
              <a:rPr lang="ru-RU" b="1" dirty="0">
                <a:solidFill>
                  <a:srgbClr val="33CC33"/>
                </a:solidFill>
                <a:effectLst>
                  <a:outerShdw blurRad="38100" dist="38100" dir="2700000" algn="tl">
                    <a:srgbClr val="000000">
                      <a:alpha val="43137"/>
                    </a:srgbClr>
                  </a:outerShdw>
                </a:effectLst>
              </a:rPr>
              <a:t>льда</a:t>
            </a:r>
            <a:endParaRPr lang="ru-RU" dirty="0">
              <a:solidFill>
                <a:srgbClr val="33CC33"/>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558114" y="1161537"/>
            <a:ext cx="10515600" cy="4986330"/>
          </a:xfrm>
        </p:spPr>
        <p:txBody>
          <a:bodyPr>
            <a:normAutofit fontScale="92500" lnSpcReduction="10000"/>
          </a:bodyPr>
          <a:lstStyle/>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a:p>
          <a:p>
            <a:pPr marL="0" indent="0">
              <a:buNone/>
            </a:pPr>
            <a:endParaRPr lang="ru-RU" dirty="0" smtClean="0"/>
          </a:p>
          <a:p>
            <a:pPr marL="0" indent="0">
              <a:buNone/>
            </a:pPr>
            <a:r>
              <a:rPr lang="ru-RU" dirty="0"/>
              <a:t>Сделайте елочные украшения из цветного льда, залив </a:t>
            </a:r>
            <a:r>
              <a:rPr lang="ru-RU" dirty="0" err="1"/>
              <a:t>подкрашеную</a:t>
            </a:r>
            <a:r>
              <a:rPr lang="ru-RU" dirty="0"/>
              <a:t> красками воду в формочки разного размера и формы. Можно использовать обычную воду, но для красоты добавить в нее ягоды, кусочки апельсина, веточки ели, мишуру и т.п. Украсьте получившимися игрушками елочку в лесу или во дворе вашего дома.</a:t>
            </a:r>
          </a:p>
        </p:txBody>
      </p:sp>
      <p:pic>
        <p:nvPicPr>
          <p:cNvPr id="8194" name="Picture 2" descr="hny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1704" y="1221131"/>
            <a:ext cx="3842307" cy="307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87527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6"/>
                </a:solidFill>
                <a:effectLst>
                  <a:outerShdw blurRad="38100" dist="38100" dir="2700000" algn="tl">
                    <a:srgbClr val="000000">
                      <a:alpha val="43137"/>
                    </a:srgbClr>
                  </a:outerShdw>
                </a:effectLst>
              </a:rPr>
              <a:t>Елочные</a:t>
            </a:r>
            <a:r>
              <a:rPr lang="ru-RU" b="1" dirty="0" smtClean="0">
                <a:effectLst>
                  <a:outerShdw blurRad="38100" dist="38100" dir="2700000" algn="tl">
                    <a:srgbClr val="000000">
                      <a:alpha val="43137"/>
                    </a:srgbClr>
                  </a:outerShdw>
                </a:effectLst>
              </a:rPr>
              <a:t> </a:t>
            </a:r>
            <a:r>
              <a:rPr lang="ru-RU" b="1" dirty="0" smtClean="0">
                <a:solidFill>
                  <a:srgbClr val="0070C0"/>
                </a:solidFill>
                <a:effectLst>
                  <a:outerShdw blurRad="38100" dist="38100" dir="2700000" algn="tl">
                    <a:srgbClr val="000000">
                      <a:alpha val="43137"/>
                    </a:srgbClr>
                  </a:outerShdw>
                </a:effectLst>
              </a:rPr>
              <a:t>украшения</a:t>
            </a:r>
            <a:r>
              <a:rPr lang="ru-RU" b="1" dirty="0" smtClean="0">
                <a:effectLst>
                  <a:outerShdw blurRad="38100" dist="38100" dir="2700000" algn="tl">
                    <a:srgbClr val="000000">
                      <a:alpha val="43137"/>
                    </a:srgbClr>
                  </a:outerShdw>
                </a:effectLst>
              </a:rPr>
              <a:t> </a:t>
            </a:r>
            <a:r>
              <a:rPr lang="ru-RU" b="1" dirty="0" smtClean="0">
                <a:solidFill>
                  <a:srgbClr val="FFC000"/>
                </a:solidFill>
                <a:effectLst>
                  <a:outerShdw blurRad="38100" dist="38100" dir="2700000" algn="tl">
                    <a:srgbClr val="000000">
                      <a:alpha val="43137"/>
                    </a:srgbClr>
                  </a:outerShdw>
                </a:effectLst>
              </a:rPr>
              <a:t>из </a:t>
            </a:r>
            <a:r>
              <a:rPr lang="ru-RU" b="1" dirty="0" smtClean="0">
                <a:solidFill>
                  <a:srgbClr val="FF0000"/>
                </a:solidFill>
                <a:effectLst>
                  <a:outerShdw blurRad="38100" dist="38100" dir="2700000" algn="tl">
                    <a:srgbClr val="000000">
                      <a:alpha val="43137"/>
                    </a:srgbClr>
                  </a:outerShdw>
                </a:effectLst>
              </a:rPr>
              <a:t>цветного</a:t>
            </a:r>
            <a:r>
              <a:rPr lang="ru-RU" b="1" dirty="0" smtClean="0">
                <a:effectLst>
                  <a:outerShdw blurRad="38100" dist="38100" dir="2700000" algn="tl">
                    <a:srgbClr val="000000">
                      <a:alpha val="43137"/>
                    </a:srgbClr>
                  </a:outerShdw>
                </a:effectLst>
              </a:rPr>
              <a:t> </a:t>
            </a:r>
            <a:r>
              <a:rPr lang="ru-RU" b="1" dirty="0" smtClean="0">
                <a:solidFill>
                  <a:srgbClr val="33CC33"/>
                </a:solidFill>
                <a:effectLst>
                  <a:outerShdw blurRad="38100" dist="38100" dir="2700000" algn="tl">
                    <a:srgbClr val="000000">
                      <a:alpha val="43137"/>
                    </a:srgbClr>
                  </a:outerShdw>
                </a:effectLst>
              </a:rPr>
              <a:t>льда</a:t>
            </a:r>
            <a:endParaRPr lang="ru-RU" dirty="0"/>
          </a:p>
        </p:txBody>
      </p:sp>
      <p:sp>
        <p:nvSpPr>
          <p:cNvPr id="3" name="Объект 2"/>
          <p:cNvSpPr>
            <a:spLocks noGrp="1"/>
          </p:cNvSpPr>
          <p:nvPr>
            <p:ph idx="1"/>
          </p:nvPr>
        </p:nvSpPr>
        <p:spPr>
          <a:xfrm>
            <a:off x="1116548" y="1915411"/>
            <a:ext cx="10515600" cy="4351338"/>
          </a:xfrm>
        </p:spPr>
        <p:txBody>
          <a:bodyPr/>
          <a:lstStyle/>
          <a:p>
            <a:endParaRPr lang="ru-RU" dirty="0"/>
          </a:p>
        </p:txBody>
      </p:sp>
      <p:pic>
        <p:nvPicPr>
          <p:cNvPr id="9218" name="Picture 2" descr="sn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184" y="1915411"/>
            <a:ext cx="5460786" cy="366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36651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solidFill>
                  <a:srgbClr val="0070C0"/>
                </a:solidFill>
                <a:effectLst>
                  <a:outerShdw blurRad="38100" dist="38100" dir="2700000" algn="tl">
                    <a:srgbClr val="000000">
                      <a:alpha val="43137"/>
                    </a:srgbClr>
                  </a:outerShdw>
                </a:effectLst>
              </a:rPr>
              <a:t>Снежная крепость</a:t>
            </a:r>
            <a:endParaRPr lang="ru-RU" dirty="0">
              <a:solidFill>
                <a:srgbClr val="0070C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p:txBody>
          <a:bodyPr/>
          <a:lstStyle/>
          <a:p>
            <a:pPr marL="0" indent="0">
              <a:buNone/>
            </a:pPr>
            <a:r>
              <a:rPr lang="ru-RU" dirty="0"/>
              <a:t>Дети любого возраста с радостью увлекаются постройкой снежных крепостей, но больше всего это занятие подходит мальчикам школьного возраста. Нам не раз приходилось наблюдать, как безумно счастливые мальчишки целый день напролет проводят за постройкой своих "грозных" крепостей. Ваша задача - проследить за тем, чтобы сооружение крепости началось в тихом месте, где у нее будет шанс сохраниться в течение нескольких дней, а не где-нибудь на дороге или у крыльца дома. Предложите вашим снежным архитекторам такое место, куда меньше попадают прямые солнечные лучи, иначе цитадели будет грозить опасность слишком быстро растаять</a:t>
            </a:r>
            <a:r>
              <a:rPr lang="ru-RU" dirty="0" smtClean="0"/>
              <a:t>.</a:t>
            </a:r>
            <a:endParaRPr lang="ru-RU" dirty="0"/>
          </a:p>
        </p:txBody>
      </p:sp>
    </p:spTree>
    <p:extLst>
      <p:ext uri="{BB962C8B-B14F-4D97-AF65-F5344CB8AC3E}">
        <p14:creationId xmlns:p14="http://schemas.microsoft.com/office/powerpoint/2010/main" val="651468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70C0"/>
                </a:solidFill>
                <a:effectLst>
                  <a:outerShdw blurRad="38100" dist="38100" dir="2700000" algn="tl">
                    <a:srgbClr val="000000">
                      <a:alpha val="43137"/>
                    </a:srgbClr>
                  </a:outerShdw>
                </a:effectLst>
              </a:rPr>
              <a:t>Снежная крепость</a:t>
            </a:r>
            <a:endParaRPr lang="ru-RU" dirty="0">
              <a:solidFill>
                <a:srgbClr val="0070C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838200" y="1763433"/>
            <a:ext cx="10515600" cy="4351338"/>
          </a:xfrm>
        </p:spPr>
        <p:txBody>
          <a:bodyPr/>
          <a:lstStyle/>
          <a:p>
            <a:endParaRPr lang="ru-RU" dirty="0"/>
          </a:p>
        </p:txBody>
      </p:sp>
      <p:pic>
        <p:nvPicPr>
          <p:cNvPr id="10242" name="Picture 2" descr="sn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3039" y="1763433"/>
            <a:ext cx="8245921" cy="3545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221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0070C0"/>
                </a:solidFill>
                <a:effectLst>
                  <a:outerShdw blurRad="38100" dist="38100" dir="2700000" algn="tl">
                    <a:srgbClr val="000000">
                      <a:alpha val="43137"/>
                    </a:srgbClr>
                  </a:outerShdw>
                </a:effectLst>
              </a:rPr>
              <a:t>Лабиринты и </a:t>
            </a:r>
            <a:r>
              <a:rPr lang="ru-RU" b="1" dirty="0" smtClean="0">
                <a:solidFill>
                  <a:srgbClr val="0070C0"/>
                </a:solidFill>
                <a:effectLst>
                  <a:outerShdw blurRad="38100" dist="38100" dir="2700000" algn="tl">
                    <a:srgbClr val="000000">
                      <a:alpha val="43137"/>
                    </a:srgbClr>
                  </a:outerShdw>
                </a:effectLst>
              </a:rPr>
              <a:t>туннели</a:t>
            </a:r>
            <a:endParaRPr lang="ru-RU" dirty="0">
              <a:solidFill>
                <a:srgbClr val="0070C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p:txBody>
          <a:bodyPr/>
          <a:lstStyle/>
          <a:p>
            <a:pPr marL="0" indent="0">
              <a:buNone/>
            </a:pPr>
            <a:r>
              <a:rPr lang="ru-RU" dirty="0"/>
              <a:t>Когда толщина снежного покрова достигает пятнадцати сантиметров или более того, в нем можно прорывать снежные лабиринты и туннели. Помогите вашему ребенку сделать план лабиринта, который он захочет соорудить в снегу на искусственном или естественном склоне. Когда лабиринт будет готов, полейте его водой и сделайте так, чтобы поверхность внутри него была очень гладкой. Теперь по дорожкам сооружения можно катать игрушки или мячики. Когда собирается несколько детей, они могут построить параллельные лабиринты и катать по их дорожкам все, что угодно. Интересно играть в догонялки в большом снежном лабиринте</a:t>
            </a:r>
            <a:r>
              <a:rPr lang="ru-RU" dirty="0" smtClean="0"/>
              <a:t>.</a:t>
            </a:r>
            <a:endParaRPr lang="ru-RU" dirty="0"/>
          </a:p>
        </p:txBody>
      </p:sp>
    </p:spTree>
    <p:extLst>
      <p:ext uri="{BB962C8B-B14F-4D97-AF65-F5344CB8AC3E}">
        <p14:creationId xmlns:p14="http://schemas.microsoft.com/office/powerpoint/2010/main" val="37441526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dirty="0"/>
              <a:t>Для большей забавы можно просто так рыть в снегу туннели-лабиринты, а для малышей - туннели, в которых легко спрятать какие-нибудь игрушки или играть в прятки</a:t>
            </a:r>
            <a:r>
              <a:rPr lang="ru-RU" sz="3200" dirty="0" smtClean="0"/>
              <a:t>.</a:t>
            </a:r>
            <a:endParaRPr lang="ru-RU" sz="3200" dirty="0"/>
          </a:p>
        </p:txBody>
      </p:sp>
      <p:sp>
        <p:nvSpPr>
          <p:cNvPr id="3" name="Объект 2"/>
          <p:cNvSpPr>
            <a:spLocks noGrp="1"/>
          </p:cNvSpPr>
          <p:nvPr>
            <p:ph idx="1"/>
          </p:nvPr>
        </p:nvSpPr>
        <p:spPr>
          <a:xfrm>
            <a:off x="838200" y="1776197"/>
            <a:ext cx="10515600" cy="4351338"/>
          </a:xfrm>
        </p:spPr>
        <p:txBody>
          <a:bodyPr/>
          <a:lstStyle/>
          <a:p>
            <a:pPr marL="0" indent="0">
              <a:buNone/>
            </a:pPr>
            <a:r>
              <a:rPr lang="ru-RU" dirty="0" smtClean="0"/>
              <a:t>                                                 </a:t>
            </a:r>
            <a:endParaRPr lang="ru-RU" dirty="0"/>
          </a:p>
        </p:txBody>
      </p:sp>
      <p:pic>
        <p:nvPicPr>
          <p:cNvPr id="11266" name="Picture 2" descr="sn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153" y="2359581"/>
            <a:ext cx="3811588"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sn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0094" y="2015094"/>
            <a:ext cx="3811588"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8861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104432"/>
          </a:xfrm>
        </p:spPr>
        <p:txBody>
          <a:bodyPr>
            <a:normAutofit fontScale="90000"/>
          </a:bodyPr>
          <a:lstStyle/>
          <a:p>
            <a:endParaRPr lang="ru-RU" dirty="0"/>
          </a:p>
        </p:txBody>
      </p:sp>
      <p:sp>
        <p:nvSpPr>
          <p:cNvPr id="3" name="Объект 2"/>
          <p:cNvSpPr>
            <a:spLocks noGrp="1"/>
          </p:cNvSpPr>
          <p:nvPr>
            <p:ph idx="1"/>
          </p:nvPr>
        </p:nvSpPr>
        <p:spPr>
          <a:xfrm>
            <a:off x="838200" y="551935"/>
            <a:ext cx="10515600" cy="5625028"/>
          </a:xfrm>
        </p:spPr>
        <p:txBody>
          <a:bodyPr>
            <a:normAutofit/>
          </a:bodyPr>
          <a:lstStyle/>
          <a:p>
            <a:pPr marL="0" indent="0" algn="ctr">
              <a:buNone/>
            </a:pPr>
            <a:r>
              <a:rPr lang="ru-RU" dirty="0" smtClean="0"/>
              <a:t>Презентацию подготовили:</a:t>
            </a:r>
          </a:p>
          <a:p>
            <a:pPr marL="0" indent="0" algn="ctr">
              <a:buNone/>
            </a:pPr>
            <a:r>
              <a:rPr lang="ru-RU" dirty="0" smtClean="0"/>
              <a:t>Федчун И.В., МКДОУ ДС КВ №2</a:t>
            </a:r>
            <a:endParaRPr lang="ru-RU" dirty="0" smtClean="0"/>
          </a:p>
          <a:p>
            <a:pPr marL="0" indent="0" algn="ctr">
              <a:buNone/>
            </a:pPr>
            <a:r>
              <a:rPr lang="ru-RU" dirty="0" smtClean="0"/>
              <a:t>Верещака В.М., МКДОУ ЦРР ДС№1 </a:t>
            </a:r>
          </a:p>
          <a:p>
            <a:pPr marL="0" indent="0" algn="ctr">
              <a:buNone/>
            </a:pPr>
            <a:r>
              <a:rPr lang="ru-RU" dirty="0" smtClean="0"/>
              <a:t>по материалам психологического центра Адалин </a:t>
            </a:r>
            <a:r>
              <a:rPr lang="en-US" dirty="0" smtClean="0">
                <a:hlinkClick r:id="rId2"/>
              </a:rPr>
              <a:t>http://adalin.mospsy.ru</a:t>
            </a:r>
            <a:r>
              <a:rPr lang="ru-RU" dirty="0" smtClean="0"/>
              <a:t> </a:t>
            </a:r>
            <a:endParaRPr lang="ru-RU" dirty="0"/>
          </a:p>
          <a:p>
            <a:pPr marL="0" indent="0" algn="ctr">
              <a:buNone/>
            </a:pPr>
            <a:r>
              <a:rPr lang="ru-RU" dirty="0" smtClean="0"/>
              <a:t>и сайта Счастливые дети </a:t>
            </a:r>
            <a:r>
              <a:rPr lang="en-US" dirty="0" smtClean="0">
                <a:hlinkClick r:id="rId3"/>
              </a:rPr>
              <a:t>http://www.odnoklassniki.ru/happy.kids</a:t>
            </a:r>
            <a:endParaRPr lang="ru-RU" dirty="0" smtClean="0"/>
          </a:p>
          <a:p>
            <a:pPr marL="0" indent="0" algn="ctr">
              <a:buNone/>
            </a:pPr>
            <a:r>
              <a:rPr lang="ru-RU" dirty="0" smtClean="0"/>
              <a:t>Фото: </a:t>
            </a:r>
            <a:r>
              <a:rPr lang="en-US" dirty="0" smtClean="0"/>
              <a:t>https://www.google.ru/search?q=</a:t>
            </a:r>
            <a:r>
              <a:rPr lang="ru-RU" dirty="0" err="1" smtClean="0"/>
              <a:t>зимние+забавы+детей+картинки</a:t>
            </a:r>
            <a:r>
              <a:rPr lang="ru-RU" dirty="0" smtClean="0"/>
              <a:t>&amp;</a:t>
            </a:r>
            <a:r>
              <a:rPr lang="en-US" dirty="0" err="1" smtClean="0"/>
              <a:t>newwindow</a:t>
            </a:r>
            <a:endParaRPr lang="ru-RU" dirty="0" smtClean="0"/>
          </a:p>
          <a:p>
            <a:pPr marL="0" indent="0" algn="ctr">
              <a:buNone/>
            </a:pPr>
            <a:r>
              <a:rPr lang="ru-RU" dirty="0" smtClean="0"/>
              <a:t>с. Черниговка, Приморский край.</a:t>
            </a:r>
          </a:p>
          <a:p>
            <a:pPr marL="0" indent="0" algn="ctr">
              <a:buNone/>
            </a:pPr>
            <a:r>
              <a:rPr lang="ru-RU" dirty="0" smtClean="0"/>
              <a:t>2013 год</a:t>
            </a:r>
            <a:endParaRPr lang="ru-RU" dirty="0"/>
          </a:p>
        </p:txBody>
      </p:sp>
    </p:spTree>
    <p:extLst>
      <p:ext uri="{BB962C8B-B14F-4D97-AF65-F5344CB8AC3E}">
        <p14:creationId xmlns:p14="http://schemas.microsoft.com/office/powerpoint/2010/main" val="3875095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70C0"/>
                </a:solidFill>
                <a:effectLst>
                  <a:outerShdw blurRad="38100" dist="38100" dir="2700000" algn="tl">
                    <a:srgbClr val="000000">
                      <a:alpha val="43137"/>
                    </a:srgbClr>
                  </a:outerShdw>
                </a:effectLst>
              </a:rPr>
              <a:t>Зимние игры на улице</a:t>
            </a:r>
            <a:endParaRPr lang="ru-RU" b="1" dirty="0">
              <a:solidFill>
                <a:srgbClr val="0070C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p:txBody>
          <a:bodyPr>
            <a:normAutofit/>
          </a:bodyPr>
          <a:lstStyle/>
          <a:p>
            <a:pPr marL="0" indent="0">
              <a:buNone/>
            </a:pPr>
            <a:r>
              <a:rPr lang="ru-RU" dirty="0"/>
              <a:t>Помните в детстве это радостное возбуждение, когда, проснувшись, вдруг обнаруживаешь, что все вокруг белым-бело? Постарайтесь, чтобы и ваши дети получали удовольствие от зимы, поэтому как можно раньше объясните им, что если выпал снег, это вовсе не означает, что они должны оставаться </a:t>
            </a:r>
            <a:r>
              <a:rPr lang="ru-RU" dirty="0" smtClean="0"/>
              <a:t>дома. </a:t>
            </a:r>
          </a:p>
          <a:p>
            <a:pPr marL="0" indent="0">
              <a:buNone/>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8628" y="3405910"/>
            <a:ext cx="2463329" cy="3452090"/>
          </a:xfrm>
          <a:prstGeom prst="rect">
            <a:avLst/>
          </a:prstGeom>
        </p:spPr>
      </p:pic>
    </p:spTree>
    <p:extLst>
      <p:ext uri="{BB962C8B-B14F-4D97-AF65-F5344CB8AC3E}">
        <p14:creationId xmlns:p14="http://schemas.microsoft.com/office/powerpoint/2010/main" val="4410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70C0"/>
                </a:solidFill>
                <a:effectLst>
                  <a:outerShdw blurRad="38100" dist="38100" dir="2700000" algn="tl">
                    <a:srgbClr val="000000">
                      <a:alpha val="43137"/>
                    </a:srgbClr>
                  </a:outerShdw>
                </a:effectLst>
              </a:rPr>
              <a:t>Для прогулок у них должно быть:</a:t>
            </a:r>
            <a:endParaRPr lang="ru-RU" b="1" dirty="0">
              <a:solidFill>
                <a:srgbClr val="0070C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p:txBody>
          <a:bodyPr>
            <a:normAutofit/>
          </a:bodyPr>
          <a:lstStyle/>
          <a:p>
            <a:pPr marL="0" indent="0">
              <a:buNone/>
            </a:pPr>
            <a:r>
              <a:rPr lang="ru-RU" dirty="0" smtClean="0"/>
              <a:t>подходящая верхняя одежда, чтобы они не замерзали и всегда оставались сухими. Такие вещи, как куртки, непромокаемые штаны, шапки и сапоги, вполне можно купить в магазинах, и желательно не в единственном экземпляре. </a:t>
            </a:r>
          </a:p>
          <a:p>
            <a:r>
              <a:rPr lang="ru-RU" dirty="0" smtClean="0"/>
              <a:t>особенно полезно иметь коробку перчаток и варежек. </a:t>
            </a:r>
          </a:p>
          <a:p>
            <a:r>
              <a:rPr lang="ru-RU" dirty="0" smtClean="0"/>
              <a:t>не пожалейте денег на такую же теплую одежду и обувь для себя и отправляйтесь играть вместе с вашим ребенком.</a:t>
            </a:r>
            <a:br>
              <a:rPr lang="ru-RU" dirty="0" smtClean="0"/>
            </a:br>
            <a:endParaRPr lang="ru-RU" dirty="0"/>
          </a:p>
        </p:txBody>
      </p:sp>
    </p:spTree>
    <p:extLst>
      <p:ext uri="{BB962C8B-B14F-4D97-AF65-F5344CB8AC3E}">
        <p14:creationId xmlns:p14="http://schemas.microsoft.com/office/powerpoint/2010/main" val="4062467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973054"/>
          </a:xfrm>
        </p:spPr>
        <p:txBody>
          <a:bodyPr/>
          <a:lstStyle/>
          <a:p>
            <a:r>
              <a:rPr lang="ru-RU" b="1" dirty="0">
                <a:solidFill>
                  <a:srgbClr val="0070C0"/>
                </a:solidFill>
                <a:effectLst>
                  <a:outerShdw blurRad="38100" dist="38100" dir="2700000" algn="tl">
                    <a:srgbClr val="000000">
                      <a:alpha val="43137"/>
                    </a:srgbClr>
                  </a:outerShdw>
                </a:effectLst>
              </a:rPr>
              <a:t>Катание с ледяной горки и на санках</a:t>
            </a:r>
            <a:endParaRPr lang="ru-RU" dirty="0">
              <a:solidFill>
                <a:srgbClr val="0070C0"/>
              </a:solidFill>
              <a:effectLst>
                <a:outerShdw blurRad="38100" dist="38100" dir="2700000" algn="tl">
                  <a:srgbClr val="000000">
                    <a:alpha val="43137"/>
                  </a:srgbClr>
                </a:outerShdw>
              </a:effectLst>
            </a:endParaRPr>
          </a:p>
        </p:txBody>
      </p:sp>
      <p:sp>
        <p:nvSpPr>
          <p:cNvPr id="4" name="Объект 3"/>
          <p:cNvSpPr>
            <a:spLocks noGrp="1"/>
          </p:cNvSpPr>
          <p:nvPr>
            <p:ph idx="1"/>
          </p:nvPr>
        </p:nvSpPr>
        <p:spPr>
          <a:xfrm>
            <a:off x="838200" y="1338180"/>
            <a:ext cx="10515600" cy="4838783"/>
          </a:xfrm>
        </p:spPr>
        <p:txBody>
          <a:bodyPr>
            <a:normAutofit/>
          </a:bodyPr>
          <a:lstStyle/>
          <a:p>
            <a:r>
              <a:rPr lang="ru-RU" dirty="0" smtClean="0"/>
              <a:t>Санки и снег так же неразделимы, как мороженое и вафельный стаканчик. Придумайте разные забавные способы катания.</a:t>
            </a:r>
          </a:p>
          <a:p>
            <a:r>
              <a:rPr lang="ru-RU" dirty="0" smtClean="0"/>
              <a:t>Кататься с горки можно не только на санках - для этой цели прекрасно подходят, например, шины от автомобилей, очень хорошо скользит с горы, позволяя развивать приличную скорость, кусок линолеума, ледянки…  </a:t>
            </a:r>
          </a:p>
          <a:p>
            <a:pPr marL="0" indent="0">
              <a:buNone/>
            </a:pPr>
            <a:endParaRPr lang="ru-RU" dirty="0"/>
          </a:p>
        </p:txBody>
      </p:sp>
      <p:pic>
        <p:nvPicPr>
          <p:cNvPr id="10" name="Объект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1144" y="3510078"/>
            <a:ext cx="4051743" cy="2833055"/>
          </a:xfrm>
          <a:prstGeom prst="rect">
            <a:avLst/>
          </a:prstGeom>
        </p:spPr>
      </p:pic>
    </p:spTree>
    <p:extLst>
      <p:ext uri="{BB962C8B-B14F-4D97-AF65-F5344CB8AC3E}">
        <p14:creationId xmlns:p14="http://schemas.microsoft.com/office/powerpoint/2010/main" val="3037253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812886"/>
          </a:xfrm>
        </p:spPr>
        <p:txBody>
          <a:bodyPr/>
          <a:lstStyle/>
          <a:p>
            <a:pPr algn="ctr"/>
            <a:r>
              <a:rPr lang="ru-RU" b="1" dirty="0" smtClean="0">
                <a:solidFill>
                  <a:srgbClr val="0070C0"/>
                </a:solidFill>
              </a:rPr>
              <a:t>Ангелы</a:t>
            </a:r>
            <a:endParaRPr lang="ru-RU" dirty="0">
              <a:solidFill>
                <a:srgbClr val="0070C0"/>
              </a:solidFill>
            </a:endParaRPr>
          </a:p>
        </p:txBody>
      </p:sp>
      <p:sp>
        <p:nvSpPr>
          <p:cNvPr id="5" name="Объект 4"/>
          <p:cNvSpPr>
            <a:spLocks noGrp="1"/>
          </p:cNvSpPr>
          <p:nvPr>
            <p:ph idx="1"/>
          </p:nvPr>
        </p:nvSpPr>
        <p:spPr/>
        <p:txBody>
          <a:bodyPr>
            <a:normAutofit fontScale="92500" lnSpcReduction="20000"/>
          </a:bodyPr>
          <a:lstStyle/>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a:p>
          <a:p>
            <a:pPr marL="0" indent="0">
              <a:buNone/>
            </a:pPr>
            <a:r>
              <a:rPr lang="ru-RU" dirty="0"/>
              <a:t>Пожалуй, нет ни одного взрослого, который в детстве не играл бы в снежного ангела. Покажите ребенку, как надо упереться в землю, чтобы потом повалиться назад в снежный сугроб и захлопать в снегу руками и ногами, как будто летишь; снег облепит малыша, и его одежда будет белоснежно-ангельской, а руки станут похожи на крылья. Потом помогите малышу осторожно встать, не разрушив его "ангельскую" форму. Только что выпавший снег - прекрасное пушистое ложе, и ребятишки любят, лежа на нем, как бы парить в свежести солнечного зимнего дня.</a:t>
            </a:r>
          </a:p>
        </p:txBody>
      </p:sp>
      <p:pic>
        <p:nvPicPr>
          <p:cNvPr id="2054" name="Picture 6" descr="http://1.static.mama.ru/uploads/static/images/ae84abb31a8303a135c09aa2000fc92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5769" y="1178012"/>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905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870551"/>
          </a:xfrm>
        </p:spPr>
        <p:txBody>
          <a:bodyPr/>
          <a:lstStyle/>
          <a:p>
            <a:pPr algn="ctr"/>
            <a:r>
              <a:rPr lang="ru-RU" b="1" dirty="0">
                <a:solidFill>
                  <a:srgbClr val="0070C0"/>
                </a:solidFill>
                <a:effectLst>
                  <a:outerShdw blurRad="38100" dist="38100" dir="2700000" algn="tl">
                    <a:srgbClr val="000000">
                      <a:alpha val="43137"/>
                    </a:srgbClr>
                  </a:outerShdw>
                </a:effectLst>
              </a:rPr>
              <a:t>Следопыты</a:t>
            </a:r>
            <a:endParaRPr lang="ru-RU" dirty="0">
              <a:solidFill>
                <a:srgbClr val="0070C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904103" y="1229326"/>
            <a:ext cx="10515600" cy="4941287"/>
          </a:xfrm>
        </p:spPr>
        <p:txBody>
          <a:bodyPr/>
          <a:lstStyle/>
          <a:p>
            <a:pPr marL="0" indent="0">
              <a:buNone/>
            </a:pPr>
            <a:r>
              <a:rPr lang="ru-RU" dirty="0"/>
              <a:t>Дети любят рассматривать собственные следы на свежевыпавшем снегу. Не поленитесь найти в интернете информацию о том, как выглядят следы разных животных и птиц. После этого отправляйтесь в лес или парк и попробуйте отыскать и расшифровать следы какой-нибудь живности.</a:t>
            </a:r>
          </a:p>
        </p:txBody>
      </p:sp>
      <p:pic>
        <p:nvPicPr>
          <p:cNvPr id="3074" name="Picture 2" descr="зимние игры для дете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7204" y="3692818"/>
            <a:ext cx="3305261" cy="247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80553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solidFill>
                  <a:srgbClr val="0070C0"/>
                </a:solidFill>
                <a:effectLst>
                  <a:outerShdw blurRad="38100" dist="38100" dir="2700000" algn="tl">
                    <a:srgbClr val="000000">
                      <a:alpha val="43137"/>
                    </a:srgbClr>
                  </a:outerShdw>
                </a:effectLst>
              </a:rPr>
              <a:t>Снежные </a:t>
            </a:r>
            <a:r>
              <a:rPr lang="ru-RU" b="1" dirty="0" smtClean="0">
                <a:solidFill>
                  <a:srgbClr val="0070C0"/>
                </a:solidFill>
                <a:effectLst>
                  <a:outerShdw blurRad="38100" dist="38100" dir="2700000" algn="tl">
                    <a:srgbClr val="000000">
                      <a:alpha val="43137"/>
                    </a:srgbClr>
                  </a:outerShdw>
                </a:effectLst>
              </a:rPr>
              <a:t>цветы</a:t>
            </a:r>
            <a:endParaRPr lang="ru-RU" dirty="0">
              <a:solidFill>
                <a:srgbClr val="0070C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124466" y="1514702"/>
            <a:ext cx="10515600" cy="4762529"/>
          </a:xfrm>
        </p:spPr>
        <p:txBody>
          <a:bodyPr>
            <a:normAutofit fontScale="92500" lnSpcReduction="20000"/>
          </a:bodyPr>
          <a:lstStyle/>
          <a:p>
            <a:pPr marL="0" indent="0">
              <a:buNone/>
            </a:pPr>
            <a:r>
              <a:rPr lang="ru-RU" dirty="0"/>
              <a:t>Приготовьте для опыта:</a:t>
            </a:r>
          </a:p>
          <a:p>
            <a:r>
              <a:rPr lang="ru-RU" dirty="0" smtClean="0"/>
              <a:t>соломинку, раствор </a:t>
            </a:r>
            <a:r>
              <a:rPr lang="ru-RU" dirty="0"/>
              <a:t>для надувания мыльных пузырей</a:t>
            </a:r>
          </a:p>
          <a:p>
            <a:r>
              <a:rPr lang="ru-RU" dirty="0" smtClean="0"/>
              <a:t>когда </a:t>
            </a:r>
            <a:r>
              <a:rPr lang="ru-RU" dirty="0"/>
              <a:t>облако образуется при очень низкой температуре, вместо дождевых капель пары воды сгущаются в крошечные иголочки льда; иголочки слипаются вместе, и на землю падает снег. Хлопья снега состоят из маленьких кристалликов, расположенных в форме звездочек удивительной правильности и разнообразия. Каждая звездочка делится на три, на шесть, на двенадцать частей, симметрично расположенных вокруг одной оси или точки</a:t>
            </a:r>
            <a:r>
              <a:rPr lang="ru-RU" dirty="0" smtClean="0"/>
              <a:t>.</a:t>
            </a:r>
            <a:r>
              <a:rPr lang="ru-RU" dirty="0"/>
              <a:t> </a:t>
            </a:r>
            <a:endParaRPr lang="ru-RU" dirty="0" smtClean="0"/>
          </a:p>
          <a:p>
            <a:pPr marL="0" indent="0">
              <a:buNone/>
            </a:pPr>
            <a:r>
              <a:rPr lang="ru-RU" dirty="0" smtClean="0"/>
              <a:t>Нам нет нужды забираться в облака, чтобы видеть, как образуются эти снежные звездочки. Нужно только в сильный мороз выйти из дома и выдуть мыльный пузырь. Тотчас же в тонкой пленке воды появятся ледяные иголочки; они будут у нас на глазах собираться в чудесные снежные звездочки и цветы.</a:t>
            </a:r>
            <a:endParaRPr lang="ru-RU" dirty="0"/>
          </a:p>
        </p:txBody>
      </p:sp>
      <p:pic>
        <p:nvPicPr>
          <p:cNvPr id="4098" name="Picture 2" descr="зимние игры на свежем воздух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4374" y="0"/>
            <a:ext cx="3012731" cy="200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33874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800946"/>
          </a:xfrm>
        </p:spPr>
        <p:txBody>
          <a:bodyPr/>
          <a:lstStyle/>
          <a:p>
            <a:r>
              <a:rPr lang="ru-RU" b="1" dirty="0">
                <a:solidFill>
                  <a:srgbClr val="0070C0"/>
                </a:solidFill>
                <a:effectLst>
                  <a:outerShdw blurRad="38100" dist="38100" dir="2700000" algn="tl">
                    <a:srgbClr val="000000">
                      <a:alpha val="43137"/>
                    </a:srgbClr>
                  </a:outerShdw>
                </a:effectLst>
              </a:rPr>
              <a:t>Снежные создания</a:t>
            </a:r>
            <a:endParaRPr lang="ru-RU" dirty="0">
              <a:solidFill>
                <a:srgbClr val="0070C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287397" y="1166072"/>
            <a:ext cx="10515600" cy="4756499"/>
          </a:xfrm>
        </p:spPr>
        <p:txBody>
          <a:bodyPr/>
          <a:lstStyle/>
          <a:p>
            <a:pPr marL="0" indent="0">
              <a:buNone/>
            </a:pPr>
            <a:r>
              <a:rPr lang="ru-RU" dirty="0"/>
              <a:t>Лепить снеговиков - это обычное дело. А вот делаете ли вы снегурочек, маленьких </a:t>
            </a:r>
            <a:r>
              <a:rPr lang="ru-RU" dirty="0" err="1"/>
              <a:t>снеговичков</a:t>
            </a:r>
            <a:r>
              <a:rPr lang="ru-RU" dirty="0"/>
              <a:t>, снежных собак, котов или черепах? Этим хорошо заняться, если в творческом процессе участвует несколько человек, вот тогда можно вылепить снежное семейство или целый зоопарк снежных обитателей.</a:t>
            </a:r>
          </a:p>
        </p:txBody>
      </p:sp>
      <p:pic>
        <p:nvPicPr>
          <p:cNvPr id="5122" name="Picture 2" descr="зимние игры на свежем воздух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473" y="3894912"/>
            <a:ext cx="2874962"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зимние забавы для дете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322" y="3061896"/>
            <a:ext cx="2860675"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9556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33165"/>
          </a:xfrm>
        </p:spPr>
        <p:txBody>
          <a:bodyPr>
            <a:normAutofit fontScale="90000"/>
          </a:bodyPr>
          <a:lstStyle/>
          <a:p>
            <a:r>
              <a:rPr lang="ru-RU" b="1" dirty="0">
                <a:solidFill>
                  <a:srgbClr val="0070C0"/>
                </a:solidFill>
              </a:rPr>
              <a:t>Рисование снегом</a:t>
            </a:r>
            <a:endParaRPr lang="ru-RU" dirty="0">
              <a:solidFill>
                <a:srgbClr val="0070C0"/>
              </a:solidFill>
            </a:endParaRPr>
          </a:p>
        </p:txBody>
      </p:sp>
      <p:sp>
        <p:nvSpPr>
          <p:cNvPr id="3" name="Объект 2"/>
          <p:cNvSpPr>
            <a:spLocks noGrp="1"/>
          </p:cNvSpPr>
          <p:nvPr>
            <p:ph idx="1"/>
          </p:nvPr>
        </p:nvSpPr>
        <p:spPr>
          <a:xfrm>
            <a:off x="414291" y="998290"/>
            <a:ext cx="10515600" cy="4525861"/>
          </a:xfrm>
        </p:spPr>
        <p:txBody>
          <a:bodyPr/>
          <a:lstStyle/>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a:p>
          <a:p>
            <a:pPr marL="0" indent="0" algn="ctr">
              <a:buNone/>
            </a:pPr>
            <a:r>
              <a:rPr lang="ru-RU" dirty="0" smtClean="0"/>
              <a:t>Снегом можно рисовать на заборах, стенах и деревьях.</a:t>
            </a:r>
          </a:p>
        </p:txBody>
      </p:sp>
      <p:pic>
        <p:nvPicPr>
          <p:cNvPr id="6146" name="Picture 2" descr="sn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930" y="1199626"/>
            <a:ext cx="3811588" cy="2508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sn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4775" y="1170773"/>
            <a:ext cx="3811588"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075723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1038</Words>
  <Application>Microsoft Office PowerPoint</Application>
  <PresentationFormat>Широкоэкранный</PresentationFormat>
  <Paragraphs>71</Paragraphs>
  <Slides>18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18</vt:i4>
      </vt:variant>
    </vt:vector>
  </HeadingPairs>
  <TitlesOfParts>
    <vt:vector size="22" baseType="lpstr">
      <vt:lpstr>Arial</vt:lpstr>
      <vt:lpstr>Calibri</vt:lpstr>
      <vt:lpstr>Calibri Light</vt:lpstr>
      <vt:lpstr>Тема Office</vt:lpstr>
      <vt:lpstr>Презентация PowerPoint</vt:lpstr>
      <vt:lpstr>Зимние игры на улице</vt:lpstr>
      <vt:lpstr>Для прогулок у них должно быть:</vt:lpstr>
      <vt:lpstr>Катание с ледяной горки и на санках</vt:lpstr>
      <vt:lpstr>Ангелы</vt:lpstr>
      <vt:lpstr>Следопыты</vt:lpstr>
      <vt:lpstr>Снежные цветы</vt:lpstr>
      <vt:lpstr>Снежные создания</vt:lpstr>
      <vt:lpstr>Рисование снегом</vt:lpstr>
      <vt:lpstr>Поиск клада</vt:lpstr>
      <vt:lpstr>Варежка-подружка</vt:lpstr>
      <vt:lpstr>Елочные украшения из цветного льда</vt:lpstr>
      <vt:lpstr>Елочные украшения из цветного льда</vt:lpstr>
      <vt:lpstr>Снежная крепость</vt:lpstr>
      <vt:lpstr>Снежная крепость</vt:lpstr>
      <vt:lpstr>Лабиринты и туннели</vt:lpstr>
      <vt:lpstr>Для большей забавы можно просто так рыть в снегу туннели-лабиринты, а для малышей - туннели, в которых легко спрятать какие-нибудь игрушки или играть в прятки.</vt:lpstr>
      <vt:lpstr>Презентация PowerPoint</vt:lpstr>
    </vt:vector>
  </TitlesOfParts>
  <Company>SPecialiST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AMD</dc:creator>
  <cp:lastModifiedBy>AMD</cp:lastModifiedBy>
  <cp:revision>8</cp:revision>
  <dcterms:created xsi:type="dcterms:W3CDTF">2013-12-14T23:11:28Z</dcterms:created>
  <dcterms:modified xsi:type="dcterms:W3CDTF">2013-12-14T23:59:30Z</dcterms:modified>
</cp:coreProperties>
</file>