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CCD4AD-9727-4C6D-A078-02C28C9DA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B8E486F-A26C-410D-8610-981F23B99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797152"/>
            <a:ext cx="6400800" cy="16002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Выполнил: учитель химии и биологии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 Марина Юлия Ивановна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г</a:t>
            </a:r>
            <a:r>
              <a:rPr lang="ru-RU" sz="2400" dirty="0" smtClean="0">
                <a:solidFill>
                  <a:schemeClr val="tx1"/>
                </a:solidFill>
              </a:rPr>
              <a:t>. Новомосковск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144000" cy="1470025"/>
          </a:xfrm>
        </p:spPr>
        <p:txBody>
          <a:bodyPr>
            <a:noAutofit/>
          </a:bodyPr>
          <a:lstStyle/>
          <a:p>
            <a:r>
              <a:rPr lang="ru-RU" sz="2800" dirty="0" smtClean="0"/>
              <a:t>Гарантии и компенсации педагогическим работникам, закрепленные в коллективном договоре </a:t>
            </a:r>
            <a:br>
              <a:rPr lang="ru-RU" sz="2800" dirty="0" smtClean="0"/>
            </a:br>
            <a:r>
              <a:rPr lang="ru-RU" sz="2800" dirty="0" smtClean="0"/>
              <a:t>МБОУ «СОШ №12»</a:t>
            </a:r>
            <a:endParaRPr lang="ru-RU" sz="28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915816" y="332656"/>
            <a:ext cx="5976664" cy="5822107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dirty="0" smtClean="0"/>
              <a:t>Статья </a:t>
            </a:r>
            <a:r>
              <a:rPr lang="ru-RU" dirty="0"/>
              <a:t>74. </a:t>
            </a:r>
          </a:p>
          <a:p>
            <a:pPr indent="0">
              <a:buNone/>
            </a:pPr>
            <a:r>
              <a:rPr lang="ru-RU" dirty="0" smtClean="0"/>
              <a:t>	Изменения </a:t>
            </a:r>
            <a:r>
              <a:rPr lang="ru-RU" dirty="0"/>
              <a:t>определенных сторонами условий трудового договора, вводимые в соответствии с настоящей статьей, не должны ухудшать положение работника по сравнению с установленным коллективным договором, соглашениями.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" descr="http://cdipo.ru/pictures/05179041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2448963" cy="3070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445624" cy="5246043"/>
          </a:xfrm>
        </p:spPr>
        <p:txBody>
          <a:bodyPr>
            <a:normAutofit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ru-RU" sz="2200" dirty="0" smtClean="0"/>
              <a:t>Коллективный договор - это правовой акт, регулирующий социально-трудовые отношения в организации и заключаемый работодателем и работниками </a:t>
            </a:r>
            <a:endParaRPr lang="ru-RU" sz="2200" dirty="0" smtClean="0"/>
          </a:p>
          <a:p>
            <a:pPr indent="0" algn="just">
              <a:spcBef>
                <a:spcPts val="0"/>
              </a:spcBef>
              <a:buNone/>
            </a:pPr>
            <a:r>
              <a:rPr lang="ru-RU" sz="2200" dirty="0" smtClean="0"/>
              <a:t>(</a:t>
            </a:r>
            <a:r>
              <a:rPr lang="ru-RU" sz="2200" dirty="0" smtClean="0"/>
              <a:t>или их представителями в лице профсоюза)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51520" y="4221088"/>
            <a:ext cx="252028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защитная</a:t>
            </a: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419872" y="5085184"/>
            <a:ext cx="252028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уровня трудовых прав и гарантий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300192" y="4077072"/>
            <a:ext cx="252028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регулирующая</a:t>
            </a:r>
          </a:p>
          <a:p>
            <a:pPr algn="ctr"/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 rot="3040922">
            <a:off x="2800909" y="3628349"/>
            <a:ext cx="484632" cy="1144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427984" y="3789040"/>
            <a:ext cx="484632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8277829">
            <a:off x="5738483" y="3534294"/>
            <a:ext cx="484632" cy="12161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11760" y="2852936"/>
            <a:ext cx="46085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 smtClean="0"/>
              <a:t>Функции коллективного договора</a:t>
            </a: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9144000" cy="6480720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ru-RU" dirty="0" smtClean="0"/>
              <a:t>«Компенсации - денежные выплаты, установленные в целях возмещения работникам затрат, связанных с исполнением ими трудовых или иных предусмотренных федеральным законом обязанностей» 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(</a:t>
            </a:r>
            <a:r>
              <a:rPr lang="ru-RU" dirty="0" smtClean="0"/>
              <a:t>статья 164 ТК РФ).</a:t>
            </a:r>
          </a:p>
          <a:p>
            <a:pPr indent="0"/>
            <a:endParaRPr lang="ru-RU" dirty="0" smtClean="0"/>
          </a:p>
          <a:p>
            <a:pPr indent="0">
              <a:buNone/>
            </a:pPr>
            <a:r>
              <a:rPr lang="ru-RU" dirty="0" smtClean="0"/>
              <a:t> «Гарантии - средства, способы и условия, с помощью которых обеспечивается осуществление предоставленных работникам прав в области социально-трудовых отношений» (статья 164 ТК РФ).</a:t>
            </a:r>
          </a:p>
          <a:p>
            <a:pPr indent="0">
              <a:buNone/>
            </a:pPr>
            <a:r>
              <a:rPr lang="ru-RU" dirty="0" smtClean="0"/>
              <a:t>Следует отметить, что установленные законодательством гарантии могут носить как материальный (например, сохранение среднего заработка на период учебного отпуска, ежегодного отпуска, командировки), так и нематериальный характер (например, сохранение места работы, должности).</a:t>
            </a:r>
          </a:p>
          <a:p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0" y="0"/>
            <a:ext cx="4197152" cy="6597352"/>
          </a:xfrm>
        </p:spPr>
        <p:txBody>
          <a:bodyPr>
            <a:normAutofit/>
          </a:bodyPr>
          <a:lstStyle/>
          <a:p>
            <a:pPr indent="0">
              <a:buNone/>
            </a:pPr>
            <a:endParaRPr lang="ru-RU" sz="2400" dirty="0" smtClean="0"/>
          </a:p>
          <a:p>
            <a:pPr indent="0">
              <a:buNone/>
            </a:pPr>
            <a:endParaRPr lang="ru-RU" sz="2400" dirty="0" smtClean="0"/>
          </a:p>
          <a:p>
            <a:pPr indent="0">
              <a:buNone/>
            </a:pPr>
            <a:r>
              <a:rPr lang="ru-RU" sz="2400" dirty="0" smtClean="0"/>
              <a:t>Коллективный </a:t>
            </a:r>
            <a:r>
              <a:rPr lang="ru-RU" sz="2400" dirty="0" smtClean="0"/>
              <a:t>договор </a:t>
            </a:r>
            <a:r>
              <a:rPr lang="ru-RU" sz="2400" dirty="0"/>
              <a:t>устанавливает права и гарантии, улучшающие положение работников по сравнению с законодательством. </a:t>
            </a:r>
            <a:endParaRPr lang="ru-RU" sz="2400" dirty="0" smtClean="0"/>
          </a:p>
          <a:p>
            <a:pPr indent="0">
              <a:buNone/>
            </a:pPr>
            <a:r>
              <a:rPr lang="ru-RU" sz="2400" dirty="0" smtClean="0"/>
              <a:t>Коллективный договор единственный </a:t>
            </a:r>
            <a:r>
              <a:rPr lang="ru-RU" sz="2400" dirty="0"/>
              <a:t>документ в системе социального партнерства, невыполнение которого может быть рассмотрено в судебном порядке.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2" descr="http://biznesinkubator.ru/netcat_files/Image/fedzak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698522" cy="6264696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4392488" cy="2736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Согласно коллективного договора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МБОУ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«СОШ №12» работодатель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-ведет учет работников, нуждающихся в улучшении жилищных условий,</a:t>
            </a:r>
          </a:p>
          <a:p>
            <a:pPr marL="72000" indent="0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-ходатайствует перед органом местного самоуправления о предоставлении жилья нуждающимся работникам и выделении ссуд на его приобретение (строительство),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Picture 6" descr="http://forexaw.com/TERMs/Exchange_Economy/Macroeconomic_indicators/Employment/img2661524_Kollektivnyiy_dogovor.jpg"/>
          <p:cNvPicPr>
            <a:picLocks noChangeAspect="1" noChangeArrowheads="1"/>
          </p:cNvPicPr>
          <p:nvPr/>
        </p:nvPicPr>
        <p:blipFill>
          <a:blip r:embed="rId2" cstate="print"/>
          <a:srcRect b="9496"/>
          <a:stretch>
            <a:fillRect/>
          </a:stretch>
        </p:blipFill>
        <p:spPr bwMode="auto">
          <a:xfrm>
            <a:off x="5214204" y="188640"/>
            <a:ext cx="3454424" cy="25922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2996952"/>
            <a:ext cx="86409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-выплачивает педагогическим работникам, в том числе руководящим работникам, деятельность которых связана с образовательным процессом, денежную компенсацию на книгоиздательскую продукцию и периодические издания в размере 100 рублей ежемесячно. Обеспечивает бесплатно работников пользованием библиотечными фрондами,</a:t>
            </a: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-организует в учреждении общественное питание в столовой,</a:t>
            </a: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 выплачивает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работникам учреждения впервые уходящим на пенсию по старости или по инвалидности единовременное пособие в размере, определенном трехсторонним соглашением,</a:t>
            </a: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-сохраняет уровень оплаты труда с учетом квалификации на срок до 1 года по ранее имеющейся квалификации в случае несвоевременной подачи заявления на прохождение аттестации.</a:t>
            </a: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 соответствии с постановлением государственного комитета Совета Министров СССР по вопросам труда и заработной платы от 25.10.1974 производится оплата дополнительного оплачиваемого отпуска медицинским работникам (не пользующимся правом удлиненных отпусков, сверх 28 календарных дней) в количестве 14 календарных дне в год.</a:t>
            </a:r>
          </a:p>
          <a:p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5184576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Работодатель обязуется предоставить работникам отпуск без сохранения заработной платы в случаях:</a:t>
            </a:r>
          </a:p>
          <a:p>
            <a:pPr>
              <a:buFontTx/>
              <a:buChar char="-"/>
            </a:pPr>
            <a:r>
              <a:rPr lang="ru-RU" sz="2000" dirty="0" smtClean="0"/>
              <a:t>при рождении ребенка в семье – 2 календарных дня,</a:t>
            </a:r>
          </a:p>
          <a:p>
            <a:pPr>
              <a:buFontTx/>
              <a:buChar char="-"/>
            </a:pPr>
            <a:r>
              <a:rPr lang="ru-RU" sz="2000" dirty="0" smtClean="0"/>
              <a:t> для сопровождения детей младшего школьного возраста в школу – 1 календарный день-1 сентября,</a:t>
            </a:r>
          </a:p>
          <a:p>
            <a:pPr>
              <a:buFontTx/>
              <a:buChar char="-"/>
            </a:pPr>
            <a:r>
              <a:rPr lang="ru-RU" sz="2000" dirty="0" smtClean="0"/>
              <a:t> в связи с переездом на новое место жительства-2 календарных дня,</a:t>
            </a:r>
          </a:p>
          <a:p>
            <a:pPr>
              <a:buFontTx/>
              <a:buChar char="-"/>
            </a:pPr>
            <a:r>
              <a:rPr lang="ru-RU" sz="2000" dirty="0"/>
              <a:t> </a:t>
            </a:r>
            <a:r>
              <a:rPr lang="ru-RU" sz="2000" dirty="0" smtClean="0"/>
              <a:t>работающим </a:t>
            </a:r>
            <a:r>
              <a:rPr lang="ru-RU" sz="2000" dirty="0"/>
              <a:t>и</a:t>
            </a:r>
            <a:r>
              <a:rPr lang="ru-RU" sz="2000" dirty="0" smtClean="0"/>
              <a:t>нвалидам </a:t>
            </a:r>
            <a:r>
              <a:rPr lang="en-US" sz="2000" dirty="0" smtClean="0"/>
              <a:t>III</a:t>
            </a:r>
            <a:r>
              <a:rPr lang="ru-RU" sz="2000" dirty="0" smtClean="0"/>
              <a:t> группы-3 календарных дня</a:t>
            </a:r>
            <a:endParaRPr lang="ru-RU" sz="2000" dirty="0"/>
          </a:p>
        </p:txBody>
      </p:sp>
      <p:pic>
        <p:nvPicPr>
          <p:cNvPr id="4" name="Picture 8" descr="http://izberbash11.dagschool.com/_http_schools/1751/izberbash11/admin/ckfinder/core/connector/php/connector.phpfck_user_files/images/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942276"/>
            <a:ext cx="3384376" cy="4862988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427984" y="2780928"/>
            <a:ext cx="4536504" cy="3744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Работодатель обязуется предоставлять работникам отпуск с сохранением заработной платы в случаях:</a:t>
            </a:r>
          </a:p>
          <a:p>
            <a:pPr>
              <a:buFontTx/>
              <a:buChar char="-"/>
            </a:pPr>
            <a:r>
              <a:rPr lang="ru-RU" sz="2000" dirty="0" smtClean="0"/>
              <a:t>свадьбы работника-3 календарных дня,</a:t>
            </a:r>
          </a:p>
          <a:p>
            <a:pPr>
              <a:buFontTx/>
              <a:buChar char="-"/>
            </a:pPr>
            <a:r>
              <a:rPr lang="ru-RU" sz="2000" dirty="0" smtClean="0"/>
              <a:t>На похороны близких родственников (родители, дети, супруг, супруга)-3 календарных дня</a:t>
            </a:r>
            <a:endParaRPr lang="ru-RU" sz="2000" dirty="0"/>
          </a:p>
        </p:txBody>
      </p:sp>
      <p:pic>
        <p:nvPicPr>
          <p:cNvPr id="5" name="Picture 10" descr="http://atrmeeting.com/wp-content/uploads/2013/06/neznanie_zakon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5435"/>
            <a:ext cx="4320480" cy="3283565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На основании «Трехстороннего соглашения» работодатель в пределах своих полномочий, за счет соответствующих источников финансирования обязуется:</a:t>
            </a:r>
          </a:p>
          <a:p>
            <a:pPr>
              <a:buFontTx/>
              <a:buChar char="-"/>
            </a:pPr>
            <a:r>
              <a:rPr lang="ru-RU" sz="1600" dirty="0" smtClean="0"/>
              <a:t>финансировать оплату первых двух дней нетрудоспособности работников,</a:t>
            </a:r>
          </a:p>
          <a:p>
            <a:pPr>
              <a:buFontTx/>
              <a:buChar char="-"/>
            </a:pPr>
            <a:r>
              <a:rPr lang="ru-RU" sz="1600" dirty="0" smtClean="0"/>
              <a:t> предоставлять руководителю учреждения ежегодный дополнительный оплачиваемый отпуск за работу в режиме ежегодный дополнительный оплачиваемый отпуск за работу в режиме ненормированного рабочего дня в количестве 3 календарных дней в год,</a:t>
            </a:r>
          </a:p>
          <a:p>
            <a:pPr>
              <a:buFontTx/>
              <a:buChar char="-"/>
            </a:pPr>
            <a:r>
              <a:rPr lang="ru-RU" sz="1600" dirty="0" smtClean="0"/>
              <a:t>ежемесячные надбавки к должностному окладу педагогическим работникам за почетные звания «Заслуженный мастер производственного обучения» в установленном порядке,</a:t>
            </a:r>
          </a:p>
          <a:p>
            <a:pPr>
              <a:buFontTx/>
              <a:buChar char="-"/>
            </a:pPr>
            <a:r>
              <a:rPr lang="ru-RU" sz="1600" dirty="0" smtClean="0"/>
              <a:t>ежемесячной доплаты педагогическим работникам за ученые степени доктора наук и кандидата наук в установленном порядке,</a:t>
            </a:r>
          </a:p>
          <a:p>
            <a:pPr>
              <a:buFontTx/>
              <a:buChar char="-"/>
            </a:pPr>
            <a:r>
              <a:rPr lang="ru-RU" sz="1600" dirty="0" smtClean="0"/>
              <a:t>единовременного пособия руководителям в размере 2 должностных окладов 1 раз в год,</a:t>
            </a:r>
          </a:p>
          <a:p>
            <a:pPr>
              <a:buFontTx/>
              <a:buChar char="-"/>
            </a:pPr>
            <a:r>
              <a:rPr lang="ru-RU" sz="1600" dirty="0" smtClean="0"/>
              <a:t>единовременного пособия всем категориям работников впервые уходящим на пенсию по старости или по инвалидности, в размере должностного оклада (тарифной ставки),</a:t>
            </a:r>
          </a:p>
          <a:p>
            <a:pPr>
              <a:buFontTx/>
              <a:buChar char="-"/>
            </a:pPr>
            <a:r>
              <a:rPr lang="ru-RU" sz="1600" dirty="0" smtClean="0"/>
              <a:t>предоставлять пособие на санаторно-курортное лечение в размере должностного оклада работника в установленном порядке,</a:t>
            </a:r>
          </a:p>
          <a:p>
            <a:pPr>
              <a:buFontTx/>
              <a:buChar char="-"/>
            </a:pPr>
            <a:r>
              <a:rPr lang="ru-RU" sz="1600" dirty="0"/>
              <a:t> </a:t>
            </a:r>
            <a:r>
              <a:rPr lang="ru-RU" sz="1600" dirty="0" smtClean="0"/>
              <a:t>оказывать материальную помощь работникам в случае смерти близких родственников (мать, отец, дети, муж, жена)-6000 рублей, при рождении ребенка-6000 рублей,</a:t>
            </a:r>
          </a:p>
          <a:p>
            <a:pPr>
              <a:buFontTx/>
              <a:buChar char="-"/>
            </a:pPr>
            <a:r>
              <a:rPr lang="ru-RU" sz="1600" dirty="0" smtClean="0"/>
              <a:t>Устанавливать плату за содержание детей работников в муниципальных дошкольных образовательных учреждениях в размере 50% установленной платы за содержание детей в МДОУ</a:t>
            </a:r>
          </a:p>
          <a:p>
            <a:pPr>
              <a:buFontTx/>
              <a:buChar char="-"/>
            </a:pPr>
            <a:r>
              <a:rPr lang="ru-RU" sz="1600" dirty="0" smtClean="0"/>
              <a:t>Производить финансирование мероприятий по охране труда, в том числе по проведению аттестации рабочих мест. Создать необходимые условия для обучения работников правилам техники безопасности и охраны </a:t>
            </a:r>
            <a:r>
              <a:rPr lang="ru-RU" sz="1600" dirty="0" smtClean="0"/>
              <a:t>труда</a:t>
            </a:r>
            <a:endParaRPr lang="ru-RU" sz="16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627784" y="188640"/>
            <a:ext cx="6336704" cy="6408712"/>
          </a:xfrm>
        </p:spPr>
        <p:txBody>
          <a:bodyPr>
            <a:normAutofit fontScale="85000" lnSpcReduction="10000"/>
          </a:bodyPr>
          <a:lstStyle/>
          <a:p>
            <a:pPr indent="0">
              <a:buNone/>
            </a:pPr>
            <a:r>
              <a:rPr lang="ru-RU" dirty="0"/>
              <a:t>Статья 9. </a:t>
            </a:r>
            <a:r>
              <a:rPr lang="ru-RU" dirty="0" smtClean="0"/>
              <a:t>ТК РФ</a:t>
            </a:r>
            <a:endParaRPr lang="ru-RU" dirty="0"/>
          </a:p>
          <a:p>
            <a:pPr indent="0">
              <a:buNone/>
            </a:pPr>
            <a:r>
              <a:rPr lang="ru-RU" dirty="0" smtClean="0"/>
              <a:t>	В </a:t>
            </a:r>
            <a:r>
              <a:rPr lang="ru-RU" dirty="0"/>
              <a:t>соответствии с трудовым законодательством регулирование трудовых отношений и иных непосредственно связанных с ними отношений может осуществляться путем заключения, изменения, дополнения работниками и работодателями коллективных договоров, соглашений, трудовых договоров.</a:t>
            </a:r>
          </a:p>
          <a:p>
            <a:pPr indent="0">
              <a:buNone/>
            </a:pPr>
            <a:r>
              <a:rPr lang="ru-RU" dirty="0" smtClean="0"/>
              <a:t>	Коллективные </a:t>
            </a:r>
            <a:r>
              <a:rPr lang="ru-RU" dirty="0"/>
              <a:t>договоры, соглашения, трудовые договоры не могут содержать условий, ограничивающих права или снижающих уровень гарантий работников по сравнению с установленными трудовым законодательством и иными нормативными правовыми актами, содержащими нормы трудового права. Если такие условия включены в коллективный договор, соглашение или трудовой договор, то они не подлежат применению.</a:t>
            </a:r>
          </a:p>
        </p:txBody>
      </p:sp>
      <p:pic>
        <p:nvPicPr>
          <p:cNvPr id="5" name="Picture 2" descr="http://cdipo.ru/pictures/05179041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2448272" cy="3069933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259</TotalTime>
  <Words>629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Гарантии и компенсации педагогическим работникам, закрепленные в коллективном договоре  МБОУ «СОШ №12»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Гарантии и компенсации педагогическим работникам, закрепленные в коллективном договоре</dc:title>
  <dc:creator>home</dc:creator>
  <cp:lastModifiedBy>Ученик</cp:lastModifiedBy>
  <cp:revision>35</cp:revision>
  <dcterms:created xsi:type="dcterms:W3CDTF">2015-02-08T04:52:58Z</dcterms:created>
  <dcterms:modified xsi:type="dcterms:W3CDTF">2015-02-09T11:12:15Z</dcterms:modified>
</cp:coreProperties>
</file>