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6" r:id="rId2"/>
    <p:sldId id="270" r:id="rId3"/>
    <p:sldId id="276" r:id="rId4"/>
    <p:sldId id="279" r:id="rId5"/>
    <p:sldId id="299" r:id="rId6"/>
    <p:sldId id="293" r:id="rId7"/>
    <p:sldId id="294" r:id="rId8"/>
    <p:sldId id="296" r:id="rId9"/>
    <p:sldId id="277" r:id="rId10"/>
    <p:sldId id="283" r:id="rId11"/>
    <p:sldId id="285" r:id="rId12"/>
    <p:sldId id="287" r:id="rId13"/>
    <p:sldId id="288" r:id="rId14"/>
    <p:sldId id="290" r:id="rId15"/>
    <p:sldId id="258" r:id="rId16"/>
    <p:sldId id="297" r:id="rId17"/>
    <p:sldId id="300" r:id="rId18"/>
    <p:sldId id="301" r:id="rId19"/>
    <p:sldId id="298" r:id="rId20"/>
    <p:sldId id="30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1EABA-B43D-46B3-B33D-38861E15C19D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1D517-1FB9-4BE2-B63A-B7FA1C08D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98B21-2249-4E06-9BCC-C3992BC12894}" type="slidenum">
              <a:rPr lang="ru-RU"/>
              <a:pPr/>
              <a:t>8</a:t>
            </a:fld>
            <a:endParaRPr lang="ru-RU"/>
          </a:p>
        </p:txBody>
      </p:sp>
      <p:sp>
        <p:nvSpPr>
          <p:cNvPr id="71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 lIns="92080" tIns="46040" rIns="92080" bIns="46040"/>
          <a:lstStyle/>
          <a:p>
            <a:endParaRPr lang="ru-RU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FF80B-E6A7-44F6-A69E-3CFA783ECE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4D33-EC21-48E4-8C0E-F6D593D74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FF80B-E6A7-44F6-A69E-3CFA783ECE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4D33-EC21-48E4-8C0E-F6D593D74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FF80B-E6A7-44F6-A69E-3CFA783ECE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4D33-EC21-48E4-8C0E-F6D593D74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959700-ACAA-46B4-8B4A-E01E822FCB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FF80B-E6A7-44F6-A69E-3CFA783ECE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4D33-EC21-48E4-8C0E-F6D593D74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FF80B-E6A7-44F6-A69E-3CFA783ECE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4D33-EC21-48E4-8C0E-F6D593D74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FF80B-E6A7-44F6-A69E-3CFA783ECE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4D33-EC21-48E4-8C0E-F6D593D74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FF80B-E6A7-44F6-A69E-3CFA783ECE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4D33-EC21-48E4-8C0E-F6D593D74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FF80B-E6A7-44F6-A69E-3CFA783ECE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4D33-EC21-48E4-8C0E-F6D593D74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FF80B-E6A7-44F6-A69E-3CFA783ECE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4D33-EC21-48E4-8C0E-F6D593D74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FF80B-E6A7-44F6-A69E-3CFA783ECE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4D33-EC21-48E4-8C0E-F6D593D74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FF80B-E6A7-44F6-A69E-3CFA783ECE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4D33-EC21-48E4-8C0E-F6D593D74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73FF80B-E6A7-44F6-A69E-3CFA783ECE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5644D33-EC21-48E4-8C0E-F6D593D74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enter.volzhsky.ru/application/sectionfiles/img/celi/goals11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854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00FF"/>
                </a:solidFill>
                <a:latin typeface="Monotype Corsiva" pitchFamily="66" charset="0"/>
              </a:rPr>
              <a:t>Методический </a:t>
            </a:r>
            <a:r>
              <a:rPr lang="ru-RU" sz="4900" b="1" dirty="0" smtClean="0">
                <a:solidFill>
                  <a:srgbClr val="0000FF"/>
                </a:solidFill>
                <a:latin typeface="Monotype Corsiva" pitchFamily="66" charset="0"/>
              </a:rPr>
              <a:t>семинар</a:t>
            </a:r>
            <a:r>
              <a:rPr lang="ru-RU" sz="4900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49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00FF"/>
                </a:solidFill>
                <a:latin typeface="Monotype Corsiva" pitchFamily="66" charset="0"/>
              </a:rPr>
              <a:t>«Формирование УУД в рамках реализации ФГОС ООО</a:t>
            </a:r>
            <a:r>
              <a:rPr lang="ru-RU" sz="4900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49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00FF"/>
                </a:solidFill>
                <a:latin typeface="Monotype Corsiva" pitchFamily="66" charset="0"/>
              </a:rPr>
              <a:t>на уроках бурятского языка»</a:t>
            </a:r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857760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Нам нужно подготовить учащихся к их будущему, </a:t>
            </a:r>
            <a:endParaRPr lang="ru-RU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r"/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а </a:t>
            </a: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не нашему прошлому</a:t>
            </a:r>
          </a:p>
          <a:p>
            <a:pPr algn="r"/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 (</a:t>
            </a:r>
            <a:r>
              <a:rPr lang="ru-RU" b="1" i="1" dirty="0" err="1" smtClean="0">
                <a:solidFill>
                  <a:srgbClr val="C00000"/>
                </a:solidFill>
                <a:latin typeface="Monotype Corsiva" pitchFamily="66" charset="0"/>
              </a:rPr>
              <a:t>Йан</a:t>
            </a: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Monotype Corsiva" pitchFamily="66" charset="0"/>
              </a:rPr>
              <a:t>Джукс</a:t>
            </a: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584" y="6357958"/>
            <a:ext cx="1726416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214942" y="428604"/>
            <a:ext cx="3071834" cy="487363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en-US" sz="4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000628" y="1500174"/>
            <a:ext cx="3714776" cy="43577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Как преобразовать цель предметного обучения как усвоения  знаний, умений, навыков – в  образовательную цель как 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а)  формирование личности  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б) формирование  УУД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 descr="http://center.volzhsky.ru/application/sectionfiles/img/celi/goals1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3571900" cy="264320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7584" y="6357958"/>
            <a:ext cx="1726416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r="24275"/>
          <a:stretch>
            <a:fillRect/>
          </a:stretch>
        </p:blipFill>
        <p:spPr bwMode="auto">
          <a:xfrm>
            <a:off x="1142976" y="2928934"/>
            <a:ext cx="3672408" cy="352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974" y="285728"/>
            <a:ext cx="7191450" cy="62299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готовности к </a:t>
            </a:r>
            <a:r>
              <a:rPr lang="ru-RU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целеполаганию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8143900" cy="5253054"/>
          </a:xfrm>
        </p:spPr>
        <p:txBody>
          <a:bodyPr>
            <a:noAutofit/>
          </a:bodyPr>
          <a:lstStyle/>
          <a:p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мотивационно-эмоциональный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, предполагающий наличие мотивов,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способствующих осуществлению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 определяющих личностный смысл цели, а также потребности в осуществлении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когнитивный, подразумевающий систему знаний о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целеполагании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(виды целей, способы их постановки, средства достижения, методы и пути коррекции);</a:t>
            </a:r>
          </a:p>
          <a:p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деятельностно-технологический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постановка цели, определение промежуточных целей, определение условий достижения цели, программа действий, способных привести к достижению целевого результата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рефлексивный, предусматривающий умения оценивать промежуточ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ные и конечные результаты своих действий, выявлять причины отклонения результата от цели, определять возможности преобразования ситуации другими способами;</a:t>
            </a:r>
          </a:p>
          <a:p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личностный, включающий инициативность, собранность, мобиль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ность, ответственность и обусловливающий систематичность и качество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6320032"/>
            <a:ext cx="1857356" cy="5379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Приемы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уроках бурятского языка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071538" y="1428736"/>
            <a:ext cx="7604918" cy="17842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Визуальные: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Тема-вопрос: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мэдэхэбиб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Буряад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тухай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над понятием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гэр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Ситуация яркого пятна 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(вместо темы - иллюстрация)</a:t>
            </a:r>
          </a:p>
          <a:p>
            <a:pPr lvl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023320" y="3068960"/>
            <a:ext cx="6120680" cy="18722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Аудиальные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Подводящий диалог: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Танай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лэ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рэлхид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хэн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Исключение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(найди лишнее)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Эжы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аха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абаа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6340724"/>
            <a:ext cx="1785918" cy="5172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1538" y="4725144"/>
            <a:ext cx="674082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Мотивационные:</a:t>
            </a:r>
          </a:p>
          <a:p>
            <a:pPr>
              <a:lnSpc>
                <a:spcPct val="150000"/>
              </a:lnSpc>
            </a:pPr>
            <a:r>
              <a:rPr lang="ru-RU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Проблематизация</a:t>
            </a: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отгадайте загадку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Хоёр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эжынэр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хоёр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басагад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хамта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хэдыб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2323_skolarac-dreamstime_7781987_i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214686"/>
            <a:ext cx="1584176" cy="1664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Мотив «Познавательный» создается через  увлекательное содержание материала.</a:t>
            </a:r>
            <a:endParaRPr lang="ru-RU" sz="4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600201"/>
            <a:ext cx="7686700" cy="204482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изучении темы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Буряад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арадай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айндэрн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д. Сагаалган»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читает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стихотворение, которое настраивает учащихся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желание познакомиться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традициями и обычаями бурятского народа: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Гостеприимен мой народ бурятский,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гостю – он знаком иль не знаком,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Повсюду, где горит огонь очажный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преподносит чашу с молоком.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1538" y="3645024"/>
            <a:ext cx="76976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Мотив «Саморазвития» создается через приглашение стать «взрослым»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568" y="4653136"/>
            <a:ext cx="8229600" cy="20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1538" y="4581128"/>
            <a:ext cx="7841630" cy="20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изучении темы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Буряад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учащимся предлагается представить себя в роли журналистов и создать очерки о Бурятии (природа, история, выдающиеся деятели, достопримечательности, экономика и т.д.)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584" y="6357958"/>
            <a:ext cx="1726416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Мотив «Достижения» ориентирует на взятие высот: получение хороших или лучших результатов, завоевание побед.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600201"/>
            <a:ext cx="7686700" cy="19008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развития лексических навыков по теме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Мэргэжэл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класс делится на команды, которые соревнуются между собой, выполняя следующие задания: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нарисовать рисунки по теме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Мэргэжэл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составить предложения с новыми лексическими единицами;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перевести текст по теме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Мэргэжэл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2976" y="3356992"/>
            <a:ext cx="7770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Эмоциональный мотив порождается положительными эмоциями: чувством интереса, радости, удивления, азарта, восторга.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57290" y="4509120"/>
            <a:ext cx="748387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нгэ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Вспомним сказку 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цветике-семицветике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«Лети, лети лепесток через запад на восток, через север, через юг – возвращайся, сделав круг…». У нашего цветика 7 разноцветных лепестков. Давайте посмотрим, какие желания выполнит он.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584" y="6357958"/>
            <a:ext cx="1726416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 «Открытие нового знания»: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организация самостоятельной исследовательской деятельности (на примере работы с текстом)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fontScale="70000" lnSpcReduction="20000"/>
          </a:bodyPr>
          <a:lstStyle/>
          <a:p>
            <a:pPr indent="342900" algn="ctr"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Сагаалган-Шэнэ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жэл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Сагаалган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гээшэ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буряад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монгол болон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тγбиин бусадшье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арадуудай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шэнэ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жэлэй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айндэр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айндэртэ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эртээн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сагаан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эдеэнэй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зγйлнγγдые: γрмэ, зɵɵхэй, хурууд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гэхэ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мэтые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бγхэндэ элбэгээр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бэлдэдэг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байгаа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Тиихэдэ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бууза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хушуур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тɵɵлэй,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гэхэ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мэтын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хγндын эдеэн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буряад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айлай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баян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гэршэ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бшуу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Буряад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дасан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дуган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ошожо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бурхандаа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зальбаржа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гаража бай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жэлдэ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мэндэ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амгалан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ябахын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тγлɵɵ зула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баридаг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Сагаалганда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γндэр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тγрэлхидɵɵ, хγндэтэй аха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захатанаа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бусадшье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ехэшγγлые γхибγγд амаршалдаг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Буряад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заншалаар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γреэл хэлэдэг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хадаг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табидаг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бэе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бэеэ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золгодог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Элдэб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наадан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харбаан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бγхэ барилдаан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шаалга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шагай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шэдэлгэ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еохор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хатаралга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болодог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584" y="6357958"/>
            <a:ext cx="1726416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"/>
          <a:ext cx="9144000" cy="6892404"/>
        </p:xfrm>
        <a:graphic>
          <a:graphicData uri="http://schemas.openxmlformats.org/drawingml/2006/table">
            <a:tbl>
              <a:tblPr/>
              <a:tblGrid>
                <a:gridCol w="4407106"/>
                <a:gridCol w="4736894"/>
              </a:tblGrid>
              <a:tr h="223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Примерные задания по тексту</a:t>
                      </a:r>
                    </a:p>
                  </a:txBody>
                  <a:tcPr marL="26792" marR="2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Формируемые УУД</a:t>
                      </a:r>
                    </a:p>
                  </a:txBody>
                  <a:tcPr marL="26792" marR="2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446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Сагаалган –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буряад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арадай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айндэр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γ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Буряадууд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сагаан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арада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бэе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бэеэ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амаршалдаг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γ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Буряадууд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γ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ндэр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атай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зониие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γ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ндэлдэг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γ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Буряад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зон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сагаалганай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γ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едэ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мэндэеэ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хэлсэжэ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сайгаа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уудаг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γ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Буряадуудай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Сагаалганда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золголгын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що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заншал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наадагты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Энэ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текст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соо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сагаан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эдеэнэй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зуйлнуудые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ологты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Таанад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экскурсовод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болоод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байнат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ерэ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айлшадта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турэл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айхан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нютагайнгаа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заншалта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айндэр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тухай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хөөрэжэ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γ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гэгты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Энэ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текст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зурагаар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харуулагты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Бэе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бэедээ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юрөөлн</a:t>
                      </a:r>
                      <a:r>
                        <a:rPr lang="en-US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γγ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дые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хэлэгты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Совершенствование навыков говорения.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Представьте, что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Сагаан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Υ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бгэн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отправил вам таблицу. Проговорите эти предложения: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Буряад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зон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Сагаалганда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Бэе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бэеэ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амаршалдаг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Υ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ндэр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</a:t>
                      </a:r>
                      <a:r>
                        <a:rPr lang="en-US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атай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зониие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r>
                        <a:rPr lang="en-US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γ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ндэлдэг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Бэе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бэеэ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хадагаар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золгодог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Мэндэеэ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хэлсэжэ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сайга 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уудаг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Саган 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эдеэгээр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бэе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бэеэ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r>
                        <a:rPr lang="en-US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γ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ндэлдэг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Гарай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бэлэг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баридаг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792" marR="2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CC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Познавательные УУД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CC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Извлекать информацию из текста.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CC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Строить речевое высказывание в устной форме.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CC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Анализировать и оценивать содержание текста, его языковые особенности и структуру, определять роль иллюстративного ряда в тексте.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CC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dirty="0">
                          <a:solidFill>
                            <a:srgbClr val="00CC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Устанавливать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причинно-следственные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связи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Коммуникативные УУД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Слушать и понимать других.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Строить речевое высказывание в соответствии с поставленными задачами.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Оформлять свои мысли в устной форме.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Договариваться о правилах общения и поведения.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Учитывать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разные мнения и стремиться к координации различных позиций в сотрудничестве.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Личностные УУД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Определять и высказывать самые простые, общие для всех людей правила, делать выводы.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Анализировать свои и чужие поступки с точки зрения общечеловеческих норм.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Сопоставлять положительные и отрицательные поступки людей.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Регулятивные УУД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Определять цель деятельности на уроке.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Оценивать учебные действия в соответствии с поставленной задачей.</a:t>
                      </a:r>
                    </a:p>
                  </a:txBody>
                  <a:tcPr marL="26792" marR="2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584" y="6357958"/>
            <a:ext cx="1726416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7584" y="6286520"/>
            <a:ext cx="1726416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7467600" cy="654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 самооценки</a:t>
            </a:r>
            <a:b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00125" y="857250"/>
          <a:ext cx="7715279" cy="4065524"/>
        </p:xfrm>
        <a:graphic>
          <a:graphicData uri="http://schemas.openxmlformats.org/drawingml/2006/table">
            <a:tbl>
              <a:tblPr/>
              <a:tblGrid>
                <a:gridCol w="811809"/>
                <a:gridCol w="4331710"/>
                <a:gridCol w="2571760"/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Виды деятельности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Самооценка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Работа на экологическом панно.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Работа с кроссвордом.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Правила ухода за животными.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Составление текста.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Составление «синквейна».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Работа с «метками».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sp>
        <p:nvSpPr>
          <p:cNvPr id="23589" name="Заголовок 1"/>
          <p:cNvSpPr txBox="1">
            <a:spLocks/>
          </p:cNvSpPr>
          <p:nvPr/>
        </p:nvSpPr>
        <p:spPr bwMode="auto">
          <a:xfrm>
            <a:off x="357188" y="5214938"/>
            <a:ext cx="74676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 eaLnBrk="0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Я все понял и могу двигаться дальше. </a:t>
            </a:r>
          </a:p>
          <a:p>
            <a:pPr algn="ctr" eaLnBrk="0" hangingPunct="0"/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не все понятно, в моей работе есть ошибки.</a:t>
            </a:r>
          </a:p>
          <a:p>
            <a:pPr algn="ctr" eaLnBrk="0" hangingPunct="0"/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не понял, не мог выполнить задание без помощи.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90" name="Oval 16"/>
          <p:cNvSpPr>
            <a:spLocks noChangeArrowheads="1"/>
          </p:cNvSpPr>
          <p:nvPr/>
        </p:nvSpPr>
        <p:spPr bwMode="auto">
          <a:xfrm>
            <a:off x="1214438" y="6215063"/>
            <a:ext cx="342900" cy="3429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91" name="Oval 15"/>
          <p:cNvSpPr>
            <a:spLocks noChangeArrowheads="1"/>
          </p:cNvSpPr>
          <p:nvPr/>
        </p:nvSpPr>
        <p:spPr bwMode="auto">
          <a:xfrm>
            <a:off x="1285875" y="5643563"/>
            <a:ext cx="342900" cy="342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9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93" name="Rectangle 20"/>
          <p:cNvSpPr>
            <a:spLocks noChangeArrowheads="1"/>
          </p:cNvSpPr>
          <p:nvPr/>
        </p:nvSpPr>
        <p:spPr bwMode="auto">
          <a:xfrm>
            <a:off x="0" y="914400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94" name="Oval 17"/>
          <p:cNvSpPr>
            <a:spLocks noChangeArrowheads="1"/>
          </p:cNvSpPr>
          <p:nvPr/>
        </p:nvSpPr>
        <p:spPr bwMode="auto">
          <a:xfrm>
            <a:off x="1357313" y="5143500"/>
            <a:ext cx="3429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584" y="6357958"/>
            <a:ext cx="1726416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60648"/>
            <a:ext cx="7455868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ИНТЕРАКТИВНЫЕ СТРАТЕГИИ</a:t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Методы кругового взаимодействия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214413" y="1341438"/>
          <a:ext cx="7643867" cy="4775200"/>
        </p:xfrm>
        <a:graphic>
          <a:graphicData uri="http://schemas.openxmlformats.org/presentationml/2006/ole">
            <p:oleObj spid="_x0000_s45058" name="Точечный рисунок" r:id="rId3" imgW="5152381" imgH="3677163" progId="PBrush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35896" y="0"/>
            <a:ext cx="550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Лозунг: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«Все, что не запрещено, разрешено»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7584" y="6357958"/>
            <a:ext cx="1726416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08063" y="428604"/>
            <a:ext cx="813593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Основной образовательный результат реализации ФГОС ОО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071538" y="1709738"/>
            <a:ext cx="7640662" cy="459898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успешного поколения граждан страны, владеющих адекватными времени знаниями, навыками и компетенциями, на идеалах демократии и правового государства, в соответствии  с национальными и общечеловеческими ценностными установками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584" y="6357958"/>
            <a:ext cx="1726416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88037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Внеклассное мероприятие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«В гостях у Белого Старца»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00100" y="1981200"/>
            <a:ext cx="3495700" cy="4114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План мероприятия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Обряд встречи гостей.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Вступительное слово ведущего.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Рассказ о празднике.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Приветственное слово Белого старца.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Представление костюмов – рассказ, танец.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Презентация и дегустация блюд.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Национальные игры.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Вручение подарков.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ёхора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&amp;Bcy;&amp;iecy;&amp;lcy;&amp;ycy;&amp;jcy; &amp;scy;&amp;tcy;&amp;acy;&amp;rcy;&amp;iecy;&amp;ts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85926"/>
            <a:ext cx="2650041" cy="208823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929066"/>
            <a:ext cx="3171145" cy="239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t1.gstatic.com/images?q=tbn:ANd9GcTSYCsgBapi51NnmxFGup1IvWbcqyDE3uhpsKK9a7kq1_U4IOmyiXTADLU"/>
          <p:cNvPicPr>
            <a:picLocks noChangeAspect="1" noChangeArrowheads="1"/>
          </p:cNvPicPr>
          <p:nvPr/>
        </p:nvPicPr>
        <p:blipFill>
          <a:blip r:embed="rId4" cstate="print"/>
          <a:srcRect l="3789" r="11021"/>
          <a:stretch>
            <a:fillRect/>
          </a:stretch>
        </p:blipFill>
        <p:spPr bwMode="auto">
          <a:xfrm>
            <a:off x="7000892" y="142852"/>
            <a:ext cx="1944216" cy="1719268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7584" y="6357958"/>
            <a:ext cx="1726416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Основа стандарта нового поколения</a:t>
            </a:r>
            <a:endParaRPr lang="ru-RU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подход – это ответ на вопросы:</a:t>
            </a: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3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1000100" y="1214422"/>
            <a:ext cx="7697044" cy="377301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Чему учить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 создать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мотив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 вовлечь всех в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Какие виды работ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Какие нужны средства труда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Каким будет стимул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 осуществить руководство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Какие использовать виды контроля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 создать деловую, доверительную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атмосферу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Какую форму придать рефлексии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980728"/>
            <a:ext cx="2071074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7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797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действии рождается знание!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584" y="6357958"/>
            <a:ext cx="1726416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Современные технологии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проектное обучение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коллективная система обучения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дифференцированное обучение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критического мышления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модульное обучение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  <a:p>
            <a:pPr>
              <a:lnSpc>
                <a:spcPct val="90000"/>
              </a:lnSpc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584" y="6357958"/>
            <a:ext cx="1726416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14290"/>
            <a:ext cx="6648450" cy="8826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0000FF"/>
                </a:solidFill>
              </a:rPr>
              <a:t>Основные виды УУД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0242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2286000"/>
            <a:ext cx="6334125" cy="3500438"/>
            <a:chOff x="168" y="960"/>
            <a:chExt cx="5375" cy="2915"/>
          </a:xfrm>
        </p:grpSpPr>
        <p:sp>
          <p:nvSpPr>
            <p:cNvPr id="10265" name="Freeform 4"/>
            <p:cNvSpPr>
              <a:spLocks/>
            </p:cNvSpPr>
            <p:nvPr/>
          </p:nvSpPr>
          <p:spPr bwMode="gray">
            <a:xfrm>
              <a:off x="5089" y="960"/>
              <a:ext cx="441" cy="77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Freeform 5"/>
            <p:cNvSpPr>
              <a:spLocks/>
            </p:cNvSpPr>
            <p:nvPr/>
          </p:nvSpPr>
          <p:spPr bwMode="gray">
            <a:xfrm>
              <a:off x="2976" y="960"/>
              <a:ext cx="2567" cy="476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8" name="Freeform 7"/>
            <p:cNvSpPr>
              <a:spLocks/>
            </p:cNvSpPr>
            <p:nvPr/>
          </p:nvSpPr>
          <p:spPr bwMode="gray">
            <a:xfrm>
              <a:off x="2340" y="1660"/>
              <a:ext cx="2751" cy="45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Freeform 9"/>
            <p:cNvSpPr>
              <a:spLocks/>
            </p:cNvSpPr>
            <p:nvPr/>
          </p:nvSpPr>
          <p:spPr bwMode="gray">
            <a:xfrm>
              <a:off x="3758" y="3047"/>
              <a:ext cx="442" cy="828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Freeform 10"/>
            <p:cNvSpPr>
              <a:spLocks/>
            </p:cNvSpPr>
            <p:nvPr/>
          </p:nvSpPr>
          <p:spPr bwMode="gray">
            <a:xfrm>
              <a:off x="1076" y="3051"/>
              <a:ext cx="3133" cy="527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Line 11"/>
            <p:cNvSpPr>
              <a:spLocks noChangeShapeType="1"/>
            </p:cNvSpPr>
            <p:nvPr/>
          </p:nvSpPr>
          <p:spPr bwMode="gray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3" name="Line 12"/>
            <p:cNvSpPr>
              <a:spLocks noChangeShapeType="1"/>
            </p:cNvSpPr>
            <p:nvPr/>
          </p:nvSpPr>
          <p:spPr bwMode="gray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4" name="Line 13"/>
            <p:cNvSpPr>
              <a:spLocks noChangeShapeType="1"/>
            </p:cNvSpPr>
            <p:nvPr/>
          </p:nvSpPr>
          <p:spPr bwMode="gray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5" name="Line 14"/>
            <p:cNvSpPr>
              <a:spLocks noChangeShapeType="1"/>
            </p:cNvSpPr>
            <p:nvPr/>
          </p:nvSpPr>
          <p:spPr bwMode="gray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6" name="Line 15"/>
            <p:cNvSpPr>
              <a:spLocks noChangeShapeType="1"/>
            </p:cNvSpPr>
            <p:nvPr/>
          </p:nvSpPr>
          <p:spPr bwMode="gray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7" name="Line 16"/>
            <p:cNvSpPr>
              <a:spLocks noChangeShapeType="1"/>
            </p:cNvSpPr>
            <p:nvPr/>
          </p:nvSpPr>
          <p:spPr bwMode="gray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8" name="Line 17"/>
            <p:cNvSpPr>
              <a:spLocks noChangeShapeType="1"/>
            </p:cNvSpPr>
            <p:nvPr/>
          </p:nvSpPr>
          <p:spPr bwMode="gray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9" name="Line 18"/>
            <p:cNvSpPr>
              <a:spLocks noChangeShapeType="1"/>
            </p:cNvSpPr>
            <p:nvPr/>
          </p:nvSpPr>
          <p:spPr bwMode="gray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0" name="Line 19"/>
            <p:cNvSpPr>
              <a:spLocks noChangeShapeType="1"/>
            </p:cNvSpPr>
            <p:nvPr/>
          </p:nvSpPr>
          <p:spPr bwMode="gray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1" name="Rectangle 21"/>
            <p:cNvSpPr>
              <a:spLocks noChangeArrowheads="1"/>
            </p:cNvSpPr>
            <p:nvPr/>
          </p:nvSpPr>
          <p:spPr bwMode="gray">
            <a:xfrm>
              <a:off x="2936" y="1411"/>
              <a:ext cx="2243" cy="253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b="1"/>
                <a:t>Коммуникативные УУД</a:t>
              </a:r>
              <a:r>
                <a:rPr lang="ru-RU"/>
                <a:t> </a:t>
              </a:r>
              <a:endParaRPr lang="en-US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282" name="Rectangle 22"/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b="1"/>
                <a:t>Познавательные УУД</a:t>
              </a:r>
              <a:r>
                <a:rPr lang="ru-RU"/>
                <a:t> </a:t>
              </a:r>
              <a:endParaRPr lang="en-US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283" name="Freeform 23"/>
            <p:cNvSpPr>
              <a:spLocks/>
            </p:cNvSpPr>
            <p:nvPr/>
          </p:nvSpPr>
          <p:spPr bwMode="gray">
            <a:xfrm>
              <a:off x="1709" y="2353"/>
              <a:ext cx="2935" cy="454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Rectangle 24"/>
            <p:cNvSpPr>
              <a:spLocks noChangeArrowheads="1"/>
            </p:cNvSpPr>
            <p:nvPr/>
          </p:nvSpPr>
          <p:spPr bwMode="gray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b="1"/>
                <a:t>Регулятивные УУД</a:t>
              </a:r>
              <a:r>
                <a:rPr lang="ru-RU"/>
                <a:t> </a:t>
              </a:r>
              <a:endParaRPr lang="en-US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285" name="Rectangle 25"/>
            <p:cNvSpPr>
              <a:spLocks noChangeArrowheads="1"/>
            </p:cNvSpPr>
            <p:nvPr/>
          </p:nvSpPr>
          <p:spPr bwMode="gray">
            <a:xfrm>
              <a:off x="1075" y="3578"/>
              <a:ext cx="2689" cy="297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286" name="Text Box 26"/>
            <p:cNvSpPr txBox="1">
              <a:spLocks noChangeArrowheads="1"/>
            </p:cNvSpPr>
            <p:nvPr/>
          </p:nvSpPr>
          <p:spPr bwMode="gray">
            <a:xfrm>
              <a:off x="693" y="1198"/>
              <a:ext cx="15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ru-RU" sz="14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10287" name="Text Box 27"/>
            <p:cNvSpPr txBox="1">
              <a:spLocks noChangeArrowheads="1"/>
            </p:cNvSpPr>
            <p:nvPr/>
          </p:nvSpPr>
          <p:spPr bwMode="gray">
            <a:xfrm>
              <a:off x="693" y="1912"/>
              <a:ext cx="21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>
                  <a:solidFill>
                    <a:schemeClr val="tx2"/>
                  </a:solidFill>
                  <a:latin typeface="Verdana" pitchFamily="34" charset="0"/>
                </a:rPr>
                <a:t> </a:t>
              </a:r>
              <a:endParaRPr lang="en-US" sz="14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10288" name="Text Box 28"/>
            <p:cNvSpPr txBox="1">
              <a:spLocks noChangeArrowheads="1"/>
            </p:cNvSpPr>
            <p:nvPr/>
          </p:nvSpPr>
          <p:spPr bwMode="gray">
            <a:xfrm>
              <a:off x="693" y="2626"/>
              <a:ext cx="15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14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10289" name="Text Box 29"/>
            <p:cNvSpPr txBox="1">
              <a:spLocks noChangeArrowheads="1"/>
            </p:cNvSpPr>
            <p:nvPr/>
          </p:nvSpPr>
          <p:spPr bwMode="gray">
            <a:xfrm>
              <a:off x="790" y="3280"/>
              <a:ext cx="15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endParaRPr lang="ru-RU" sz="1400">
                <a:solidFill>
                  <a:schemeClr val="tx2"/>
                </a:solidFill>
                <a:latin typeface="Verdana" pitchFamily="34" charset="0"/>
              </a:endParaRPr>
            </a:p>
          </p:txBody>
        </p:sp>
      </p:grpSp>
      <p:sp>
        <p:nvSpPr>
          <p:cNvPr id="10245" name="Прямоугольник 30"/>
          <p:cNvSpPr>
            <a:spLocks noChangeArrowheads="1"/>
          </p:cNvSpPr>
          <p:nvPr/>
        </p:nvSpPr>
        <p:spPr bwMode="auto">
          <a:xfrm>
            <a:off x="3071813" y="5357813"/>
            <a:ext cx="2178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Личностные УУД</a:t>
            </a:r>
            <a:r>
              <a:rPr lang="ru-RU"/>
              <a:t> 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285750" y="5572125"/>
            <a:ext cx="2214563" cy="3698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Monotype Corsiva" pitchFamily="66" charset="0"/>
              </a:rPr>
              <a:t>смыслообразование</a:t>
            </a: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285750" y="6000750"/>
            <a:ext cx="3373438" cy="3698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Monotype Corsiva" pitchFamily="66" charset="0"/>
              </a:rPr>
              <a:t>нравственно-этическая ориентация </a:t>
            </a:r>
          </a:p>
        </p:txBody>
      </p:sp>
      <p:sp>
        <p:nvSpPr>
          <p:cNvPr id="35" name="Стрелка углом 34"/>
          <p:cNvSpPr/>
          <p:nvPr/>
        </p:nvSpPr>
        <p:spPr>
          <a:xfrm flipH="1">
            <a:off x="1428750" y="5000625"/>
            <a:ext cx="1643063" cy="357188"/>
          </a:xfrm>
          <a:prstGeom prst="bentArrow">
            <a:avLst>
              <a:gd name="adj1" fmla="val 21863"/>
              <a:gd name="adj2" fmla="val 25000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740650" y="2500313"/>
            <a:ext cx="1403350" cy="36988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 err="1">
                <a:latin typeface="Monotype Corsiva" pitchFamily="66" charset="0"/>
              </a:rPr>
              <a:t>целеполагание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783513" y="2928938"/>
            <a:ext cx="1360487" cy="36988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latin typeface="Monotype Corsiva" pitchFamily="66" charset="0"/>
              </a:rPr>
              <a:t>планирование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524750" y="3357563"/>
            <a:ext cx="1619250" cy="36988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latin typeface="Monotype Corsiva" pitchFamily="66" charset="0"/>
              </a:rPr>
              <a:t>прогнозирование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29563" y="3714750"/>
            <a:ext cx="1011237" cy="36988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latin typeface="Monotype Corsiva" pitchFamily="66" charset="0"/>
              </a:rPr>
              <a:t>контроль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786688" y="4143375"/>
            <a:ext cx="1130300" cy="36988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latin typeface="Monotype Corsiva" pitchFamily="66" charset="0"/>
              </a:rPr>
              <a:t>коррекция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143875" y="4572000"/>
            <a:ext cx="765175" cy="36988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latin typeface="Monotype Corsiva" pitchFamily="66" charset="0"/>
              </a:rPr>
              <a:t>оценка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429500" y="5000625"/>
            <a:ext cx="1471613" cy="36988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 err="1">
                <a:latin typeface="Monotype Corsiva" pitchFamily="66" charset="0"/>
              </a:rPr>
              <a:t>саморегуляция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1000125" y="2357438"/>
            <a:ext cx="1920875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Monotype Corsiva" pitchFamily="66" charset="0"/>
              </a:rPr>
              <a:t>общеучебные унив.д.</a:t>
            </a: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928688" y="2786063"/>
            <a:ext cx="2714625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Monotype Corsiva" pitchFamily="66" charset="0"/>
              </a:rPr>
              <a:t>знаково-символические д.</a:t>
            </a: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1000125" y="3214688"/>
            <a:ext cx="1789113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 dirty="0">
                <a:latin typeface="Monotype Corsiva" pitchFamily="66" charset="0"/>
              </a:rPr>
              <a:t>логические унив.д. </a:t>
            </a: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928688" y="3643313"/>
            <a:ext cx="2989262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Monotype Corsiva" pitchFamily="66" charset="0"/>
              </a:rPr>
              <a:t>постановка и решение проблемы</a:t>
            </a:r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285750" y="5143500"/>
            <a:ext cx="1684338" cy="3698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Monotype Corsiva" pitchFamily="66" charset="0"/>
              </a:rPr>
              <a:t>самоопределение</a:t>
            </a:r>
          </a:p>
        </p:txBody>
      </p:sp>
      <p:sp>
        <p:nvSpPr>
          <p:cNvPr id="54" name="Стрелка углом 53"/>
          <p:cNvSpPr/>
          <p:nvPr/>
        </p:nvSpPr>
        <p:spPr>
          <a:xfrm flipH="1">
            <a:off x="3143250" y="3143250"/>
            <a:ext cx="1571625" cy="428625"/>
          </a:xfrm>
          <a:prstGeom prst="ben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Стрелка углом 54"/>
          <p:cNvSpPr/>
          <p:nvPr/>
        </p:nvSpPr>
        <p:spPr>
          <a:xfrm rot="20879652" flipV="1">
            <a:off x="6115050" y="4445000"/>
            <a:ext cx="1843088" cy="611188"/>
          </a:xfrm>
          <a:prstGeom prst="bentArrow">
            <a:avLst>
              <a:gd name="adj1" fmla="val 25000"/>
              <a:gd name="adj2" fmla="val 24980"/>
              <a:gd name="adj3" fmla="val 25000"/>
              <a:gd name="adj4" fmla="val 4375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Стрелка углом 55"/>
          <p:cNvSpPr/>
          <p:nvPr/>
        </p:nvSpPr>
        <p:spPr>
          <a:xfrm flipH="1">
            <a:off x="4500563" y="2000250"/>
            <a:ext cx="2571750" cy="42862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2857500" y="1928813"/>
            <a:ext cx="1662113" cy="3698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Monotype Corsiva" pitchFamily="66" charset="0"/>
              </a:rPr>
              <a:t>вопросы общения</a:t>
            </a: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6286520"/>
            <a:ext cx="1726416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8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250"/>
                            </p:stCondLst>
                            <p:childTnLst>
                              <p:par>
                                <p:cTn id="9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lvl="0" algn="ctr"/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Формирование УУД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7929618" cy="350844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Регулятивные действия</a:t>
            </a:r>
          </a:p>
          <a:p>
            <a:pPr lvl="0">
              <a:spcBef>
                <a:spcPts val="0"/>
              </a:spcBef>
              <a:buNone/>
            </a:pPr>
            <a:r>
              <a:rPr lang="ru-RU" sz="1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Общеучебные</a:t>
            </a:r>
            <a:endParaRPr lang="ru-RU" sz="13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ru-RU" sz="1300" i="1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как постановка учебной задачи на основе соотнесения того, что уже известно и усвоено учащимся, и того, что еще неизвестно;</a:t>
            </a:r>
          </a:p>
          <a:p>
            <a:pPr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структурирование знаний</a:t>
            </a:r>
          </a:p>
          <a:p>
            <a:pPr>
              <a:spcBef>
                <a:spcPts val="0"/>
              </a:spcBef>
              <a:buNone/>
            </a:pPr>
            <a:r>
              <a:rPr lang="ru-RU" sz="1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Логические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выбирать критерии для сравнения, сопоставления, оценки и классификации объектов; </a:t>
            </a:r>
          </a:p>
          <a:p>
            <a:pPr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синтезировать:  устанавливать причинно-следственные связи, строить логическую цепь рассуждений;  доказывать; </a:t>
            </a:r>
          </a:p>
          <a:p>
            <a:pPr lvl="0">
              <a:spcBef>
                <a:spcPts val="0"/>
              </a:spcBef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Познавательные действия:</a:t>
            </a:r>
          </a:p>
          <a:p>
            <a:pPr lvl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Самостоятельное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выделение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и формулирование познавательной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цели,  </a:t>
            </a:r>
          </a:p>
          <a:p>
            <a:pPr lvl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выделение и осознание  того, что уже усвоено;  выделение и осознание того, что еще подлежит усвоению;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Личностные действия:</a:t>
            </a:r>
          </a:p>
          <a:p>
            <a:pPr marL="609600" indent="-60960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Ориентация в социальных ролях. Ориентация  в межличностных отношениях. </a:t>
            </a:r>
          </a:p>
          <a:p>
            <a:pPr lvl="0">
              <a:spcBef>
                <a:spcPts val="0"/>
              </a:spcBef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Коммуникативные действия: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Уметь слушать и вступать в диалог. Уметь участвовать в коллективном обсуждении проблем. Строить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продуктивное взаимодействие со сверстниками.  Уметь выражать свои мысли.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6340724"/>
            <a:ext cx="1785918" cy="5172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443711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/>
              <a:t> </a:t>
            </a:r>
            <a:r>
              <a:rPr lang="ru-RU" sz="5900" dirty="0" smtClean="0"/>
              <a:t>Критерии оценки </a:t>
            </a:r>
            <a:r>
              <a:rPr lang="ru-RU" sz="5900" dirty="0" err="1" smtClean="0"/>
              <a:t>сформированности</a:t>
            </a:r>
            <a:r>
              <a:rPr lang="ru-RU" sz="5900" dirty="0" smtClean="0"/>
              <a:t> УУД:</a:t>
            </a:r>
            <a:br>
              <a:rPr lang="ru-RU" sz="5900" dirty="0" smtClean="0"/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899713" y="4734625"/>
            <a:ext cx="7291307" cy="1832925"/>
            <a:chOff x="-84" y="1545"/>
            <a:chExt cx="5167" cy="2123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gray">
            <a:xfrm rot="-1543677">
              <a:off x="1357" y="2885"/>
              <a:ext cx="1405" cy="734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-84" y="1784"/>
              <a:ext cx="2013" cy="18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3284" y="1784"/>
              <a:ext cx="1799" cy="162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gray">
            <a:xfrm>
              <a:off x="18" y="1951"/>
              <a:ext cx="1883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 eaLnBrk="0" hangingPunct="0">
                <a:defRPr/>
              </a:pPr>
              <a:endParaRPr lang="ru-RU" dirty="0"/>
            </a:p>
            <a:p>
              <a:pPr marL="342900" indent="-342900" algn="ctr" eaLnBrk="0" hangingPunct="0"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Соответствие </a:t>
              </a:r>
            </a:p>
            <a:p>
              <a:pPr marL="342900" indent="-342900" algn="ctr" eaLnBrk="0" hangingPunct="0"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возрастно-психологическим </a:t>
              </a:r>
            </a:p>
            <a:p>
              <a:pPr marL="342900" indent="-342900" algn="ctr" eaLnBrk="0" hangingPunct="0"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нормативным </a:t>
              </a:r>
            </a:p>
            <a:p>
              <a:pPr marL="342900" indent="-342900" algn="ctr" eaLnBrk="0" hangingPunct="0"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требованиям </a:t>
              </a:r>
            </a:p>
            <a:p>
              <a:pPr eaLnBrk="0" hangingPunct="0">
                <a:defRPr/>
              </a:pPr>
              <a:endParaRPr lang="en-US" sz="12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2578" y="1545"/>
              <a:ext cx="11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ru-RU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gray">
            <a:xfrm>
              <a:off x="3692" y="1951"/>
              <a:ext cx="1090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900" dirty="0">
                  <a:solidFill>
                    <a:schemeClr val="bg1"/>
                  </a:solidFill>
                </a:rPr>
                <a:t>Соответствие </a:t>
              </a:r>
            </a:p>
            <a:p>
              <a:pPr algn="ctr" eaLnBrk="0" hangingPunct="0"/>
              <a:r>
                <a:rPr lang="ru-RU" sz="900" dirty="0">
                  <a:solidFill>
                    <a:schemeClr val="bg1"/>
                  </a:solidFill>
                </a:rPr>
                <a:t>свойств </a:t>
              </a:r>
            </a:p>
            <a:p>
              <a:pPr algn="ctr" eaLnBrk="0" hangingPunct="0"/>
              <a:r>
                <a:rPr lang="ru-RU" sz="900" dirty="0">
                  <a:solidFill>
                    <a:schemeClr val="bg1"/>
                  </a:solidFill>
                </a:rPr>
                <a:t>универсальных </a:t>
              </a:r>
            </a:p>
            <a:p>
              <a:pPr algn="ctr" eaLnBrk="0" hangingPunct="0"/>
              <a:r>
                <a:rPr lang="ru-RU" sz="900" dirty="0">
                  <a:solidFill>
                    <a:schemeClr val="bg1"/>
                  </a:solidFill>
                </a:rPr>
                <a:t>действий </a:t>
              </a:r>
            </a:p>
            <a:p>
              <a:pPr algn="ctr" eaLnBrk="0" hangingPunct="0"/>
              <a:r>
                <a:rPr lang="ru-RU" sz="1000" dirty="0">
                  <a:solidFill>
                    <a:schemeClr val="bg1"/>
                  </a:solidFill>
                </a:rPr>
                <a:t>заранее</a:t>
              </a:r>
            </a:p>
            <a:p>
              <a:pPr algn="ctr" eaLnBrk="0" hangingPunct="0"/>
              <a:r>
                <a:rPr lang="ru-RU" sz="1000" dirty="0">
                  <a:solidFill>
                    <a:schemeClr val="bg1"/>
                  </a:solidFill>
                </a:rPr>
                <a:t>заданным</a:t>
              </a:r>
            </a:p>
            <a:p>
              <a:pPr algn="ctr" eaLnBrk="0" hangingPunct="0"/>
              <a:r>
                <a:rPr lang="ru-RU" sz="1000" dirty="0">
                  <a:solidFill>
                    <a:schemeClr val="bg1"/>
                  </a:solidFill>
                </a:rPr>
                <a:t>требованиям</a:t>
              </a:r>
              <a:endParaRPr lang="en-US" sz="1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gray">
            <a:xfrm>
              <a:off x="3219" y="2956"/>
              <a:ext cx="11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ru-RU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gray">
            <a:xfrm>
              <a:off x="1638" y="3295"/>
              <a:ext cx="11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ru-RU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gray">
            <a:xfrm>
              <a:off x="2160" y="2304"/>
              <a:ext cx="1452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ru-RU" sz="2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gray">
          <a:xfrm>
            <a:off x="576263" y="188913"/>
            <a:ext cx="7920037" cy="1439862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Планируемые результаты: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три основные группы результатов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76263" y="55895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85720" y="1785926"/>
            <a:ext cx="2519362" cy="6842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ЛИЧНОСТНЫЕ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071802" y="1785926"/>
            <a:ext cx="2519362" cy="6842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МЕТАПРЕДМЕТНЫЕ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857884" y="1785926"/>
            <a:ext cx="2698750" cy="6842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ПРЕДМЕТНЫЕ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14282" y="2643182"/>
            <a:ext cx="2520950" cy="86201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 dirty="0"/>
              <a:t>Самоопределение:</a:t>
            </a:r>
          </a:p>
          <a:p>
            <a:pPr algn="ctr" eaLnBrk="0" hangingPunct="0"/>
            <a:r>
              <a:rPr lang="ru-RU" sz="1000" b="1" dirty="0"/>
              <a:t>внутренняя позиция школьника;</a:t>
            </a:r>
          </a:p>
          <a:p>
            <a:pPr algn="ctr" eaLnBrk="0" hangingPunct="0"/>
            <a:r>
              <a:rPr lang="ru-RU" sz="1000" b="1" dirty="0" err="1"/>
              <a:t>самоиндификация</a:t>
            </a:r>
            <a:r>
              <a:rPr lang="ru-RU" sz="1000" b="1" dirty="0"/>
              <a:t>;</a:t>
            </a:r>
          </a:p>
          <a:p>
            <a:pPr algn="ctr" eaLnBrk="0" hangingPunct="0"/>
            <a:r>
              <a:rPr lang="ru-RU" sz="1000" b="1" dirty="0"/>
              <a:t>самоуважение и самооценка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42844" y="3643314"/>
            <a:ext cx="2519362" cy="8651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 dirty="0" err="1"/>
              <a:t>Смыслообразование</a:t>
            </a:r>
            <a:r>
              <a:rPr lang="ru-RU" sz="1600" b="1" u="sng" dirty="0"/>
              <a:t>:</a:t>
            </a:r>
          </a:p>
          <a:p>
            <a:pPr algn="ctr" eaLnBrk="0" hangingPunct="0"/>
            <a:r>
              <a:rPr lang="ru-RU" sz="1000" b="1" dirty="0"/>
              <a:t>мотивация (учебная, социальная);</a:t>
            </a:r>
          </a:p>
          <a:p>
            <a:pPr algn="ctr" eaLnBrk="0" hangingPunct="0"/>
            <a:r>
              <a:rPr lang="ru-RU" sz="1000" b="1" dirty="0"/>
              <a:t>границы собственного</a:t>
            </a:r>
          </a:p>
          <a:p>
            <a:pPr algn="ctr" eaLnBrk="0" hangingPunct="0"/>
            <a:r>
              <a:rPr lang="ru-RU" sz="1000" b="1" dirty="0"/>
              <a:t>знания и «незнания»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79388" y="4714884"/>
            <a:ext cx="2678100" cy="17621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 dirty="0"/>
              <a:t>Морально-этическая</a:t>
            </a:r>
          </a:p>
          <a:p>
            <a:pPr algn="ctr" eaLnBrk="0" hangingPunct="0"/>
            <a:r>
              <a:rPr lang="ru-RU" sz="1600" b="1" u="sng" dirty="0"/>
              <a:t>ориентация:</a:t>
            </a:r>
          </a:p>
          <a:p>
            <a:pPr algn="ctr" eaLnBrk="0" hangingPunct="0"/>
            <a:r>
              <a:rPr lang="ru-RU" sz="1000" b="1" dirty="0"/>
              <a:t>ориентация на выполнение</a:t>
            </a:r>
          </a:p>
          <a:p>
            <a:pPr algn="ctr" eaLnBrk="0" hangingPunct="0"/>
            <a:r>
              <a:rPr lang="ru-RU" sz="1000" b="1" dirty="0"/>
              <a:t>моральных норм;</a:t>
            </a:r>
          </a:p>
          <a:p>
            <a:pPr algn="ctr" eaLnBrk="0" hangingPunct="0"/>
            <a:r>
              <a:rPr lang="ru-RU" sz="1000" b="1" dirty="0"/>
              <a:t>способность к решению моральных</a:t>
            </a:r>
          </a:p>
          <a:p>
            <a:pPr algn="ctr" eaLnBrk="0" hangingPunct="0"/>
            <a:r>
              <a:rPr lang="ru-RU" sz="1000" b="1" dirty="0"/>
              <a:t>проблем на основе </a:t>
            </a:r>
            <a:r>
              <a:rPr lang="ru-RU" sz="1000" b="1" dirty="0" err="1"/>
              <a:t>децентрации</a:t>
            </a:r>
            <a:r>
              <a:rPr lang="ru-RU" sz="1000" b="1" dirty="0"/>
              <a:t>;</a:t>
            </a:r>
          </a:p>
          <a:p>
            <a:pPr algn="ctr" eaLnBrk="0" hangingPunct="0"/>
            <a:r>
              <a:rPr lang="ru-RU" sz="1000" b="1" dirty="0"/>
              <a:t>оценка своих поступков</a:t>
            </a:r>
            <a:r>
              <a:rPr lang="ru-RU" sz="1000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3000364" y="2643182"/>
            <a:ext cx="2786082" cy="86201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 dirty="0"/>
              <a:t>Регулятивные:</a:t>
            </a:r>
          </a:p>
          <a:p>
            <a:pPr algn="ctr" eaLnBrk="0" hangingPunct="0"/>
            <a:r>
              <a:rPr lang="ru-RU" sz="1000" b="1" dirty="0"/>
              <a:t>управление своей деятельностью;</a:t>
            </a:r>
          </a:p>
          <a:p>
            <a:pPr algn="ctr" eaLnBrk="0" hangingPunct="0"/>
            <a:r>
              <a:rPr lang="ru-RU" sz="1000" b="1" dirty="0"/>
              <a:t>контроль и коррекция;</a:t>
            </a:r>
          </a:p>
          <a:p>
            <a:pPr algn="ctr" eaLnBrk="0" hangingPunct="0"/>
            <a:r>
              <a:rPr lang="ru-RU" sz="1000" b="1" dirty="0"/>
              <a:t>инициативность и самостоятельность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3071802" y="3714752"/>
            <a:ext cx="2520950" cy="7191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 dirty="0"/>
              <a:t>Коммуникативные:</a:t>
            </a:r>
          </a:p>
          <a:p>
            <a:pPr algn="ctr" eaLnBrk="0" hangingPunct="0"/>
            <a:r>
              <a:rPr lang="ru-RU" sz="1000" b="1" dirty="0"/>
              <a:t>речевая деятельность;</a:t>
            </a:r>
          </a:p>
          <a:p>
            <a:pPr algn="ctr" eaLnBrk="0" hangingPunct="0"/>
            <a:r>
              <a:rPr lang="ru-RU" sz="1000" b="1" dirty="0"/>
              <a:t>навыки сотрудничества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3059112" y="4786322"/>
            <a:ext cx="2798771" cy="16906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 dirty="0"/>
              <a:t>Познавательные:</a:t>
            </a:r>
          </a:p>
          <a:p>
            <a:pPr algn="ctr" eaLnBrk="0" hangingPunct="0"/>
            <a:r>
              <a:rPr lang="ru-RU" sz="1000" b="1" dirty="0"/>
              <a:t>работа с информацией;</a:t>
            </a:r>
          </a:p>
          <a:p>
            <a:pPr algn="ctr" eaLnBrk="0" hangingPunct="0"/>
            <a:r>
              <a:rPr lang="ru-RU" sz="1000" b="1" dirty="0"/>
              <a:t>работа с учебными моделями;</a:t>
            </a:r>
          </a:p>
          <a:p>
            <a:pPr algn="ctr" eaLnBrk="0" hangingPunct="0"/>
            <a:r>
              <a:rPr lang="ru-RU" sz="1000" b="1" dirty="0"/>
              <a:t>использование </a:t>
            </a:r>
            <a:r>
              <a:rPr lang="ru-RU" sz="1000" b="1" dirty="0" err="1"/>
              <a:t>знако-символических</a:t>
            </a:r>
            <a:endParaRPr lang="ru-RU" sz="1000" b="1" dirty="0"/>
          </a:p>
          <a:p>
            <a:pPr algn="ctr" eaLnBrk="0" hangingPunct="0"/>
            <a:r>
              <a:rPr lang="ru-RU" sz="1000" b="1" dirty="0"/>
              <a:t>средств, общих схем решения;</a:t>
            </a:r>
          </a:p>
          <a:p>
            <a:pPr algn="ctr" eaLnBrk="0" hangingPunct="0"/>
            <a:r>
              <a:rPr lang="ru-RU" sz="1000" b="1" dirty="0"/>
              <a:t>выполнение логических операций</a:t>
            </a:r>
          </a:p>
          <a:p>
            <a:pPr algn="ctr" eaLnBrk="0" hangingPunct="0"/>
            <a:r>
              <a:rPr lang="ru-RU" sz="1000" b="1" dirty="0"/>
              <a:t>сравнения, анализа, обобщения,</a:t>
            </a:r>
          </a:p>
          <a:p>
            <a:pPr algn="ctr" eaLnBrk="0" hangingPunct="0"/>
            <a:r>
              <a:rPr lang="ru-RU" sz="1000" b="1" dirty="0"/>
              <a:t>классификации, установления</a:t>
            </a:r>
          </a:p>
          <a:p>
            <a:pPr algn="ctr" eaLnBrk="0" hangingPunct="0"/>
            <a:r>
              <a:rPr lang="ru-RU" sz="1000" b="1" dirty="0"/>
              <a:t>аналогий, подведения под понятие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6143636" y="2643182"/>
            <a:ext cx="2428892" cy="7143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Основы научных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знаний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6143636" y="3571877"/>
            <a:ext cx="2571768" cy="13573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Опыт предметной</a:t>
            </a:r>
          </a:p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Де по получению</a:t>
            </a:r>
          </a:p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и преобразованию</a:t>
            </a:r>
          </a:p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нового знания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6572264" y="5000636"/>
            <a:ext cx="1476375" cy="250826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6215074" y="5286388"/>
            <a:ext cx="2428892" cy="1079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Предметные и </a:t>
            </a:r>
          </a:p>
          <a:p>
            <a:pPr algn="ctr" eaLnBrk="0" hangingPunct="0"/>
            <a:r>
              <a:rPr lang="ru-RU" sz="1600" b="1" dirty="0" err="1" smtClean="0">
                <a:solidFill>
                  <a:schemeClr val="bg1"/>
                </a:solidFill>
              </a:rPr>
              <a:t>метапредметные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действия с</a:t>
            </a:r>
          </a:p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материалом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7584" y="6357958"/>
            <a:ext cx="1726416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Составляя проект очередного урока, учитель должен задать себе вопросы: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как сформулировать цели урока и обеспечить их достижение;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Б) какой учебный материал подобрать, и какой дидактической обработке его подвергнуть;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В) какие методы и средства обучения выбрать;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Г) как организовать собственную деятельность и деятельность учеников;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Д) как сделать, чтобы взаимодействие всех компонентов привело к системе знаний, умений и навыков.</a:t>
            </a:r>
          </a:p>
          <a:p>
            <a:pPr>
              <a:lnSpc>
                <a:spcPct val="90000"/>
              </a:lnSpc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584" y="6357958"/>
            <a:ext cx="1726416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674</TotalTime>
  <Words>1540</Words>
  <Application>Microsoft Office PowerPoint</Application>
  <PresentationFormat>Экран (4:3)</PresentationFormat>
  <Paragraphs>256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Солнцестояние</vt:lpstr>
      <vt:lpstr>Точечный рисунок</vt:lpstr>
      <vt:lpstr>Методический семинар «Формирование УУД в рамках реализации ФГОС ООО на уроках бурятского языка» </vt:lpstr>
      <vt:lpstr>Основной образовательный результат реализации ФГОС ОО</vt:lpstr>
      <vt:lpstr>Слайд 3</vt:lpstr>
      <vt:lpstr>Системно-деятельностный подход – это ответ на вопросы: </vt:lpstr>
      <vt:lpstr>Современные технологии</vt:lpstr>
      <vt:lpstr>Основные виды УУД</vt:lpstr>
      <vt:lpstr>Формирование УУД</vt:lpstr>
      <vt:lpstr>Слайд 8</vt:lpstr>
      <vt:lpstr>Составляя проект очередного урока, учитель должен задать себе вопросы:</vt:lpstr>
      <vt:lpstr>Проблема</vt:lpstr>
      <vt:lpstr>Структура готовности к целеполаганию: </vt:lpstr>
      <vt:lpstr>Приемы целеполагания на уроках бурятского языка</vt:lpstr>
      <vt:lpstr>Мотив «Познавательный» создается через  увлекательное содержание материала.</vt:lpstr>
      <vt:lpstr>Мотив «Достижения» ориентирует на взятие высот: получение хороших или лучших результатов, завоевание побед.</vt:lpstr>
      <vt:lpstr>Этап «Открытие нового знания»:  организация самостоятельной исследовательской деятельности (на примере работы с текстом)</vt:lpstr>
      <vt:lpstr>Слайд 16</vt:lpstr>
      <vt:lpstr>Слайд 17</vt:lpstr>
      <vt:lpstr>   Лист самооценки   </vt:lpstr>
      <vt:lpstr>ИНТЕРАКТИВНЫЕ СТРАТЕГИИ Методы кругового взаимодействия</vt:lpstr>
      <vt:lpstr>Внеклассное мероприятие  «В гостях у Белого Старца»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ГВ</cp:lastModifiedBy>
  <cp:revision>23</cp:revision>
  <dcterms:created xsi:type="dcterms:W3CDTF">2015-03-30T13:09:30Z</dcterms:created>
  <dcterms:modified xsi:type="dcterms:W3CDTF">2015-04-01T17:18:05Z</dcterms:modified>
</cp:coreProperties>
</file>