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10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534A3-DEFC-43F8-BF49-527FCF503ADB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1D22-B483-4A3F-B531-9C7DFE0BB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DE72B-D0E1-463F-B447-EB4AB4A06C09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dirty="0" smtClean="0">
              <a:latin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Влияние абиотических факторов на организмы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 экологии для 9 класса</a:t>
            </a:r>
          </a:p>
          <a:p>
            <a:r>
              <a:rPr lang="ru-RU" dirty="0" smtClean="0"/>
              <a:t>Составитель: Левина С.Г.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Ответные реакции организма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Предел положительного влияния на организм –</a:t>
            </a:r>
            <a:r>
              <a:rPr lang="ru-RU" i="1" dirty="0" smtClean="0"/>
              <a:t>биологический оптимум</a:t>
            </a:r>
          </a:p>
          <a:p>
            <a:r>
              <a:rPr lang="ru-RU" i="1" dirty="0" smtClean="0"/>
              <a:t>Толерантность  </a:t>
            </a:r>
          </a:p>
          <a:p>
            <a:r>
              <a:rPr lang="ru-RU" i="1" dirty="0" smtClean="0"/>
              <a:t>Эври- и стенобионты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Ограничивающие или лимитирующие факторы </a:t>
            </a:r>
          </a:p>
          <a:p>
            <a:r>
              <a:rPr lang="ru-RU" dirty="0" smtClean="0"/>
              <a:t>Правила минимума</a:t>
            </a:r>
          </a:p>
          <a:p>
            <a:pPr>
              <a:buNone/>
            </a:pPr>
            <a:r>
              <a:rPr lang="ru-RU" dirty="0" smtClean="0"/>
              <a:t>    Ю. Либиха.</a:t>
            </a:r>
          </a:p>
          <a:p>
            <a:r>
              <a:rPr lang="ru-RU" dirty="0" smtClean="0"/>
              <a:t>Правило В. </a:t>
            </a:r>
            <a:r>
              <a:rPr lang="ru-RU" dirty="0" err="1" smtClean="0"/>
              <a:t>Шелфорда</a:t>
            </a:r>
            <a:r>
              <a:rPr lang="ru-RU" dirty="0" smtClean="0"/>
              <a:t> (максимума)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395536" y="908720"/>
            <a:ext cx="8352928" cy="4833828"/>
            <a:chOff x="179512" y="1628800"/>
            <a:chExt cx="8272536" cy="4113748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827584" y="1628800"/>
              <a:ext cx="7624464" cy="3672408"/>
              <a:chOff x="827584" y="1628800"/>
              <a:chExt cx="7624464" cy="3672408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043608" y="1628800"/>
                <a:ext cx="7408440" cy="3600400"/>
                <a:chOff x="1043608" y="1628800"/>
                <a:chExt cx="7408440" cy="3600400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 flipV="1">
                  <a:off x="1043608" y="1628800"/>
                  <a:ext cx="0" cy="3600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 flipV="1">
                  <a:off x="1043608" y="5157192"/>
                  <a:ext cx="7408440" cy="838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827584" y="1772816"/>
                <a:ext cx="6696744" cy="3528392"/>
                <a:chOff x="827584" y="1772816"/>
                <a:chExt cx="6696744" cy="3528392"/>
              </a:xfrm>
            </p:grpSpPr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1835696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2771800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3635896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V="1">
                  <a:off x="4644008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5580112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V="1">
                  <a:off x="6588224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7524328" y="5013176"/>
                  <a:ext cx="0" cy="2880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827584" y="4365104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827584" y="1772816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827584" y="3068960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827584" y="3717032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827584" y="2420888"/>
                  <a:ext cx="2880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Группа 49"/>
            <p:cNvGrpSpPr/>
            <p:nvPr/>
          </p:nvGrpSpPr>
          <p:grpSpPr>
            <a:xfrm>
              <a:off x="179512" y="1628800"/>
              <a:ext cx="7992888" cy="4113748"/>
              <a:chOff x="179512" y="1628800"/>
              <a:chExt cx="7992888" cy="411374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547664" y="537321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300</a:t>
                </a:r>
                <a:endParaRPr lang="ru-RU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83768" y="537321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400</a:t>
                </a:r>
                <a:endParaRPr lang="ru-RU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19872" y="537321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500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55976" y="537321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600</a:t>
                </a:r>
                <a:endParaRPr lang="ru-RU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92080" y="537321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700</a:t>
                </a:r>
                <a:endParaRPr lang="ru-RU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28184" y="537321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800</a:t>
                </a:r>
                <a:endParaRPr lang="ru-RU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64288" y="537321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900 нм</a:t>
                </a:r>
                <a:endParaRPr lang="ru-RU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7544" y="414908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20</a:t>
                </a:r>
                <a:endParaRPr lang="ru-RU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95536" y="350100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40</a:t>
                </a:r>
                <a:endParaRPr lang="ru-RU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95536" y="285293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60</a:t>
                </a:r>
                <a:endParaRPr lang="ru-RU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5536" y="220486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80</a:t>
                </a:r>
                <a:endParaRPr lang="ru-RU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9512" y="162880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100%</a:t>
                </a:r>
                <a:endParaRPr lang="ru-RU" dirty="0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79512" y="980728"/>
            <a:ext cx="461665" cy="3888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/>
              <a:t>Относительная чувствительность</a:t>
            </a:r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259632" y="5661248"/>
            <a:ext cx="172819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987824" y="5661248"/>
            <a:ext cx="3312368" cy="720080"/>
          </a:xfrm>
          <a:prstGeom prst="rect">
            <a:avLst/>
          </a:prstGeom>
          <a:gradFill>
            <a:gsLst>
              <a:gs pos="0">
                <a:srgbClr val="FF0000"/>
              </a:gs>
              <a:gs pos="21001">
                <a:srgbClr val="FFC000"/>
              </a:gs>
              <a:gs pos="35001">
                <a:srgbClr val="FFFF00"/>
              </a:gs>
              <a:gs pos="52000">
                <a:srgbClr val="00B050"/>
              </a:gs>
              <a:gs pos="73000">
                <a:schemeClr val="accent5">
                  <a:lumMod val="60000"/>
                  <a:lumOff val="40000"/>
                </a:schemeClr>
              </a:gs>
              <a:gs pos="88000">
                <a:srgbClr val="4F81BD"/>
              </a:gs>
              <a:gs pos="100000">
                <a:srgbClr val="7030A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300192" y="5661248"/>
            <a:ext cx="237626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403648" y="5661248"/>
            <a:ext cx="1391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Ультра-</a:t>
            </a:r>
          </a:p>
          <a:p>
            <a:r>
              <a:rPr lang="ru-RU" dirty="0" smtClean="0"/>
              <a:t>фиолетовые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920721" y="5661248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Инфра-</a:t>
            </a:r>
          </a:p>
          <a:p>
            <a:r>
              <a:rPr lang="ru-RU" dirty="0" smtClean="0"/>
              <a:t>красные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331640" y="1052736"/>
            <a:ext cx="720080" cy="3960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1392072" y="1023583"/>
            <a:ext cx="1032680" cy="4061602"/>
          </a:xfrm>
          <a:custGeom>
            <a:avLst/>
            <a:gdLst>
              <a:gd name="connsiteX0" fmla="*/ 0 w 1032680"/>
              <a:gd name="connsiteY0" fmla="*/ 3630305 h 4517409"/>
              <a:gd name="connsiteX1" fmla="*/ 464024 w 1032680"/>
              <a:gd name="connsiteY1" fmla="*/ 40943 h 4517409"/>
              <a:gd name="connsiteX2" fmla="*/ 955343 w 1032680"/>
              <a:gd name="connsiteY2" fmla="*/ 3875964 h 4517409"/>
              <a:gd name="connsiteX3" fmla="*/ 928047 w 1032680"/>
              <a:gd name="connsiteY3" fmla="*/ 3889612 h 451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680" h="4517409">
                <a:moveTo>
                  <a:pt x="0" y="3630305"/>
                </a:moveTo>
                <a:cubicBezTo>
                  <a:pt x="152400" y="1815152"/>
                  <a:pt x="304800" y="0"/>
                  <a:pt x="464024" y="40943"/>
                </a:cubicBezTo>
                <a:cubicBezTo>
                  <a:pt x="623248" y="81886"/>
                  <a:pt x="878006" y="3234519"/>
                  <a:pt x="955343" y="3875964"/>
                </a:cubicBezTo>
                <a:cubicBezTo>
                  <a:pt x="1032680" y="4517409"/>
                  <a:pt x="980363" y="4203510"/>
                  <a:pt x="928047" y="3889612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3002507" y="980364"/>
            <a:ext cx="3432413" cy="4055660"/>
          </a:xfrm>
          <a:custGeom>
            <a:avLst/>
            <a:gdLst>
              <a:gd name="connsiteX0" fmla="*/ 0 w 3432413"/>
              <a:gd name="connsiteY0" fmla="*/ 4055660 h 4055660"/>
              <a:gd name="connsiteX1" fmla="*/ 614150 w 3432413"/>
              <a:gd name="connsiteY1" fmla="*/ 903027 h 4055660"/>
              <a:gd name="connsiteX2" fmla="*/ 1064526 w 3432413"/>
              <a:gd name="connsiteY2" fmla="*/ 1353403 h 4055660"/>
              <a:gd name="connsiteX3" fmla="*/ 1392072 w 3432413"/>
              <a:gd name="connsiteY3" fmla="*/ 1435290 h 4055660"/>
              <a:gd name="connsiteX4" fmla="*/ 1678675 w 3432413"/>
              <a:gd name="connsiteY4" fmla="*/ 1148687 h 4055660"/>
              <a:gd name="connsiteX5" fmla="*/ 2006221 w 3432413"/>
              <a:gd name="connsiteY5" fmla="*/ 179696 h 4055660"/>
              <a:gd name="connsiteX6" fmla="*/ 2251881 w 3432413"/>
              <a:gd name="connsiteY6" fmla="*/ 220639 h 4055660"/>
              <a:gd name="connsiteX7" fmla="*/ 2524836 w 3432413"/>
              <a:gd name="connsiteY7" fmla="*/ 1503529 h 4055660"/>
              <a:gd name="connsiteX8" fmla="*/ 2729553 w 3432413"/>
              <a:gd name="connsiteY8" fmla="*/ 2649940 h 4055660"/>
              <a:gd name="connsiteX9" fmla="*/ 3029803 w 3432413"/>
              <a:gd name="connsiteY9" fmla="*/ 3605284 h 4055660"/>
              <a:gd name="connsiteX10" fmla="*/ 3302759 w 3432413"/>
              <a:gd name="connsiteY10" fmla="*/ 3973773 h 4055660"/>
              <a:gd name="connsiteX11" fmla="*/ 3411941 w 3432413"/>
              <a:gd name="connsiteY11" fmla="*/ 4042012 h 4055660"/>
              <a:gd name="connsiteX12" fmla="*/ 3425589 w 3432413"/>
              <a:gd name="connsiteY12" fmla="*/ 4042012 h 405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413" h="4055660">
                <a:moveTo>
                  <a:pt x="0" y="4055660"/>
                </a:moveTo>
                <a:cubicBezTo>
                  <a:pt x="218364" y="2704531"/>
                  <a:pt x="436729" y="1353403"/>
                  <a:pt x="614150" y="903027"/>
                </a:cubicBezTo>
                <a:cubicBezTo>
                  <a:pt x="791571" y="452651"/>
                  <a:pt x="934872" y="1264693"/>
                  <a:pt x="1064526" y="1353403"/>
                </a:cubicBezTo>
                <a:cubicBezTo>
                  <a:pt x="1194180" y="1442114"/>
                  <a:pt x="1289714" y="1469409"/>
                  <a:pt x="1392072" y="1435290"/>
                </a:cubicBezTo>
                <a:cubicBezTo>
                  <a:pt x="1494430" y="1401171"/>
                  <a:pt x="1576317" y="1357953"/>
                  <a:pt x="1678675" y="1148687"/>
                </a:cubicBezTo>
                <a:cubicBezTo>
                  <a:pt x="1781033" y="939421"/>
                  <a:pt x="1910687" y="334371"/>
                  <a:pt x="2006221" y="179696"/>
                </a:cubicBezTo>
                <a:cubicBezTo>
                  <a:pt x="2101755" y="25021"/>
                  <a:pt x="2165445" y="0"/>
                  <a:pt x="2251881" y="220639"/>
                </a:cubicBezTo>
                <a:cubicBezTo>
                  <a:pt x="2338317" y="441278"/>
                  <a:pt x="2445224" y="1098646"/>
                  <a:pt x="2524836" y="1503529"/>
                </a:cubicBezTo>
                <a:cubicBezTo>
                  <a:pt x="2604448" y="1908412"/>
                  <a:pt x="2645392" y="2299648"/>
                  <a:pt x="2729553" y="2649940"/>
                </a:cubicBezTo>
                <a:cubicBezTo>
                  <a:pt x="2813714" y="3000232"/>
                  <a:pt x="2934269" y="3384645"/>
                  <a:pt x="3029803" y="3605284"/>
                </a:cubicBezTo>
                <a:cubicBezTo>
                  <a:pt x="3125337" y="3825923"/>
                  <a:pt x="3239069" y="3900985"/>
                  <a:pt x="3302759" y="3973773"/>
                </a:cubicBezTo>
                <a:cubicBezTo>
                  <a:pt x="3366449" y="4046561"/>
                  <a:pt x="3391469" y="4030639"/>
                  <a:pt x="3411941" y="4042012"/>
                </a:cubicBezTo>
                <a:cubicBezTo>
                  <a:pt x="3432413" y="4053385"/>
                  <a:pt x="3429001" y="4047698"/>
                  <a:pt x="3425589" y="4042012"/>
                </a:cubicBezTo>
              </a:path>
            </a:pathLst>
          </a:custGeom>
          <a:ln w="3810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3043451" y="1014484"/>
            <a:ext cx="2784143" cy="4021540"/>
          </a:xfrm>
          <a:custGeom>
            <a:avLst/>
            <a:gdLst>
              <a:gd name="connsiteX0" fmla="*/ 0 w 2784143"/>
              <a:gd name="connsiteY0" fmla="*/ 4021540 h 4021540"/>
              <a:gd name="connsiteX1" fmla="*/ 40943 w 2784143"/>
              <a:gd name="connsiteY1" fmla="*/ 3966949 h 4021540"/>
              <a:gd name="connsiteX2" fmla="*/ 163773 w 2784143"/>
              <a:gd name="connsiteY2" fmla="*/ 3789528 h 4021540"/>
              <a:gd name="connsiteX3" fmla="*/ 327546 w 2784143"/>
              <a:gd name="connsiteY3" fmla="*/ 3448334 h 4021540"/>
              <a:gd name="connsiteX4" fmla="*/ 518615 w 2784143"/>
              <a:gd name="connsiteY4" fmla="*/ 2834185 h 4021540"/>
              <a:gd name="connsiteX5" fmla="*/ 736979 w 2784143"/>
              <a:gd name="connsiteY5" fmla="*/ 1851546 h 4021540"/>
              <a:gd name="connsiteX6" fmla="*/ 928048 w 2784143"/>
              <a:gd name="connsiteY6" fmla="*/ 827964 h 4021540"/>
              <a:gd name="connsiteX7" fmla="*/ 1187355 w 2784143"/>
              <a:gd name="connsiteY7" fmla="*/ 131928 h 4021540"/>
              <a:gd name="connsiteX8" fmla="*/ 1392071 w 2784143"/>
              <a:gd name="connsiteY8" fmla="*/ 90985 h 4021540"/>
              <a:gd name="connsiteX9" fmla="*/ 1555845 w 2784143"/>
              <a:gd name="connsiteY9" fmla="*/ 677838 h 4021540"/>
              <a:gd name="connsiteX10" fmla="*/ 1842448 w 2784143"/>
              <a:gd name="connsiteY10" fmla="*/ 1810603 h 4021540"/>
              <a:gd name="connsiteX11" fmla="*/ 2156346 w 2784143"/>
              <a:gd name="connsiteY11" fmla="*/ 3311856 h 4021540"/>
              <a:gd name="connsiteX12" fmla="*/ 2251880 w 2784143"/>
              <a:gd name="connsiteY12" fmla="*/ 3612107 h 4021540"/>
              <a:gd name="connsiteX13" fmla="*/ 2511188 w 2784143"/>
              <a:gd name="connsiteY13" fmla="*/ 3844119 h 4021540"/>
              <a:gd name="connsiteX14" fmla="*/ 2784143 w 2784143"/>
              <a:gd name="connsiteY14" fmla="*/ 4021540 h 40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4143" h="4021540">
                <a:moveTo>
                  <a:pt x="0" y="4021540"/>
                </a:moveTo>
                <a:cubicBezTo>
                  <a:pt x="6823" y="4013579"/>
                  <a:pt x="13647" y="4005618"/>
                  <a:pt x="40943" y="3966949"/>
                </a:cubicBezTo>
                <a:cubicBezTo>
                  <a:pt x="68239" y="3928280"/>
                  <a:pt x="116006" y="3875964"/>
                  <a:pt x="163773" y="3789528"/>
                </a:cubicBezTo>
                <a:cubicBezTo>
                  <a:pt x="211540" y="3703092"/>
                  <a:pt x="268406" y="3607558"/>
                  <a:pt x="327546" y="3448334"/>
                </a:cubicBezTo>
                <a:cubicBezTo>
                  <a:pt x="386686" y="3289110"/>
                  <a:pt x="450376" y="3100316"/>
                  <a:pt x="518615" y="2834185"/>
                </a:cubicBezTo>
                <a:cubicBezTo>
                  <a:pt x="586854" y="2568054"/>
                  <a:pt x="668740" y="2185916"/>
                  <a:pt x="736979" y="1851546"/>
                </a:cubicBezTo>
                <a:cubicBezTo>
                  <a:pt x="805218" y="1517176"/>
                  <a:pt x="852985" y="1114567"/>
                  <a:pt x="928048" y="827964"/>
                </a:cubicBezTo>
                <a:cubicBezTo>
                  <a:pt x="1003111" y="541361"/>
                  <a:pt x="1110018" y="254758"/>
                  <a:pt x="1187355" y="131928"/>
                </a:cubicBezTo>
                <a:cubicBezTo>
                  <a:pt x="1264692" y="9098"/>
                  <a:pt x="1330656" y="0"/>
                  <a:pt x="1392071" y="90985"/>
                </a:cubicBezTo>
                <a:cubicBezTo>
                  <a:pt x="1453486" y="181970"/>
                  <a:pt x="1480782" y="391235"/>
                  <a:pt x="1555845" y="677838"/>
                </a:cubicBezTo>
                <a:cubicBezTo>
                  <a:pt x="1630908" y="964441"/>
                  <a:pt x="1742365" y="1371600"/>
                  <a:pt x="1842448" y="1810603"/>
                </a:cubicBezTo>
                <a:cubicBezTo>
                  <a:pt x="1942531" y="2249606"/>
                  <a:pt x="2088107" y="3011605"/>
                  <a:pt x="2156346" y="3311856"/>
                </a:cubicBezTo>
                <a:cubicBezTo>
                  <a:pt x="2224585" y="3612107"/>
                  <a:pt x="2192740" y="3523397"/>
                  <a:pt x="2251880" y="3612107"/>
                </a:cubicBezTo>
                <a:cubicBezTo>
                  <a:pt x="2311020" y="3700817"/>
                  <a:pt x="2422478" y="3775880"/>
                  <a:pt x="2511188" y="3844119"/>
                </a:cubicBezTo>
                <a:cubicBezTo>
                  <a:pt x="2599898" y="3912358"/>
                  <a:pt x="2784143" y="4021540"/>
                  <a:pt x="2784143" y="402154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2195736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2843808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3707904" y="11247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796136" y="332656"/>
            <a:ext cx="3347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1-свертывание белка</a:t>
            </a:r>
          </a:p>
          <a:p>
            <a:r>
              <a:rPr lang="ru-RU" dirty="0" smtClean="0"/>
              <a:t>2- интенсивность фотосинтеза пшеницы</a:t>
            </a:r>
          </a:p>
          <a:p>
            <a:r>
              <a:rPr lang="ru-RU" dirty="0" smtClean="0"/>
              <a:t>3-чувствительность света глаза человека</a:t>
            </a:r>
          </a:p>
          <a:p>
            <a:r>
              <a:rPr lang="ru-RU" dirty="0" smtClean="0"/>
              <a:t>Затемнена область Уф- спектра, не проникающая через атмосферу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961_110"/>
          <p:cNvPicPr>
            <a:picLocks noChangeAspect="1" noChangeArrowheads="1"/>
          </p:cNvPicPr>
          <p:nvPr/>
        </p:nvPicPr>
        <p:blipFill>
          <a:blip r:embed="rId3" cstate="print"/>
          <a:srcRect b="46417"/>
          <a:stretch>
            <a:fillRect/>
          </a:stretch>
        </p:blipFill>
        <p:spPr bwMode="auto">
          <a:xfrm>
            <a:off x="323528" y="0"/>
            <a:ext cx="860343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Листовая мозайка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2700164" cy="3050455"/>
          </a:xfrm>
          <a:prstGeom prst="rect">
            <a:avLst/>
          </a:prstGeom>
          <a:noFill/>
          <a:ln w="1524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5" descr="tn_05090044_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4665"/>
            <a:ext cx="2880320" cy="3240360"/>
          </a:xfrm>
          <a:prstGeom prst="rect">
            <a:avLst/>
          </a:prstGeom>
          <a:noFill/>
          <a:ln w="1524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29309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Светолюбивые, теневыносливые, тенелюбивые </a:t>
            </a:r>
          </a:p>
          <a:p>
            <a:r>
              <a:rPr lang="ru-RU" dirty="0" smtClean="0"/>
              <a:t>Фотопериодизм</a:t>
            </a:r>
          </a:p>
          <a:p>
            <a:r>
              <a:rPr lang="ru-RU" dirty="0" smtClean="0"/>
              <a:t>Длиннодневные, короткодневные, нейтральные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45602" y="0"/>
            <a:ext cx="8938082" cy="665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Температурный диапазон активной жизни на планете, С</a:t>
            </a:r>
            <a:r>
              <a:rPr lang="ru-RU" sz="2400" dirty="0" smtClean="0">
                <a:latin typeface="Times New Roman"/>
                <a:cs typeface="Times New Roman"/>
              </a:rPr>
              <a:t>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1800200"/>
                <a:gridCol w="1872208"/>
                <a:gridCol w="224259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2400" dirty="0" smtClean="0"/>
                        <a:t>Часть земной поверхности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Температура 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Амплитуда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Мини-мальная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Макси-мальная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Суша</a:t>
                      </a:r>
                    </a:p>
                    <a:p>
                      <a:r>
                        <a:rPr lang="ru-RU" sz="2400" dirty="0" smtClean="0"/>
                        <a:t>Морские воды</a:t>
                      </a:r>
                    </a:p>
                    <a:p>
                      <a:r>
                        <a:rPr lang="ru-RU" sz="2400" dirty="0" smtClean="0"/>
                        <a:t>Пресные воды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-70</a:t>
                      </a:r>
                    </a:p>
                    <a:p>
                      <a:pPr algn="ctr"/>
                      <a:r>
                        <a:rPr lang="ru-RU" sz="2400" dirty="0" smtClean="0"/>
                        <a:t>-3,3</a:t>
                      </a:r>
                    </a:p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+55</a:t>
                      </a:r>
                    </a:p>
                    <a:p>
                      <a:pPr algn="ctr"/>
                      <a:r>
                        <a:rPr lang="ru-RU" sz="2400" dirty="0" smtClean="0"/>
                        <a:t>+35</a:t>
                      </a:r>
                    </a:p>
                    <a:p>
                      <a:pPr algn="ctr"/>
                      <a:r>
                        <a:rPr lang="ru-RU" sz="2400" dirty="0" smtClean="0"/>
                        <a:t>+95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125</a:t>
                      </a:r>
                    </a:p>
                    <a:p>
                      <a:pPr algn="ctr"/>
                      <a:r>
                        <a:rPr lang="ru-RU" sz="2400" dirty="0" smtClean="0"/>
                        <a:t>38,9</a:t>
                      </a:r>
                    </a:p>
                    <a:p>
                      <a:pPr algn="ctr"/>
                      <a:r>
                        <a:rPr lang="ru-RU" sz="2400" dirty="0" smtClean="0"/>
                        <a:t>93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0506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Термофильная водоросль </a:t>
            </a:r>
            <a:r>
              <a:rPr lang="ru-RU" dirty="0" err="1" smtClean="0"/>
              <a:t>Осцилатория</a:t>
            </a:r>
            <a:r>
              <a:rPr lang="ru-RU" dirty="0" smtClean="0"/>
              <a:t> -      +85… +87</a:t>
            </a:r>
            <a:r>
              <a:rPr lang="ru-RU" dirty="0" smtClean="0">
                <a:latin typeface="Times New Roman"/>
                <a:cs typeface="Times New Roman"/>
              </a:rPr>
              <a:t>°С воды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Накипные лишайники: +65… +80°С на суше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 полярных водах – 0…-2°С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 Якутии и Антарктиде - -70°С в состоянии покоя или анабиоза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Пойкилотермные, гомойотермные организмы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Эвритермные, стенотермные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Температурные приспособления растений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Зимостойкость (на уровне организма)</a:t>
            </a:r>
          </a:p>
          <a:p>
            <a:r>
              <a:rPr lang="ru-RU" dirty="0" smtClean="0"/>
              <a:t>Морозостойкость (на уровне клеток и тканей)</a:t>
            </a:r>
          </a:p>
          <a:p>
            <a:r>
              <a:rPr lang="ru-RU" dirty="0" smtClean="0"/>
              <a:t>Состояние покоя (прекращение роста и снижение активности, процессов жизнедеятельности, вещества-ингибиторы)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Температурные приспособления у животных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Химическая терморегуляция</a:t>
            </a:r>
          </a:p>
          <a:p>
            <a:r>
              <a:rPr lang="ru-RU" dirty="0" smtClean="0"/>
              <a:t>Физическая терморегуляция</a:t>
            </a:r>
          </a:p>
          <a:p>
            <a:r>
              <a:rPr lang="ru-RU" dirty="0" smtClean="0"/>
              <a:t>Поведенческая  терморегуляция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Правила приспособления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Бергмана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Из двух близких видов теплокровных животных, отличающихся размерами, более крупный вид обитает в более холодном климате.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Аллена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У многих млекопитающих и птиц Северного полушария относительные размеры конечностей и других выступающих частей тела увеличиваются в пределах обитания к югу и уменьшаются  северу, что необходимо для снижения теплоотдачи в холодном климате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Закономерности действия экологических факторов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Факторы – как раздражители, вызывают ответные реакции организмов физиологического, химического, поведенческого характера. </a:t>
            </a:r>
            <a:endParaRPr lang="ru-RU" dirty="0" smtClean="0"/>
          </a:p>
          <a:p>
            <a:r>
              <a:rPr lang="ru-RU" dirty="0" smtClean="0"/>
              <a:t>Факторы – как модификаторы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Факторы – как ограничители, делают невозможным существование тех или иных организмов в конкретных условиях среды.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Факторы </a:t>
            </a:r>
            <a:r>
              <a:rPr lang="ru-RU" dirty="0" smtClean="0"/>
              <a:t>– как сигналы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327</Words>
  <Application>Microsoft Office PowerPoint</Application>
  <PresentationFormat>Экран (4:3)</PresentationFormat>
  <Paragraphs>86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Влияние абиотических факторов на организмы</vt:lpstr>
      <vt:lpstr>Слайд 2</vt:lpstr>
      <vt:lpstr>Слайд 3</vt:lpstr>
      <vt:lpstr>Слайд 4</vt:lpstr>
      <vt:lpstr>Температурный диапазон активной жизни на планете, С°</vt:lpstr>
      <vt:lpstr>Температурные приспособления растений </vt:lpstr>
      <vt:lpstr>Температурные приспособления у животных </vt:lpstr>
      <vt:lpstr>Правила приспособления</vt:lpstr>
      <vt:lpstr>Закономерности действия экологических факторов </vt:lpstr>
      <vt:lpstr>Ответные реакции организма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абиотических факторов на организмы</dc:title>
  <dc:creator>Сардана Левина</dc:creator>
  <cp:lastModifiedBy>левина</cp:lastModifiedBy>
  <cp:revision>10</cp:revision>
  <dcterms:modified xsi:type="dcterms:W3CDTF">2015-04-02T13:29:50Z</dcterms:modified>
</cp:coreProperties>
</file>