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53" r:id="rId1"/>
  </p:sldMasterIdLst>
  <p:sldIdLst>
    <p:sldId id="328" r:id="rId2"/>
    <p:sldId id="284" r:id="rId3"/>
    <p:sldId id="283" r:id="rId4"/>
    <p:sldId id="295" r:id="rId5"/>
    <p:sldId id="316" r:id="rId6"/>
    <p:sldId id="317" r:id="rId7"/>
    <p:sldId id="319" r:id="rId8"/>
    <p:sldId id="320" r:id="rId9"/>
    <p:sldId id="321" r:id="rId10"/>
    <p:sldId id="310" r:id="rId11"/>
    <p:sldId id="322" r:id="rId12"/>
    <p:sldId id="323" r:id="rId13"/>
    <p:sldId id="326" r:id="rId14"/>
    <p:sldId id="292" r:id="rId15"/>
    <p:sldId id="324" r:id="rId16"/>
    <p:sldId id="325" r:id="rId17"/>
    <p:sldId id="32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9933"/>
    <a:srgbClr val="CC0099"/>
    <a:srgbClr val="32BB27"/>
    <a:srgbClr val="00FF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240" autoAdjust="0"/>
    <p:restoredTop sz="94660"/>
  </p:normalViewPr>
  <p:slideViewPr>
    <p:cSldViewPr>
      <p:cViewPr>
        <p:scale>
          <a:sx n="66" d="100"/>
          <a:sy n="66" d="100"/>
        </p:scale>
        <p:origin x="-15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9.wmf"/><Relationship Id="rId2" Type="http://schemas.openxmlformats.org/officeDocument/2006/relationships/image" Target="../media/image38.wmf"/><Relationship Id="rId1" Type="http://schemas.openxmlformats.org/officeDocument/2006/relationships/image" Target="../media/image37.wmf"/><Relationship Id="rId6" Type="http://schemas.openxmlformats.org/officeDocument/2006/relationships/image" Target="../media/image42.wmf"/><Relationship Id="rId5" Type="http://schemas.openxmlformats.org/officeDocument/2006/relationships/image" Target="../media/image41.wmf"/><Relationship Id="rId4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7.wmf"/><Relationship Id="rId4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1FE312D7-A120-4156-B472-EC733E43A59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C8F3E0-36AF-418D-B3F0-086F3C93BB0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9A5FB8-DDB7-43A0-BE65-8DCD8A9349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80734C5-F7C6-4ECA-ACCF-2CC94FDBE59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75BA21-6B04-4427-AD27-6DB365B03D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DE992-50C8-43BF-92DA-73A6DA5382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BAF8A7B6-8163-4C87-838E-6DE760C6F5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6E833F-526A-4202-A125-0CD0ECF2C0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32A357-2184-4A5C-A885-488732F8E3F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3698FE-3247-40B5-B0F4-F8CF37C7B5D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C6F61F-7D84-4919-8A3F-A123C01588A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E75A022-6C69-4320-BE0E-594161D098F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  <p:sldLayoutId id="2147483761" r:id="rId8"/>
    <p:sldLayoutId id="2147483762" r:id="rId9"/>
    <p:sldLayoutId id="2147483763" r:id="rId10"/>
    <p:sldLayoutId id="2147483764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image" Target="../media/image3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 descr="C:\Users\admin\Desktop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7929618" cy="4405344"/>
          </a:xfrm>
          <a:prstGeom prst="rect">
            <a:avLst/>
          </a:prstGeom>
          <a:noFill/>
        </p:spPr>
      </p:pic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5751551" y="5413411"/>
            <a:ext cx="3321043" cy="1373175"/>
          </a:xfrm>
          <a:prstGeom prst="rect">
            <a:avLst/>
          </a:prstGeom>
          <a:noFill/>
        </p:spPr>
        <p:txBody>
          <a:bodyPr vert="horz" rtlCol="0" anchor="b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разработка:</a:t>
            </a:r>
          </a:p>
          <a:p>
            <a:pPr marL="0" marR="0" lvl="0" indent="0" algn="r" defTabSz="914400" rtl="0" eaLnBrk="1" fontAlgn="auto" latinLnBrk="0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itchFamily="34" charset="0"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eorgia" pitchFamily="18" charset="0"/>
                <a:ea typeface="+mn-ea"/>
                <a:cs typeface="+mn-cs"/>
              </a:rPr>
              <a:t>учителя математики ВОЛКОВОЙ О.П.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eorgia" pitchFamily="18" charset="0"/>
              <a:ea typeface="+mn-ea"/>
              <a:cs typeface="+mn-cs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14612" y="3214686"/>
            <a:ext cx="5040313" cy="9366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/>
              <a:t> 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28662" y="2353850"/>
            <a:ext cx="5643602" cy="503646"/>
          </a:xfrm>
        </p:spPr>
        <p:txBody>
          <a:bodyPr>
            <a:normAutofit fontScale="90000"/>
          </a:bodyPr>
          <a:lstStyle/>
          <a:p>
            <a:pPr algn="r" eaLnBrk="1" hangingPunct="1">
              <a:defRPr/>
            </a:pP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Геометрия  8 </a:t>
            </a:r>
            <a:r>
              <a:rPr lang="ru-RU" sz="1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Площадь     трапеции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71406" y="71414"/>
            <a:ext cx="8929718" cy="8398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Муниципальное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бюджетное  общеобразовательное учреждение</a:t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ЕФРЕМОВСКАЯ средняя общеобразовательная школа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50" grpId="0"/>
      <p:bldP spid="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4" name="Text Box 4"/>
          <p:cNvSpPr txBox="1">
            <a:spLocks noChangeArrowheads="1"/>
          </p:cNvSpPr>
          <p:nvPr/>
        </p:nvSpPr>
        <p:spPr bwMode="auto">
          <a:xfrm>
            <a:off x="47658" y="357166"/>
            <a:ext cx="6596044" cy="52322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i="1" dirty="0" smtClean="0">
                <a:latin typeface="Georgia" pitchFamily="18" charset="0"/>
              </a:rPr>
              <a:t>Д о к а </a:t>
            </a:r>
            <a:r>
              <a:rPr lang="ru-RU" sz="2800" b="1" i="1" dirty="0" err="1" smtClean="0">
                <a:latin typeface="Georgia" pitchFamily="18" charset="0"/>
              </a:rPr>
              <a:t>з</a:t>
            </a: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b="1" i="1" dirty="0" err="1" smtClean="0">
                <a:latin typeface="Georgia" pitchFamily="18" charset="0"/>
              </a:rPr>
              <a:t>а</a:t>
            </a:r>
            <a:r>
              <a:rPr lang="ru-RU" sz="2800" b="1" i="1" dirty="0" smtClean="0">
                <a:latin typeface="Georgia" pitchFamily="18" charset="0"/>
              </a:rPr>
              <a:t> т е л </a:t>
            </a:r>
            <a:r>
              <a:rPr lang="ru-RU" sz="2800" b="1" i="1" dirty="0" err="1" smtClean="0">
                <a:latin typeface="Georgia" pitchFamily="18" charset="0"/>
              </a:rPr>
              <a:t>ь</a:t>
            </a:r>
            <a:r>
              <a:rPr lang="ru-RU" sz="2800" b="1" i="1" dirty="0" smtClean="0">
                <a:latin typeface="Georgia" pitchFamily="18" charset="0"/>
              </a:rPr>
              <a:t> с т в о: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153606" name="Text Box 6"/>
          <p:cNvSpPr txBox="1">
            <a:spLocks noChangeArrowheads="1"/>
          </p:cNvSpPr>
          <p:nvPr/>
        </p:nvSpPr>
        <p:spPr bwMode="auto">
          <a:xfrm>
            <a:off x="142844" y="1094979"/>
            <a:ext cx="900115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>
              <a:buAutoNum type="arabicPeriod"/>
              <a:defRPr/>
            </a:pPr>
            <a:r>
              <a:rPr lang="ru-RU" sz="2400" i="1" dirty="0" smtClean="0">
                <a:latin typeface="Georgia" pitchFamily="18" charset="0"/>
              </a:rPr>
              <a:t>Проведём </a:t>
            </a:r>
            <a:r>
              <a:rPr lang="ru-RU" sz="2400" i="1" dirty="0">
                <a:latin typeface="Georgia" pitchFamily="18" charset="0"/>
              </a:rPr>
              <a:t>диагональ </a:t>
            </a:r>
            <a:r>
              <a:rPr lang="en-US" sz="2400" i="1" dirty="0" smtClean="0">
                <a:latin typeface="Georgia" pitchFamily="18" charset="0"/>
              </a:rPr>
              <a:t>AC</a:t>
            </a:r>
            <a:r>
              <a:rPr lang="ru-RU" sz="2400" i="1" dirty="0" smtClean="0">
                <a:latin typeface="Georgia" pitchFamily="18" charset="0"/>
              </a:rPr>
              <a:t>.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sz="24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i="1" dirty="0" smtClean="0">
                <a:latin typeface="Georgia" pitchFamily="18" charset="0"/>
              </a:rPr>
              <a:t>AK=BE=CN=h</a:t>
            </a:r>
            <a:r>
              <a:rPr lang="ru-RU" sz="2400" i="1" dirty="0" smtClean="0">
                <a:latin typeface="Georgia" pitchFamily="18" charset="0"/>
              </a:rPr>
              <a:t>, как расстояние между параллельными прямыми.</a:t>
            </a:r>
            <a:r>
              <a:rPr lang="ru-RU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ru-RU" sz="2400" i="1" dirty="0" smtClean="0">
                <a:latin typeface="Georgia" pitchFamily="18" charset="0"/>
              </a:rPr>
              <a:t>По формуле площади треугольника: </a:t>
            </a:r>
          </a:p>
          <a:p>
            <a:pPr marL="457200" indent="-457200">
              <a:defRPr/>
            </a:pPr>
            <a:r>
              <a:rPr lang="ru-RU" sz="2400" i="1" dirty="0" smtClean="0">
                <a:latin typeface="Georgia" pitchFamily="18" charset="0"/>
              </a:rPr>
              <a:t>        </a:t>
            </a:r>
          </a:p>
          <a:p>
            <a:pPr marL="457200" indent="-457200">
              <a:defRPr/>
            </a:pPr>
            <a:r>
              <a:rPr lang="ru-RU" sz="2400" i="1" dirty="0" smtClean="0">
                <a:latin typeface="Georgia" pitchFamily="18" charset="0"/>
              </a:rPr>
              <a:t>      </a:t>
            </a:r>
          </a:p>
          <a:p>
            <a:pPr marL="457200" indent="-457200">
              <a:defRPr/>
            </a:pPr>
            <a:r>
              <a:rPr lang="ru-RU" sz="2400" i="1" dirty="0" smtClean="0">
                <a:latin typeface="Georgia" pitchFamily="18" charset="0"/>
              </a:rPr>
              <a:t> где </a:t>
            </a:r>
            <a:r>
              <a:rPr lang="en-US" sz="2400" i="1" dirty="0" smtClean="0">
                <a:latin typeface="Georgia" pitchFamily="18" charset="0"/>
              </a:rPr>
              <a:t>AK-</a:t>
            </a:r>
            <a:r>
              <a:rPr lang="ru-RU" sz="2400" i="1" dirty="0" smtClean="0">
                <a:latin typeface="Georgia" pitchFamily="18" charset="0"/>
              </a:rPr>
              <a:t>высота, проведённая к основанию </a:t>
            </a:r>
            <a:r>
              <a:rPr lang="en-US" sz="2400" i="1" dirty="0" smtClean="0">
                <a:latin typeface="Georgia" pitchFamily="18" charset="0"/>
              </a:rPr>
              <a:t>BC</a:t>
            </a:r>
            <a:r>
              <a:rPr lang="ru-RU" sz="2400" i="1" dirty="0" smtClean="0">
                <a:latin typeface="Georgia" pitchFamily="18" charset="0"/>
              </a:rPr>
              <a:t>,                                      </a:t>
            </a:r>
            <a:r>
              <a:rPr lang="en-US" sz="2400" i="1" dirty="0" smtClean="0">
                <a:latin typeface="Georgia" pitchFamily="18" charset="0"/>
              </a:rPr>
              <a:t>CN-</a:t>
            </a:r>
            <a:r>
              <a:rPr lang="ru-RU" sz="2400" i="1" dirty="0" smtClean="0">
                <a:latin typeface="Georgia" pitchFamily="18" charset="0"/>
              </a:rPr>
              <a:t>высота, проведённая к основанию </a:t>
            </a:r>
            <a:r>
              <a:rPr lang="en-US" sz="2400" i="1" dirty="0" smtClean="0">
                <a:latin typeface="Georgia" pitchFamily="18" charset="0"/>
              </a:rPr>
              <a:t>AD</a:t>
            </a:r>
            <a:endParaRPr lang="ru-RU" sz="2400" i="1" dirty="0" smtClean="0">
              <a:latin typeface="Georgia" pitchFamily="18" charset="0"/>
            </a:endParaRPr>
          </a:p>
          <a:p>
            <a:pPr>
              <a:defRPr/>
            </a:pPr>
            <a:r>
              <a:rPr lang="ru-RU" sz="2400" i="1" dirty="0" smtClean="0">
                <a:latin typeface="Georgia" pitchFamily="18" charset="0"/>
              </a:rPr>
              <a:t> 4</a:t>
            </a:r>
            <a:r>
              <a:rPr lang="ru-RU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.  </a:t>
            </a:r>
            <a:r>
              <a:rPr lang="ru-RU" sz="2400" i="1" dirty="0" smtClean="0">
                <a:latin typeface="Georgia" pitchFamily="18" charset="0"/>
              </a:rPr>
              <a:t>По свойству площадей</a:t>
            </a:r>
            <a:r>
              <a:rPr lang="en-US" sz="2400" i="1" dirty="0" smtClean="0">
                <a:latin typeface="Georgia" pitchFamily="18" charset="0"/>
              </a:rPr>
              <a:t>:</a:t>
            </a:r>
            <a:r>
              <a:rPr lang="ru-RU" sz="2400" i="1" dirty="0" smtClean="0">
                <a:latin typeface="Georgia" pitchFamily="18" charset="0"/>
              </a:rPr>
              <a:t>  </a:t>
            </a:r>
          </a:p>
          <a:p>
            <a:pPr marL="457200" indent="-457200">
              <a:defRPr/>
            </a:pPr>
            <a:endParaRPr lang="ru-RU" sz="2400" i="1" dirty="0" smtClean="0">
              <a:latin typeface="Georgia" pitchFamily="18" charset="0"/>
            </a:endParaRPr>
          </a:p>
          <a:p>
            <a:pPr marL="457200" indent="-457200">
              <a:buAutoNum type="arabicPeriod"/>
              <a:defRPr/>
            </a:pPr>
            <a:endParaRPr lang="ru-RU" sz="2400" i="1" dirty="0" smtClean="0">
              <a:latin typeface="Georgia" pitchFamily="18" charset="0"/>
            </a:endParaRPr>
          </a:p>
          <a:p>
            <a:pPr marL="457200" indent="-457200">
              <a:buAutoNum type="arabicPeriod"/>
              <a:defRPr/>
            </a:pPr>
            <a:endParaRPr lang="ru-RU" sz="2400" i="1" dirty="0" smtClean="0">
              <a:latin typeface="Georgia" pitchFamily="18" charset="0"/>
            </a:endParaRPr>
          </a:p>
          <a:p>
            <a:pPr>
              <a:defRPr/>
            </a:pPr>
            <a:r>
              <a:rPr lang="ru-RU" sz="2400" i="1" dirty="0" smtClean="0">
                <a:latin typeface="Georgia" pitchFamily="18" charset="0"/>
              </a:rPr>
              <a:t> </a:t>
            </a:r>
            <a:endParaRPr lang="ru-RU" sz="2400" i="1" dirty="0">
              <a:latin typeface="Georgia" pitchFamily="18" charset="0"/>
            </a:endParaRPr>
          </a:p>
        </p:txBody>
      </p:sp>
      <p:graphicFrame>
        <p:nvGraphicFramePr>
          <p:cNvPr id="18434" name="Object 10"/>
          <p:cNvGraphicFramePr>
            <a:graphicFrameLocks noChangeAspect="1"/>
          </p:cNvGraphicFramePr>
          <p:nvPr/>
        </p:nvGraphicFramePr>
        <p:xfrm>
          <a:off x="1071538" y="2643182"/>
          <a:ext cx="2125662" cy="820737"/>
        </p:xfrm>
        <a:graphic>
          <a:graphicData uri="http://schemas.openxmlformats.org/presentationml/2006/ole">
            <p:oleObj spid="_x0000_s18434" name="Equation" r:id="rId3" imgW="1104840" imgH="393480" progId="Equation.3">
              <p:embed/>
            </p:oleObj>
          </a:graphicData>
        </a:graphic>
      </p:graphicFrame>
      <p:graphicFrame>
        <p:nvGraphicFramePr>
          <p:cNvPr id="18435" name="Object 19"/>
          <p:cNvGraphicFramePr>
            <a:graphicFrameLocks noChangeAspect="1"/>
          </p:cNvGraphicFramePr>
          <p:nvPr/>
        </p:nvGraphicFramePr>
        <p:xfrm>
          <a:off x="4286248" y="2643182"/>
          <a:ext cx="2149475" cy="820737"/>
        </p:xfrm>
        <a:graphic>
          <a:graphicData uri="http://schemas.openxmlformats.org/presentationml/2006/ole">
            <p:oleObj spid="_x0000_s18435" name="Equation" r:id="rId4" imgW="1117440" imgH="393480" progId="Equation.3">
              <p:embed/>
            </p:oleObj>
          </a:graphicData>
        </a:graphic>
      </p:graphicFrame>
      <p:graphicFrame>
        <p:nvGraphicFramePr>
          <p:cNvPr id="18436" name="Object 5"/>
          <p:cNvGraphicFramePr>
            <a:graphicFrameLocks noChangeAspect="1"/>
          </p:cNvGraphicFramePr>
          <p:nvPr/>
        </p:nvGraphicFramePr>
        <p:xfrm>
          <a:off x="4286248" y="4214818"/>
          <a:ext cx="2286016" cy="571504"/>
        </p:xfrm>
        <a:graphic>
          <a:graphicData uri="http://schemas.openxmlformats.org/presentationml/2006/ole">
            <p:oleObj spid="_x0000_s18436" name="Equation" r:id="rId5" imgW="990360" imgH="228600" progId="Equation.3">
              <p:embed/>
            </p:oleObj>
          </a:graphicData>
        </a:graphic>
      </p:graphicFrame>
      <p:graphicFrame>
        <p:nvGraphicFramePr>
          <p:cNvPr id="2" name="Object 7"/>
          <p:cNvGraphicFramePr>
            <a:graphicFrameLocks noChangeAspect="1"/>
          </p:cNvGraphicFramePr>
          <p:nvPr/>
        </p:nvGraphicFramePr>
        <p:xfrm>
          <a:off x="285720" y="4857760"/>
          <a:ext cx="8572560" cy="820738"/>
        </p:xfrm>
        <a:graphic>
          <a:graphicData uri="http://schemas.openxmlformats.org/presentationml/2006/ole">
            <p:oleObj spid="_x0000_s18437" name="Equation" r:id="rId6" imgW="3276360" imgH="393480" progId="Equation.3">
              <p:embed/>
            </p:oleObj>
          </a:graphicData>
        </a:graphic>
      </p:graphicFrame>
      <p:graphicFrame>
        <p:nvGraphicFramePr>
          <p:cNvPr id="18438" name="Object 8"/>
          <p:cNvGraphicFramePr>
            <a:graphicFrameLocks noChangeAspect="1"/>
          </p:cNvGraphicFramePr>
          <p:nvPr/>
        </p:nvGraphicFramePr>
        <p:xfrm>
          <a:off x="2928926" y="5857892"/>
          <a:ext cx="4924425" cy="820738"/>
        </p:xfrm>
        <a:graphic>
          <a:graphicData uri="http://schemas.openxmlformats.org/presentationml/2006/ole">
            <p:oleObj spid="_x0000_s18438" name="Формула" r:id="rId7" imgW="1904760" imgH="393480" progId="Equation.3">
              <p:embed/>
            </p:oleObj>
          </a:graphicData>
        </a:graphic>
      </p:graphicFrame>
      <p:pic>
        <p:nvPicPr>
          <p:cNvPr id="15" name="Picture 8" descr="C:\Users\admin\AppData\Local\Microsoft\Windows\INetCache\IE\S7YM9OFX\supplyteachers[1]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0"/>
            <a:ext cx="2286016" cy="157163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53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3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3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3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53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53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536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53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53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536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153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153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1536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153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153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1536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2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0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i="1" dirty="0" smtClean="0">
                <a:latin typeface="Georgia" pitchFamily="18" charset="0"/>
              </a:rPr>
              <a:t>ИТАК,</a:t>
            </a:r>
            <a:r>
              <a:rPr lang="ru-RU" sz="2800" b="1" i="1" dirty="0" smtClean="0">
                <a:latin typeface="Georgia" pitchFamily="18" charset="0"/>
              </a:rPr>
              <a:t> ПЛОЩАДЬ ТРАПЕЦИИ </a:t>
            </a:r>
          </a:p>
          <a:p>
            <a:pPr algn="ctr">
              <a:defRPr/>
            </a:pPr>
            <a:r>
              <a:rPr lang="ru-RU" sz="2800" i="1" dirty="0" smtClean="0">
                <a:latin typeface="Georgia" pitchFamily="18" charset="0"/>
              </a:rPr>
              <a:t>МОЖНО НАЙТИ ПО ФОРМУЛЕ: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4" name="Трапеция 3"/>
          <p:cNvSpPr/>
          <p:nvPr/>
        </p:nvSpPr>
        <p:spPr>
          <a:xfrm>
            <a:off x="2071670" y="1857364"/>
            <a:ext cx="6572296" cy="3929090"/>
          </a:xfrm>
          <a:prstGeom prst="trapezoid">
            <a:avLst/>
          </a:prstGeom>
          <a:solidFill>
            <a:srgbClr val="CC33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7" descr="C:\Users\admin\AppData\Local\Microsoft\Windows\INetCache\IE\K1MGQXTF\images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701181"/>
            <a:ext cx="2143140" cy="2652401"/>
          </a:xfrm>
          <a:prstGeom prst="rect">
            <a:avLst/>
          </a:prstGeom>
          <a:noFill/>
        </p:spPr>
      </p:pic>
      <p:graphicFrame>
        <p:nvGraphicFramePr>
          <p:cNvPr id="57346" name="Object 6"/>
          <p:cNvGraphicFramePr>
            <a:graphicFrameLocks noChangeAspect="1"/>
          </p:cNvGraphicFramePr>
          <p:nvPr/>
        </p:nvGraphicFramePr>
        <p:xfrm>
          <a:off x="3357554" y="2928934"/>
          <a:ext cx="4040011" cy="1968503"/>
        </p:xfrm>
        <a:graphic>
          <a:graphicData uri="http://schemas.openxmlformats.org/presentationml/2006/ole">
            <p:oleObj spid="_x0000_s57346" name="Equation" r:id="rId4" imgW="876240" imgH="39348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2000"/>
                                        <p:tgtEl>
                                          <p:spTgt spid="120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2000"/>
                                        <p:tgtEl>
                                          <p:spTgt spid="57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5" dur="2000" fill="hold"/>
                                        <p:tgtEl>
                                          <p:spTgt spid="573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admin\AppData\Local\Microsoft\Windows\INetCache\IE\K1MGQXTF\interrogacion-240x300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14488"/>
            <a:ext cx="914406" cy="1143008"/>
          </a:xfrm>
          <a:prstGeom prst="rect">
            <a:avLst/>
          </a:prstGeom>
          <a:noFill/>
        </p:spPr>
      </p:pic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-24"/>
            <a:ext cx="9144000" cy="138499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800" i="1" dirty="0" smtClean="0">
              <a:latin typeface="Georgia" pitchFamily="18" charset="0"/>
            </a:endParaRPr>
          </a:p>
          <a:p>
            <a:pPr algn="ctr">
              <a:defRPr/>
            </a:pPr>
            <a:r>
              <a:rPr lang="ru-RU" sz="2800" b="1" i="1" dirty="0" smtClean="0">
                <a:latin typeface="Georgia" pitchFamily="18" charset="0"/>
              </a:rPr>
              <a:t>Применим  эту  формулу  при  решении задач</a:t>
            </a:r>
            <a:endParaRPr lang="ru-RU" sz="2800" i="1" dirty="0"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00100" y="2143116"/>
            <a:ext cx="7929586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i="1" dirty="0" smtClean="0">
                <a:latin typeface="Georgia" pitchFamily="18" charset="0"/>
              </a:rPr>
              <a:t>В трапеции </a:t>
            </a:r>
            <a:r>
              <a:rPr lang="en-US" sz="2400" b="1" i="1" dirty="0" smtClean="0">
                <a:latin typeface="Georgia" pitchFamily="18" charset="0"/>
              </a:rPr>
              <a:t>ABCD</a:t>
            </a:r>
            <a:r>
              <a:rPr lang="ru-RU" sz="2400" b="1" i="1" dirty="0" smtClean="0">
                <a:latin typeface="Georgia" pitchFamily="18" charset="0"/>
              </a:rPr>
              <a:t> основания </a:t>
            </a:r>
            <a:r>
              <a:rPr lang="en-US" sz="2400" b="1" i="1" dirty="0" smtClean="0">
                <a:latin typeface="Georgia" pitchFamily="18" charset="0"/>
              </a:rPr>
              <a:t>AD </a:t>
            </a:r>
            <a:r>
              <a:rPr lang="ru-RU" sz="2400" b="1" i="1" dirty="0" smtClean="0">
                <a:latin typeface="Georgia" pitchFamily="18" charset="0"/>
              </a:rPr>
              <a:t>и </a:t>
            </a:r>
            <a:r>
              <a:rPr lang="en-US" sz="2400" b="1" i="1" dirty="0" smtClean="0">
                <a:latin typeface="Georgia" pitchFamily="18" charset="0"/>
              </a:rPr>
              <a:t>BC</a:t>
            </a:r>
            <a:r>
              <a:rPr lang="ru-RU" sz="2400" b="1" i="1" dirty="0" smtClean="0">
                <a:latin typeface="Georgia" pitchFamily="18" charset="0"/>
              </a:rPr>
              <a:t>  соответственно равны 26 и 20 см. Высота трапеции равна 12 см. Чему равна половина площади трапеции?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3000372"/>
            <a:ext cx="571504" cy="584775"/>
          </a:xfrm>
          <a:prstGeom prst="rect">
            <a:avLst/>
          </a:prstGeom>
          <a:solidFill>
            <a:srgbClr val="CC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1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4286256"/>
            <a:ext cx="8072494" cy="21852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ru-RU" sz="2400" b="1" i="1" dirty="0" smtClean="0">
                <a:latin typeface="Georgia" pitchFamily="18" charset="0"/>
              </a:rPr>
              <a:t>Площадь трапеции </a:t>
            </a:r>
            <a:r>
              <a:rPr lang="en-US" sz="2400" b="1" i="1" dirty="0" smtClean="0">
                <a:latin typeface="Georgia" pitchFamily="18" charset="0"/>
              </a:rPr>
              <a:t>ABCD</a:t>
            </a:r>
            <a:r>
              <a:rPr lang="ru-RU" sz="2400" b="1" i="1" dirty="0" smtClean="0">
                <a:latin typeface="Georgia" pitchFamily="18" charset="0"/>
              </a:rPr>
              <a:t> равна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32см</a:t>
            </a:r>
            <a:r>
              <a:rPr lang="ru-RU" sz="2400" b="1" i="1" dirty="0" smtClean="0">
                <a:latin typeface="Georgia" pitchFamily="18" charset="0"/>
              </a:rPr>
              <a:t>. </a:t>
            </a:r>
            <a:r>
              <a:rPr lang="en-US" sz="2400" b="1" i="1" dirty="0" smtClean="0">
                <a:latin typeface="Georgia" pitchFamily="18" charset="0"/>
              </a:rPr>
              <a:t>BH</a:t>
            </a:r>
            <a:r>
              <a:rPr lang="ru-RU" sz="2400" b="1" i="1" dirty="0" smtClean="0">
                <a:latin typeface="Georgia" pitchFamily="18" charset="0"/>
              </a:rPr>
              <a:t>-высота трапеции равна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4см</a:t>
            </a:r>
            <a:r>
              <a:rPr lang="ru-RU" sz="2400" b="1" i="1" dirty="0" smtClean="0">
                <a:latin typeface="Georgia" pitchFamily="18" charset="0"/>
              </a:rPr>
              <a:t>. Верхнее основание равно 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7см</a:t>
            </a:r>
            <a:r>
              <a:rPr lang="ru-RU" sz="2400" b="1" i="1" dirty="0" smtClean="0">
                <a:latin typeface="Georgia" pitchFamily="18" charset="0"/>
              </a:rPr>
              <a:t>. Точка </a:t>
            </a:r>
            <a:r>
              <a:rPr lang="en-US" sz="2400" b="1" i="1" dirty="0" smtClean="0">
                <a:latin typeface="Georgia" pitchFamily="18" charset="0"/>
              </a:rPr>
              <a:t>H</a:t>
            </a:r>
            <a:r>
              <a:rPr lang="ru-RU" sz="2400" b="1" i="1" dirty="0" smtClean="0">
                <a:latin typeface="Georgia" pitchFamily="18" charset="0"/>
              </a:rPr>
              <a:t> делит основание </a:t>
            </a:r>
            <a:r>
              <a:rPr lang="en-US" sz="2400" b="1" i="1" dirty="0" smtClean="0">
                <a:latin typeface="Georgia" pitchFamily="18" charset="0"/>
              </a:rPr>
              <a:t>AD </a:t>
            </a:r>
            <a:r>
              <a:rPr lang="ru-RU" sz="2400" b="1" i="1" dirty="0" smtClean="0">
                <a:latin typeface="Georgia" pitchFamily="18" charset="0"/>
              </a:rPr>
              <a:t>в отношении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1:3</a:t>
            </a:r>
            <a:r>
              <a:rPr lang="en-US" sz="2400" b="1" i="1" dirty="0" smtClean="0">
                <a:latin typeface="Georgia" pitchFamily="18" charset="0"/>
              </a:rPr>
              <a:t>. </a:t>
            </a:r>
            <a:r>
              <a:rPr lang="ru-RU" sz="2400" b="1" i="1" dirty="0" smtClean="0">
                <a:latin typeface="Georgia" pitchFamily="18" charset="0"/>
              </a:rPr>
              <a:t>Чему равна сторона </a:t>
            </a:r>
            <a:r>
              <a:rPr lang="en-US" sz="2400" b="1" i="1" dirty="0" smtClean="0">
                <a:latin typeface="Georgia" pitchFamily="18" charset="0"/>
              </a:rPr>
              <a:t>AB</a:t>
            </a:r>
            <a:r>
              <a:rPr lang="ru-RU" sz="2400" b="1" i="1" dirty="0" smtClean="0">
                <a:latin typeface="Georgia" pitchFamily="18" charset="0"/>
              </a:rPr>
              <a:t>?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58214" y="5715016"/>
            <a:ext cx="571504" cy="584775"/>
          </a:xfrm>
          <a:prstGeom prst="rect">
            <a:avLst/>
          </a:prstGeom>
          <a:solidFill>
            <a:srgbClr val="CC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2</a:t>
            </a:r>
            <a:endParaRPr lang="ru-RU" sz="3200" b="1" dirty="0">
              <a:latin typeface="Georgia" pitchFamily="18" charset="0"/>
            </a:endParaRPr>
          </a:p>
        </p:txBody>
      </p:sp>
      <p:pic>
        <p:nvPicPr>
          <p:cNvPr id="6963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15338" y="4307170"/>
            <a:ext cx="787649" cy="1407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208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9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admin\AppData\Local\Microsoft\Windows\INetCache\IE\K1MGQXTF\image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1"/>
            <a:ext cx="4643470" cy="5746869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3000364" y="4714884"/>
            <a:ext cx="5939447" cy="1754326"/>
          </a:xfrm>
          <a:prstGeom prst="rect">
            <a:avLst/>
          </a:prstGeom>
          <a:solidFill>
            <a:srgbClr val="CC330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ПРОВЕРИМ</a:t>
            </a:r>
          </a:p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 решение задач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1571604" y="857232"/>
            <a:ext cx="571504" cy="584775"/>
          </a:xfrm>
          <a:prstGeom prst="rect">
            <a:avLst/>
          </a:prstGeom>
          <a:solidFill>
            <a:srgbClr val="CC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1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2844" y="1785926"/>
            <a:ext cx="36433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ABCD -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трапеция 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AD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26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ВС = 20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ВЕ =12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</a:p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- ?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14282" y="3786190"/>
            <a:ext cx="257176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1607323" y="3107529"/>
            <a:ext cx="2571768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71802" y="185736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Решение:</a:t>
            </a:r>
            <a:endParaRPr lang="ru-RU" sz="2400" i="1" dirty="0">
              <a:latin typeface="Georgia" pitchFamily="18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5500694" y="2071678"/>
            <a:ext cx="3643306" cy="2571768"/>
            <a:chOff x="5500694" y="2071678"/>
            <a:chExt cx="3643306" cy="2571768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5500694" y="2071678"/>
              <a:ext cx="3643306" cy="2571768"/>
              <a:chOff x="3325989" y="2043160"/>
              <a:chExt cx="6090504" cy="2746613"/>
            </a:xfrm>
          </p:grpSpPr>
          <p:grpSp>
            <p:nvGrpSpPr>
              <p:cNvPr id="30" name="Группа 25"/>
              <p:cNvGrpSpPr/>
              <p:nvPr/>
            </p:nvGrpSpPr>
            <p:grpSpPr>
              <a:xfrm>
                <a:off x="4000496" y="2441173"/>
                <a:ext cx="4786346" cy="1944687"/>
                <a:chOff x="179388" y="1773238"/>
                <a:chExt cx="4249737" cy="1944687"/>
              </a:xfrm>
            </p:grpSpPr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79388" y="3717925"/>
                  <a:ext cx="424973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79388" y="1773238"/>
                  <a:ext cx="935037" cy="19431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" name="Line 26"/>
                <p:cNvSpPr>
                  <a:spLocks noChangeShapeType="1"/>
                </p:cNvSpPr>
                <p:nvPr/>
              </p:nvSpPr>
              <p:spPr bwMode="auto">
                <a:xfrm>
                  <a:off x="1116013" y="1773238"/>
                  <a:ext cx="151288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8" name="Line 27"/>
                <p:cNvSpPr>
                  <a:spLocks noChangeShapeType="1"/>
                </p:cNvSpPr>
                <p:nvPr/>
              </p:nvSpPr>
              <p:spPr bwMode="auto">
                <a:xfrm>
                  <a:off x="2628900" y="1773238"/>
                  <a:ext cx="1800225" cy="194468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1" name="TextBox 30"/>
              <p:cNvSpPr txBox="1"/>
              <p:nvPr/>
            </p:nvSpPr>
            <p:spPr>
              <a:xfrm>
                <a:off x="3325989" y="3981946"/>
                <a:ext cx="7858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Georgia" pitchFamily="18" charset="0"/>
                  </a:rPr>
                  <a:t>A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4714876" y="2043160"/>
                <a:ext cx="7858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Georgia" pitchFamily="18" charset="0"/>
                  </a:rPr>
                  <a:t>B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6500826" y="2043160"/>
                <a:ext cx="785818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Georgia" pitchFamily="18" charset="0"/>
                  </a:rPr>
                  <a:t>C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8630676" y="4066533"/>
                <a:ext cx="78581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 smtClean="0">
                    <a:latin typeface="Georgia" pitchFamily="18" charset="0"/>
                  </a:rPr>
                  <a:t>D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  <p:sp>
            <p:nvSpPr>
              <p:cNvPr id="42" name="TextBox 41"/>
              <p:cNvSpPr txBox="1"/>
              <p:nvPr/>
            </p:nvSpPr>
            <p:spPr>
              <a:xfrm>
                <a:off x="4881011" y="4337325"/>
                <a:ext cx="785817" cy="4524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000" b="1" dirty="0" smtClean="0">
                    <a:latin typeface="Georgia" pitchFamily="18" charset="0"/>
                  </a:rPr>
                  <a:t>Е</a:t>
                </a:r>
                <a:endParaRPr lang="ru-RU" sz="2000" b="1" dirty="0">
                  <a:latin typeface="Georgia" pitchFamily="18" charset="0"/>
                </a:endParaRPr>
              </a:p>
            </p:txBody>
          </p:sp>
        </p:grpSp>
        <p:cxnSp>
          <p:nvCxnSpPr>
            <p:cNvPr id="40" name="Прямая соединительная линия 39"/>
            <p:cNvCxnSpPr>
              <a:stCxn id="32" idx="2"/>
              <a:endCxn id="41" idx="1"/>
            </p:cNvCxnSpPr>
            <p:nvPr/>
          </p:nvCxnSpPr>
          <p:spPr>
            <a:xfrm rot="16200000" flipH="1">
              <a:off x="5703019" y="3309853"/>
              <a:ext cx="1732781" cy="570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Прямоугольник 40"/>
            <p:cNvSpPr/>
            <p:nvPr/>
          </p:nvSpPr>
          <p:spPr>
            <a:xfrm>
              <a:off x="6572264" y="4071942"/>
              <a:ext cx="214314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aphicFrame>
        <p:nvGraphicFramePr>
          <p:cNvPr id="63489" name="Object 9"/>
          <p:cNvGraphicFramePr>
            <a:graphicFrameLocks noChangeAspect="1"/>
          </p:cNvGraphicFramePr>
          <p:nvPr/>
        </p:nvGraphicFramePr>
        <p:xfrm>
          <a:off x="3143240" y="2357430"/>
          <a:ext cx="2930525" cy="820738"/>
        </p:xfrm>
        <a:graphic>
          <a:graphicData uri="http://schemas.openxmlformats.org/presentationml/2006/ole">
            <p:oleObj spid="_x0000_s63489" name="Формула" r:id="rId3" imgW="1523880" imgH="393480" progId="Equation.3">
              <p:embed/>
            </p:oleObj>
          </a:graphicData>
        </a:graphic>
      </p:graphicFrame>
      <p:graphicFrame>
        <p:nvGraphicFramePr>
          <p:cNvPr id="63490" name="Object 10"/>
          <p:cNvGraphicFramePr>
            <a:graphicFrameLocks noChangeAspect="1"/>
          </p:cNvGraphicFramePr>
          <p:nvPr/>
        </p:nvGraphicFramePr>
        <p:xfrm>
          <a:off x="3143240" y="3214686"/>
          <a:ext cx="2563812" cy="1270000"/>
        </p:xfrm>
        <a:graphic>
          <a:graphicData uri="http://schemas.openxmlformats.org/presentationml/2006/ole">
            <p:oleObj spid="_x0000_s63490" name="Формула" r:id="rId4" imgW="1333440" imgH="609480" progId="Equation.3">
              <p:embed/>
            </p:oleObj>
          </a:graphicData>
        </a:graphic>
      </p:graphicFrame>
      <p:graphicFrame>
        <p:nvGraphicFramePr>
          <p:cNvPr id="63491" name="Object 11"/>
          <p:cNvGraphicFramePr>
            <a:graphicFrameLocks noChangeAspect="1"/>
          </p:cNvGraphicFramePr>
          <p:nvPr/>
        </p:nvGraphicFramePr>
        <p:xfrm>
          <a:off x="3143240" y="4572008"/>
          <a:ext cx="3076575" cy="820738"/>
        </p:xfrm>
        <a:graphic>
          <a:graphicData uri="http://schemas.openxmlformats.org/presentationml/2006/ole">
            <p:oleObj spid="_x0000_s63491" name="Формула" r:id="rId5" imgW="1600200" imgH="393480" progId="Equation.3">
              <p:embed/>
            </p:oleObj>
          </a:graphicData>
        </a:graphic>
      </p:graphicFrame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285720" y="5857892"/>
            <a:ext cx="1374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7" name="Object 11"/>
          <p:cNvGraphicFramePr>
            <a:graphicFrameLocks noChangeAspect="1"/>
          </p:cNvGraphicFramePr>
          <p:nvPr/>
        </p:nvGraphicFramePr>
        <p:xfrm>
          <a:off x="1500166" y="5857892"/>
          <a:ext cx="927100" cy="423862"/>
        </p:xfrm>
        <a:graphic>
          <a:graphicData uri="http://schemas.openxmlformats.org/presentationml/2006/ole">
            <p:oleObj spid="_x0000_s63492" name="Формула" r:id="rId6" imgW="482400" imgH="203040" progId="Equation.3">
              <p:embed/>
            </p:oleObj>
          </a:graphicData>
        </a:graphic>
      </p:graphicFrame>
      <p:pic>
        <p:nvPicPr>
          <p:cNvPr id="50" name="Picture 5" descr="C:\Users\admin\AppData\Local\Microsoft\Windows\INetCache\IE\K1MGQXTF\matematika0231-129x120[1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14282" y="214290"/>
            <a:ext cx="1305503" cy="12144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63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20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9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7358082" y="571480"/>
            <a:ext cx="571504" cy="584775"/>
          </a:xfrm>
          <a:prstGeom prst="rect">
            <a:avLst/>
          </a:prstGeom>
          <a:solidFill>
            <a:srgbClr val="CC33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Georgia" pitchFamily="18" charset="0"/>
              </a:rPr>
              <a:t>2</a:t>
            </a:r>
            <a:endParaRPr lang="ru-RU" sz="3200" b="1" dirty="0">
              <a:latin typeface="Georgia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282" y="1071546"/>
            <a:ext cx="3643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Дано: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ABCD -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трапеция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= 32 см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BH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= 4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</a:t>
            </a:r>
          </a:p>
          <a:p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ВС =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?</a:t>
            </a:r>
          </a:p>
          <a:p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</a:p>
          <a:p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214282" y="3071810"/>
            <a:ext cx="2571768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16200000" flipH="1">
            <a:off x="1607323" y="2321711"/>
            <a:ext cx="2571768" cy="714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3071802" y="1142984"/>
            <a:ext cx="32861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Решение:</a:t>
            </a:r>
            <a:endParaRPr lang="ru-RU" sz="2400" i="1" dirty="0">
              <a:latin typeface="Georgia" pitchFamily="18" charset="0"/>
            </a:endParaRPr>
          </a:p>
        </p:txBody>
      </p:sp>
      <p:grpSp>
        <p:nvGrpSpPr>
          <p:cNvPr id="30" name="Группа 29"/>
          <p:cNvGrpSpPr/>
          <p:nvPr/>
        </p:nvGrpSpPr>
        <p:grpSpPr>
          <a:xfrm>
            <a:off x="5500694" y="1714488"/>
            <a:ext cx="3643306" cy="2548232"/>
            <a:chOff x="5500694" y="1714488"/>
            <a:chExt cx="3643306" cy="2548232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5500694" y="1714488"/>
              <a:ext cx="3643306" cy="2548232"/>
              <a:chOff x="5500694" y="1714488"/>
              <a:chExt cx="3643306" cy="2548232"/>
            </a:xfrm>
          </p:grpSpPr>
          <p:grpSp>
            <p:nvGrpSpPr>
              <p:cNvPr id="2" name="Группа 28"/>
              <p:cNvGrpSpPr/>
              <p:nvPr/>
            </p:nvGrpSpPr>
            <p:grpSpPr>
              <a:xfrm>
                <a:off x="5500694" y="1714488"/>
                <a:ext cx="3643306" cy="2548232"/>
                <a:chOff x="3325989" y="2043160"/>
                <a:chExt cx="6090504" cy="2721477"/>
              </a:xfrm>
            </p:grpSpPr>
            <p:grpSp>
              <p:nvGrpSpPr>
                <p:cNvPr id="3" name="Группа 25"/>
                <p:cNvGrpSpPr/>
                <p:nvPr/>
              </p:nvGrpSpPr>
              <p:grpSpPr>
                <a:xfrm>
                  <a:off x="4000496" y="2441173"/>
                  <a:ext cx="4786346" cy="1944687"/>
                  <a:chOff x="179388" y="1773238"/>
                  <a:chExt cx="4249737" cy="1944687"/>
                </a:xfrm>
              </p:grpSpPr>
              <p:sp>
                <p:nvSpPr>
                  <p:cNvPr id="35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9388" y="3717925"/>
                    <a:ext cx="424973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6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9388" y="1773238"/>
                    <a:ext cx="935037" cy="194310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116013" y="1773238"/>
                    <a:ext cx="151288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8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628900" y="1773238"/>
                    <a:ext cx="1800225" cy="1944687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1" name="TextBox 30"/>
                <p:cNvSpPr txBox="1"/>
                <p:nvPr/>
              </p:nvSpPr>
              <p:spPr>
                <a:xfrm>
                  <a:off x="3325989" y="3981946"/>
                  <a:ext cx="7858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latin typeface="Georgia" pitchFamily="18" charset="0"/>
                    </a:rPr>
                    <a:t>A</a:t>
                  </a:r>
                  <a:endParaRPr lang="ru-RU" sz="2000" b="1" dirty="0">
                    <a:latin typeface="Georgia" pitchFamily="18" charset="0"/>
                  </a:endParaRPr>
                </a:p>
              </p:txBody>
            </p:sp>
            <p:sp>
              <p:nvSpPr>
                <p:cNvPr id="32" name="TextBox 31"/>
                <p:cNvSpPr txBox="1"/>
                <p:nvPr/>
              </p:nvSpPr>
              <p:spPr>
                <a:xfrm>
                  <a:off x="4714876" y="2043160"/>
                  <a:ext cx="78581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latin typeface="Georgia" pitchFamily="18" charset="0"/>
                    </a:rPr>
                    <a:t>B</a:t>
                  </a:r>
                  <a:endParaRPr lang="ru-RU" sz="2000" b="1" dirty="0">
                    <a:latin typeface="Georgia" pitchFamily="18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6500826" y="2043160"/>
                  <a:ext cx="785818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latin typeface="Georgia" pitchFamily="18" charset="0"/>
                    </a:rPr>
                    <a:t>C</a:t>
                  </a:r>
                  <a:endParaRPr lang="ru-RU" sz="2000" b="1" dirty="0">
                    <a:latin typeface="Georgia" pitchFamily="18" charset="0"/>
                  </a:endParaRPr>
                </a:p>
              </p:txBody>
            </p:sp>
            <p:sp>
              <p:nvSpPr>
                <p:cNvPr id="34" name="TextBox 33"/>
                <p:cNvSpPr txBox="1"/>
                <p:nvPr/>
              </p:nvSpPr>
              <p:spPr>
                <a:xfrm>
                  <a:off x="8630676" y="4066533"/>
                  <a:ext cx="785817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latin typeface="Georgia" pitchFamily="18" charset="0"/>
                    </a:rPr>
                    <a:t>D</a:t>
                  </a:r>
                  <a:endParaRPr lang="ru-RU" sz="2000" b="1" dirty="0">
                    <a:latin typeface="Georgia" pitchFamily="18" charset="0"/>
                  </a:endParaRPr>
                </a:p>
              </p:txBody>
            </p:sp>
            <p:sp>
              <p:nvSpPr>
                <p:cNvPr id="42" name="TextBox 41"/>
                <p:cNvSpPr txBox="1"/>
                <p:nvPr/>
              </p:nvSpPr>
              <p:spPr>
                <a:xfrm>
                  <a:off x="4881012" y="4337325"/>
                  <a:ext cx="785816" cy="4273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latin typeface="Georgia" pitchFamily="18" charset="0"/>
                    </a:rPr>
                    <a:t>H</a:t>
                  </a:r>
                  <a:endParaRPr lang="ru-RU" sz="2000" b="1" dirty="0">
                    <a:latin typeface="Georgia" pitchFamily="18" charset="0"/>
                  </a:endParaRPr>
                </a:p>
              </p:txBody>
            </p:sp>
          </p:grpSp>
          <p:cxnSp>
            <p:nvCxnSpPr>
              <p:cNvPr id="40" name="Прямая соединительная линия 39"/>
              <p:cNvCxnSpPr>
                <a:stCxn id="32" idx="2"/>
                <a:endCxn id="41" idx="1"/>
              </p:cNvCxnSpPr>
              <p:nvPr/>
            </p:nvCxnSpPr>
            <p:spPr>
              <a:xfrm rot="16200000" flipH="1">
                <a:off x="5703019" y="2952663"/>
                <a:ext cx="1732781" cy="5709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1" name="Прямоугольник 40"/>
            <p:cNvSpPr/>
            <p:nvPr/>
          </p:nvSpPr>
          <p:spPr>
            <a:xfrm>
              <a:off x="6572264" y="3714752"/>
              <a:ext cx="214314" cy="21431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6" name="Text Box 14"/>
          <p:cNvSpPr txBox="1">
            <a:spLocks noChangeArrowheads="1"/>
          </p:cNvSpPr>
          <p:nvPr/>
        </p:nvSpPr>
        <p:spPr bwMode="auto">
          <a:xfrm>
            <a:off x="285720" y="5857892"/>
            <a:ext cx="137486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Ответ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0662" name="Object 8"/>
          <p:cNvGraphicFramePr>
            <a:graphicFrameLocks noChangeAspect="1"/>
          </p:cNvGraphicFramePr>
          <p:nvPr/>
        </p:nvGraphicFramePr>
        <p:xfrm>
          <a:off x="3000364" y="1571612"/>
          <a:ext cx="2979738" cy="820738"/>
        </p:xfrm>
        <a:graphic>
          <a:graphicData uri="http://schemas.openxmlformats.org/presentationml/2006/ole">
            <p:oleObj spid="_x0000_s70662" name="Формула" r:id="rId3" imgW="1549080" imgH="393480" progId="Equation.3">
              <p:embed/>
            </p:oleObj>
          </a:graphicData>
        </a:graphic>
      </p:graphicFrame>
      <p:graphicFrame>
        <p:nvGraphicFramePr>
          <p:cNvPr id="70663" name="Object 9"/>
          <p:cNvGraphicFramePr>
            <a:graphicFrameLocks noChangeAspect="1"/>
          </p:cNvGraphicFramePr>
          <p:nvPr/>
        </p:nvGraphicFramePr>
        <p:xfrm>
          <a:off x="3071802" y="2428868"/>
          <a:ext cx="2174875" cy="1793877"/>
        </p:xfrm>
        <a:graphic>
          <a:graphicData uri="http://schemas.openxmlformats.org/presentationml/2006/ole">
            <p:oleObj spid="_x0000_s70663" name="Формула" r:id="rId4" imgW="1130040" imgH="812520" progId="Equation.3">
              <p:embed/>
            </p:oleObj>
          </a:graphicData>
        </a:graphic>
      </p:graphicFrame>
      <p:graphicFrame>
        <p:nvGraphicFramePr>
          <p:cNvPr id="70664" name="Object 10"/>
          <p:cNvGraphicFramePr>
            <a:graphicFrameLocks noChangeAspect="1"/>
          </p:cNvGraphicFramePr>
          <p:nvPr/>
        </p:nvGraphicFramePr>
        <p:xfrm>
          <a:off x="285720" y="4143380"/>
          <a:ext cx="1074737" cy="820737"/>
        </p:xfrm>
        <a:graphic>
          <a:graphicData uri="http://schemas.openxmlformats.org/presentationml/2006/ole">
            <p:oleObj spid="_x0000_s70664" name="Equation" r:id="rId5" imgW="558720" imgH="393480" progId="Equation.3">
              <p:embed/>
            </p:oleObj>
          </a:graphicData>
        </a:graphic>
      </p:graphicFrame>
      <p:graphicFrame>
        <p:nvGraphicFramePr>
          <p:cNvPr id="70665" name="Object 16"/>
          <p:cNvGraphicFramePr>
            <a:graphicFrameLocks noChangeAspect="1"/>
          </p:cNvGraphicFramePr>
          <p:nvPr/>
        </p:nvGraphicFramePr>
        <p:xfrm>
          <a:off x="1544638" y="4214813"/>
          <a:ext cx="2540000" cy="820737"/>
        </p:xfrm>
        <a:graphic>
          <a:graphicData uri="http://schemas.openxmlformats.org/presentationml/2006/ole">
            <p:oleObj spid="_x0000_s70665" name="Формула" r:id="rId6" imgW="1320480" imgH="393480" progId="Equation.3">
              <p:embed/>
            </p:oleObj>
          </a:graphicData>
        </a:graphic>
      </p:graphicFrame>
      <p:graphicFrame>
        <p:nvGraphicFramePr>
          <p:cNvPr id="70666" name="Object 18"/>
          <p:cNvGraphicFramePr>
            <a:graphicFrameLocks noChangeAspect="1"/>
          </p:cNvGraphicFramePr>
          <p:nvPr/>
        </p:nvGraphicFramePr>
        <p:xfrm>
          <a:off x="198438" y="5072063"/>
          <a:ext cx="4470400" cy="530225"/>
        </p:xfrm>
        <a:graphic>
          <a:graphicData uri="http://schemas.openxmlformats.org/presentationml/2006/ole">
            <p:oleObj spid="_x0000_s70666" name="Формула" r:id="rId7" imgW="2323800" imgH="253800" progId="Equation.3">
              <p:embed/>
            </p:oleObj>
          </a:graphicData>
        </a:graphic>
      </p:graphicFrame>
      <p:graphicFrame>
        <p:nvGraphicFramePr>
          <p:cNvPr id="43" name="Object 18"/>
          <p:cNvGraphicFramePr>
            <a:graphicFrameLocks noChangeAspect="1"/>
          </p:cNvGraphicFramePr>
          <p:nvPr/>
        </p:nvGraphicFramePr>
        <p:xfrm>
          <a:off x="1571604" y="5929330"/>
          <a:ext cx="1220788" cy="371475"/>
        </p:xfrm>
        <a:graphic>
          <a:graphicData uri="http://schemas.openxmlformats.org/presentationml/2006/ole">
            <p:oleObj spid="_x0000_s70668" name="Формула" r:id="rId8" imgW="634680" imgH="177480" progId="Equation.3">
              <p:embed/>
            </p:oleObj>
          </a:graphicData>
        </a:graphic>
      </p:graphicFrame>
      <p:pic>
        <p:nvPicPr>
          <p:cNvPr id="44" name="Picture 5" descr="C:\Users\admin\AppData\Local\Microsoft\Windows\INetCache\IE\K1MGQXTF\matematika0231-129x120[1]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flipH="1">
            <a:off x="7940269" y="23234"/>
            <a:ext cx="1203731" cy="111975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4" dur="8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5" dur="8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8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3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8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3" dur="2000"/>
                                        <p:tgtEl>
                                          <p:spTgt spid="70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6" dur="20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89" dur="2000"/>
                                        <p:tgtEl>
                                          <p:spTgt spid="70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00232" y="1000108"/>
            <a:ext cx="7030884" cy="1661993"/>
          </a:xfrm>
          <a:prstGeom prst="rect">
            <a:avLst/>
          </a:prstGeom>
          <a:solidFill>
            <a:srgbClr val="CC3300"/>
          </a:solidFill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ЗАПИШЕМ</a:t>
            </a:r>
          </a:p>
          <a:p>
            <a:pPr algn="r"/>
            <a:r>
              <a:rPr lang="ru-RU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домашнее задание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eorgia" pitchFamily="18" charset="0"/>
            </a:endParaRPr>
          </a:p>
        </p:txBody>
      </p:sp>
      <p:pic>
        <p:nvPicPr>
          <p:cNvPr id="71687" name="Picture 7" descr="C:\Users\admin\AppData\Local\Microsoft\Windows\INetCache\IE\K1MGQXTF\image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642918"/>
            <a:ext cx="1924050" cy="2381250"/>
          </a:xfrm>
          <a:prstGeom prst="rect">
            <a:avLst/>
          </a:prstGeom>
          <a:noFill/>
        </p:spPr>
      </p:pic>
      <p:sp>
        <p:nvSpPr>
          <p:cNvPr id="71681" name="Rectangle 1"/>
          <p:cNvSpPr>
            <a:spLocks noChangeArrowheads="1"/>
          </p:cNvSpPr>
          <p:nvPr/>
        </p:nvSpPr>
        <p:spPr bwMode="auto">
          <a:xfrm>
            <a:off x="71406" y="3155952"/>
            <a:ext cx="885828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Высота и основания трапеции относятся как 5:6:4. Найдите меньшее основание трапеции, если ее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4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= 88см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, а высота меньше оснований.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Высота трапеции равна меньшему основанию и в 2 раза меньше большего основания. Найти высоту трапеции, если ее </a:t>
            </a:r>
            <a:r>
              <a:rPr kumimoji="0" lang="en-U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S</a:t>
            </a:r>
            <a:r>
              <a:rPr kumimoji="0" lang="en-US" sz="2400" b="1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= 54см</a:t>
            </a:r>
            <a:r>
              <a:rPr kumimoji="0" lang="ru-RU" sz="2400" b="1" i="1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2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Основания равнобедренной трапеции 12см и 16см, ее диагонали взаимно перпендикулярны. Найдите площадь трапеции.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716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80"/>
                                        <p:tgtEl>
                                          <p:spTgt spid="7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80"/>
                                        <p:tgtEl>
                                          <p:spTgt spid="7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80"/>
                                        <p:tgtEl>
                                          <p:spTgt spid="7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71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71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716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71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71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716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785794"/>
            <a:ext cx="7030884" cy="923330"/>
          </a:xfrm>
          <a:prstGeom prst="rect">
            <a:avLst/>
          </a:prstGeom>
          <a:solidFill>
            <a:srgbClr val="CC3300"/>
          </a:solidFill>
        </p:spPr>
        <p:txBody>
          <a:bodyPr wrap="square" lIns="91440" tIns="45720" rIns="91440" bIns="45720">
            <a:spAutoFit/>
          </a:bodyPr>
          <a:lstStyle/>
          <a:p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Georgia" pitchFamily="18" charset="0"/>
              </a:rPr>
              <a:t>РЕФЛЕКСИЯ</a:t>
            </a:r>
            <a:endParaRPr lang="ru-RU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eorgia" pitchFamily="18" charset="0"/>
            </a:endParaRPr>
          </a:p>
        </p:txBody>
      </p:sp>
      <p:pic>
        <p:nvPicPr>
          <p:cNvPr id="71687" name="Picture 7" descr="C:\Users\admin\AppData\Local\Microsoft\Windows\INetCache\IE\K1MGQXTF\images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6786578" y="214290"/>
            <a:ext cx="2071702" cy="2563988"/>
          </a:xfrm>
          <a:prstGeom prst="rect">
            <a:avLst/>
          </a:prstGeom>
          <a:noFill/>
        </p:spPr>
      </p:pic>
      <p:sp>
        <p:nvSpPr>
          <p:cNvPr id="72705" name="Rectangle 1"/>
          <p:cNvSpPr>
            <a:spLocks noChangeArrowheads="1"/>
          </p:cNvSpPr>
          <p:nvPr/>
        </p:nvSpPr>
        <p:spPr bwMode="auto">
          <a:xfrm>
            <a:off x="142844" y="3357562"/>
            <a:ext cx="878687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24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Times New Roman" pitchFamily="18" charset="0"/>
                <a:cs typeface="Arial" pitchFamily="34" charset="0"/>
              </a:rPr>
              <a:t>ОБВЕДИТЕ  те  ВЫСКАЗЫВАНИЯ, КОТОРЫЕ  ДЛЯ ВАС  ЯВЛЯЮТСЯ  ИСТИННЫМИ: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2400" b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altLang="zh-CN" sz="2400" b="1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altLang="zh-CN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Данная тема мне понятна.</a:t>
            </a:r>
            <a:endParaRPr kumimoji="0" lang="ru-RU" altLang="zh-CN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altLang="zh-CN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	Я знаю, что такое высота трапеции и могу 	ее построить.</a:t>
            </a:r>
            <a:endParaRPr kumimoji="0" lang="ru-RU" altLang="zh-CN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lang="ru-RU" altLang="zh-CN" sz="2400" b="1" i="1" dirty="0" smtClean="0">
                <a:latin typeface="Georgia" pitchFamily="18" charset="0"/>
                <a:ea typeface="Calibri" pitchFamily="34" charset="0"/>
                <a:cs typeface="Times New Roman" pitchFamily="18" charset="0"/>
              </a:rPr>
              <a:t>	</a:t>
            </a:r>
            <a:r>
              <a:rPr kumimoji="0" lang="ru-RU" altLang="zh-CN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Я знаю, как найти площадь трапеции.</a:t>
            </a:r>
            <a:endParaRPr lang="ru-RU" altLang="zh-CN" sz="2400" b="1" i="1" dirty="0" smtClean="0">
              <a:latin typeface="Georgia" pitchFamily="18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altLang="zh-CN" sz="2400" b="1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Arial" pitchFamily="34" charset="0"/>
              </a:rPr>
              <a:t>        </a:t>
            </a:r>
            <a:r>
              <a:rPr kumimoji="0" lang="ru-RU" altLang="zh-CN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 pitchFamily="18" charset="0"/>
                <a:ea typeface="Calibri" pitchFamily="34" charset="0"/>
                <a:cs typeface="Times New Roman" pitchFamily="18" charset="0"/>
              </a:rPr>
              <a:t>Я доволен своей работой на уроке.</a:t>
            </a:r>
            <a:endParaRPr kumimoji="0" lang="ru-RU" altLang="zh-CN" sz="24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Georgia" pitchFamily="18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727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727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727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71" name="Rectangle 43"/>
          <p:cNvSpPr>
            <a:spLocks noChangeArrowheads="1"/>
          </p:cNvSpPr>
          <p:nvPr/>
        </p:nvSpPr>
        <p:spPr bwMode="auto">
          <a:xfrm>
            <a:off x="3714712" y="928670"/>
            <a:ext cx="54292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Какие элементы 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нам известны </a:t>
            </a: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в 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трапеции ?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81" name="Rectangle 53"/>
          <p:cNvSpPr>
            <a:spLocks noChangeArrowheads="1"/>
          </p:cNvSpPr>
          <p:nvPr/>
        </p:nvSpPr>
        <p:spPr bwMode="auto">
          <a:xfrm>
            <a:off x="6700868" y="1285860"/>
            <a:ext cx="23132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Что нужно 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найти ?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4983" name="Rectangle 55"/>
          <p:cNvSpPr>
            <a:spLocks noChangeArrowheads="1"/>
          </p:cNvSpPr>
          <p:nvPr/>
        </p:nvSpPr>
        <p:spPr bwMode="auto">
          <a:xfrm>
            <a:off x="0" y="0"/>
            <a:ext cx="9144000" cy="46166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latin typeface="Georgia" pitchFamily="18" charset="0"/>
              </a:rPr>
              <a:t>Запишем  в  тетрадях  данные.</a:t>
            </a:r>
            <a:endParaRPr lang="ru-RU" sz="2400" b="1" dirty="0">
              <a:latin typeface="Georgia" pitchFamily="18" charset="0"/>
            </a:endParaRPr>
          </a:p>
        </p:txBody>
      </p:sp>
      <p:sp>
        <p:nvSpPr>
          <p:cNvPr id="124984" name="Rectangle 56"/>
          <p:cNvSpPr>
            <a:spLocks noChangeArrowheads="1"/>
          </p:cNvSpPr>
          <p:nvPr/>
        </p:nvSpPr>
        <p:spPr bwMode="auto">
          <a:xfrm>
            <a:off x="6500826" y="571480"/>
            <a:ext cx="24807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Что нам </a:t>
            </a:r>
            <a:r>
              <a:rPr lang="ru-RU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известно ? </a:t>
            </a:r>
            <a:endParaRPr lang="ru-RU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2844" y="1643074"/>
            <a:ext cx="3643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Дано:</a:t>
            </a:r>
          </a:p>
          <a:p>
            <a:endParaRPr lang="ru-RU" sz="2400" i="1" dirty="0" smtClean="0">
              <a:latin typeface="Georgia" pitchFamily="18" charset="0"/>
            </a:endParaRPr>
          </a:p>
          <a:p>
            <a:r>
              <a:rPr lang="en-US" sz="2400" i="1" dirty="0" smtClean="0">
                <a:latin typeface="Georgia" pitchFamily="18" charset="0"/>
              </a:rPr>
              <a:t>ABCD -   </a:t>
            </a:r>
            <a:r>
              <a:rPr lang="ru-RU" sz="2400" i="1" dirty="0" smtClean="0">
                <a:latin typeface="Georgia" pitchFamily="18" charset="0"/>
              </a:rPr>
              <a:t>трапеция </a:t>
            </a:r>
          </a:p>
          <a:p>
            <a:r>
              <a:rPr lang="en-US" sz="2400" i="1" dirty="0" smtClean="0">
                <a:latin typeface="Georgia" pitchFamily="18" charset="0"/>
              </a:rPr>
              <a:t>                         </a:t>
            </a:r>
            <a:r>
              <a:rPr lang="ru-RU" sz="2400" i="1" dirty="0" smtClean="0">
                <a:latin typeface="Georgia" pitchFamily="18" charset="0"/>
              </a:rPr>
              <a:t>                                                      </a:t>
            </a:r>
            <a:r>
              <a:rPr lang="en-US" sz="2400" i="1" dirty="0" smtClean="0">
                <a:latin typeface="Georgia" pitchFamily="18" charset="0"/>
              </a:rPr>
              <a:t>BH </a:t>
            </a:r>
            <a:r>
              <a:rPr lang="ru-RU" sz="2400" i="1" dirty="0" smtClean="0">
                <a:latin typeface="Georgia" pitchFamily="18" charset="0"/>
              </a:rPr>
              <a:t>– высота трапеции                    </a:t>
            </a:r>
            <a:r>
              <a:rPr lang="en-US" sz="2400" i="1" dirty="0" smtClean="0">
                <a:latin typeface="Georgia" pitchFamily="18" charset="0"/>
              </a:rPr>
              <a:t> AD</a:t>
            </a:r>
            <a:r>
              <a:rPr lang="ru-RU" sz="2400" i="1" dirty="0" smtClean="0">
                <a:latin typeface="Georgia" pitchFamily="18" charset="0"/>
              </a:rPr>
              <a:t> – нижнее основание                   </a:t>
            </a:r>
            <a:r>
              <a:rPr lang="en-US" sz="2400" i="1" dirty="0" smtClean="0">
                <a:latin typeface="Georgia" pitchFamily="18" charset="0"/>
              </a:rPr>
              <a:t> BC </a:t>
            </a:r>
            <a:r>
              <a:rPr lang="ru-RU" sz="2400" i="1" dirty="0" smtClean="0">
                <a:latin typeface="Georgia" pitchFamily="18" charset="0"/>
              </a:rPr>
              <a:t>– верхнее основание </a:t>
            </a:r>
            <a:r>
              <a:rPr lang="en-US" sz="2400" i="1" dirty="0" smtClean="0">
                <a:latin typeface="Georgia" pitchFamily="18" charset="0"/>
              </a:rPr>
              <a:t> </a:t>
            </a:r>
            <a:endParaRPr lang="ru-RU" sz="2400" i="1" dirty="0" smtClean="0">
              <a:latin typeface="Georgia" pitchFamily="18" charset="0"/>
            </a:endParaRPr>
          </a:p>
          <a:p>
            <a:endParaRPr lang="ru-RU" sz="2400" i="1" dirty="0" smtClean="0">
              <a:latin typeface="Georgia" pitchFamily="18" charset="0"/>
            </a:endParaRPr>
          </a:p>
          <a:p>
            <a:r>
              <a:rPr lang="en-US" sz="2400" i="1" dirty="0" smtClean="0">
                <a:latin typeface="Georgia" pitchFamily="18" charset="0"/>
              </a:rPr>
              <a:t>S</a:t>
            </a:r>
            <a:r>
              <a:rPr lang="ru-RU" sz="2400" i="1" dirty="0" smtClean="0">
                <a:latin typeface="Georgia" pitchFamily="18" charset="0"/>
              </a:rPr>
              <a:t> - ?</a:t>
            </a:r>
            <a:endParaRPr lang="ru-RU" sz="2400" i="1" dirty="0">
              <a:latin typeface="Georgia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85720" y="4429132"/>
            <a:ext cx="32147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2108183" y="3535363"/>
            <a:ext cx="32147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3" name="Группа 32"/>
          <p:cNvGrpSpPr/>
          <p:nvPr/>
        </p:nvGrpSpPr>
        <p:grpSpPr>
          <a:xfrm>
            <a:off x="3643306" y="2500306"/>
            <a:ext cx="5893603" cy="3371988"/>
            <a:chOff x="3643306" y="2500306"/>
            <a:chExt cx="5893603" cy="3371988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5920982" y="1920462"/>
              <a:ext cx="1588" cy="17311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Группа 30"/>
            <p:cNvGrpSpPr/>
            <p:nvPr/>
          </p:nvGrpSpPr>
          <p:grpSpPr>
            <a:xfrm>
              <a:off x="3643306" y="2500306"/>
              <a:ext cx="5893603" cy="3371988"/>
              <a:chOff x="3714744" y="2886014"/>
              <a:chExt cx="5893603" cy="3371988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 rot="5400000">
                <a:off x="3786976" y="4499776"/>
                <a:ext cx="2714644" cy="1588"/>
              </a:xfrm>
              <a:prstGeom prst="line">
                <a:avLst/>
              </a:prstGeom>
              <a:ln w="571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flipV="1">
                <a:off x="4071934" y="5857892"/>
                <a:ext cx="4714910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4" name="Группа 23"/>
              <p:cNvGrpSpPr/>
              <p:nvPr/>
            </p:nvGrpSpPr>
            <p:grpSpPr>
              <a:xfrm>
                <a:off x="3714744" y="2886014"/>
                <a:ext cx="5893603" cy="3371988"/>
                <a:chOff x="3714744" y="2886014"/>
                <a:chExt cx="5893603" cy="3371988"/>
              </a:xfrm>
            </p:grpSpPr>
            <p:grpSp>
              <p:nvGrpSpPr>
                <p:cNvPr id="45" name="Группа 44"/>
                <p:cNvGrpSpPr/>
                <p:nvPr/>
              </p:nvGrpSpPr>
              <p:grpSpPr>
                <a:xfrm>
                  <a:off x="3714744" y="2886014"/>
                  <a:ext cx="5893603" cy="3114754"/>
                  <a:chOff x="3643306" y="2857496"/>
                  <a:chExt cx="5893603" cy="3114754"/>
                </a:xfrm>
              </p:grpSpPr>
              <p:grpSp>
                <p:nvGrpSpPr>
                  <p:cNvPr id="26" name="Группа 25"/>
                  <p:cNvGrpSpPr/>
                  <p:nvPr/>
                </p:nvGrpSpPr>
                <p:grpSpPr>
                  <a:xfrm>
                    <a:off x="4000496" y="3143248"/>
                    <a:ext cx="4786346" cy="2714644"/>
                    <a:chOff x="179388" y="1773238"/>
                    <a:chExt cx="4249737" cy="1944687"/>
                  </a:xfrm>
                </p:grpSpPr>
                <p:sp>
                  <p:nvSpPr>
                    <p:cNvPr id="28" name="Line 2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79388" y="1773238"/>
                      <a:ext cx="935037" cy="19431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30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28900" y="1773238"/>
                      <a:ext cx="1800225" cy="194468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sp>
                <p:nvSpPr>
                  <p:cNvPr id="41" name="TextBox 40"/>
                  <p:cNvSpPr txBox="1"/>
                  <p:nvPr/>
                </p:nvSpPr>
                <p:spPr>
                  <a:xfrm>
                    <a:off x="3643306" y="5572140"/>
                    <a:ext cx="78581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latin typeface="Georgia" pitchFamily="18" charset="0"/>
                      </a:rPr>
                      <a:t>A</a:t>
                    </a:r>
                    <a:endParaRPr lang="ru-RU" sz="2000" b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42" name="TextBox 41"/>
                  <p:cNvSpPr txBox="1"/>
                  <p:nvPr/>
                </p:nvSpPr>
                <p:spPr>
                  <a:xfrm>
                    <a:off x="4714876" y="2886014"/>
                    <a:ext cx="78581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latin typeface="Georgia" pitchFamily="18" charset="0"/>
                      </a:rPr>
                      <a:t>B</a:t>
                    </a:r>
                    <a:endParaRPr lang="ru-RU" sz="2000" b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43" name="TextBox 42"/>
                  <p:cNvSpPr txBox="1"/>
                  <p:nvPr/>
                </p:nvSpPr>
                <p:spPr>
                  <a:xfrm>
                    <a:off x="6715140" y="2857496"/>
                    <a:ext cx="78581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latin typeface="Georgia" pitchFamily="18" charset="0"/>
                      </a:rPr>
                      <a:t>C</a:t>
                    </a:r>
                    <a:endParaRPr lang="ru-RU" sz="2000" b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44" name="TextBox 43"/>
                  <p:cNvSpPr txBox="1"/>
                  <p:nvPr/>
                </p:nvSpPr>
                <p:spPr>
                  <a:xfrm>
                    <a:off x="8751091" y="5529220"/>
                    <a:ext cx="785818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latin typeface="Georgia" pitchFamily="18" charset="0"/>
                      </a:rPr>
                      <a:t>D</a:t>
                    </a:r>
                    <a:endParaRPr lang="ru-RU" sz="2000" b="1" dirty="0">
                      <a:latin typeface="Georgia" pitchFamily="18" charset="0"/>
                    </a:endParaRPr>
                  </a:p>
                </p:txBody>
              </p:sp>
            </p:grpSp>
            <p:sp>
              <p:nvSpPr>
                <p:cNvPr id="46" name="TextBox 45"/>
                <p:cNvSpPr txBox="1"/>
                <p:nvPr/>
              </p:nvSpPr>
              <p:spPr>
                <a:xfrm>
                  <a:off x="4929190" y="5857892"/>
                  <a:ext cx="714380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dirty="0" smtClean="0">
                      <a:latin typeface="Georgia" pitchFamily="18" charset="0"/>
                    </a:rPr>
                    <a:t>H</a:t>
                  </a:r>
                  <a:endParaRPr lang="ru-RU" sz="2000" b="1" dirty="0">
                    <a:latin typeface="Georgia" pitchFamily="18" charset="0"/>
                  </a:endParaRPr>
                </a:p>
              </p:txBody>
            </p:sp>
          </p:grpSp>
        </p:grpSp>
      </p:grpSp>
      <p:pic>
        <p:nvPicPr>
          <p:cNvPr id="23" name="Picture 13" descr="C:\Users\admin\AppData\Local\Microsoft\Windows\INetCache\IE\FKZ0YU4J\study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4"/>
            <a:ext cx="1142984" cy="114298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2000"/>
                                        <p:tgtEl>
                                          <p:spTgt spid="124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4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4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49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4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4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4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3" dur="80"/>
                                        <p:tgtEl>
                                          <p:spTgt spid="12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4" dur="80"/>
                                        <p:tgtEl>
                                          <p:spTgt spid="12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80"/>
                                        <p:tgtEl>
                                          <p:spTgt spid="1249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0" dur="8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1" dur="8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8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0" y="500042"/>
            <a:ext cx="1159292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1 способ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23921" name="Text Box 17"/>
          <p:cNvSpPr txBox="1">
            <a:spLocks noChangeArrowheads="1"/>
          </p:cNvSpPr>
          <p:nvPr/>
        </p:nvSpPr>
        <p:spPr bwMode="auto">
          <a:xfrm>
            <a:off x="3214678" y="571480"/>
            <a:ext cx="585791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i="1" dirty="0">
                <a:latin typeface="Georgia" pitchFamily="18" charset="0"/>
              </a:rPr>
              <a:t>Разобьём </a:t>
            </a:r>
            <a:r>
              <a:rPr lang="ru-RU" sz="2400" b="1" i="1" dirty="0" smtClean="0">
                <a:latin typeface="Georgia" pitchFamily="18" charset="0"/>
              </a:rPr>
              <a:t> трапецию </a:t>
            </a:r>
            <a:r>
              <a:rPr lang="en-US" sz="2400" b="1" i="1" dirty="0" smtClean="0">
                <a:latin typeface="Georgia" pitchFamily="18" charset="0"/>
              </a:rPr>
              <a:t> </a:t>
            </a:r>
            <a:r>
              <a:rPr lang="ru-RU" sz="2400" b="1" i="1" dirty="0" smtClean="0">
                <a:latin typeface="Georgia" pitchFamily="18" charset="0"/>
              </a:rPr>
              <a:t>на  </a:t>
            </a:r>
            <a:r>
              <a:rPr lang="ru-RU" sz="2400" b="1" i="1" dirty="0">
                <a:latin typeface="Georgia" pitchFamily="18" charset="0"/>
              </a:rPr>
              <a:t>два </a:t>
            </a:r>
            <a:r>
              <a:rPr lang="ru-RU" sz="2400" b="1" i="1" dirty="0" smtClean="0">
                <a:latin typeface="Georgia" pitchFamily="18" charset="0"/>
              </a:rPr>
              <a:t>треугольника</a:t>
            </a:r>
            <a:r>
              <a:rPr lang="en-US" sz="2400" b="1" i="1" dirty="0" smtClean="0">
                <a:latin typeface="Georgia" pitchFamily="18" charset="0"/>
              </a:rPr>
              <a:t> </a:t>
            </a:r>
            <a:r>
              <a:rPr lang="ru-RU" sz="2400" b="1" i="1" dirty="0" smtClean="0">
                <a:latin typeface="Georgia" pitchFamily="18" charset="0"/>
              </a:rPr>
              <a:t> и  </a:t>
            </a:r>
            <a:r>
              <a:rPr lang="ru-RU" sz="2400" b="1" i="1" dirty="0">
                <a:latin typeface="Georgia" pitchFamily="18" charset="0"/>
              </a:rPr>
              <a:t>прямоугольник</a:t>
            </a:r>
          </a:p>
        </p:txBody>
      </p:sp>
      <p:sp>
        <p:nvSpPr>
          <p:cNvPr id="6167" name="Rectangle 2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146" name="Object 24"/>
          <p:cNvGraphicFramePr>
            <a:graphicFrameLocks noChangeAspect="1"/>
          </p:cNvGraphicFramePr>
          <p:nvPr/>
        </p:nvGraphicFramePr>
        <p:xfrm>
          <a:off x="2786050" y="5929330"/>
          <a:ext cx="4299605" cy="713440"/>
        </p:xfrm>
        <a:graphic>
          <a:graphicData uri="http://schemas.openxmlformats.org/presentationml/2006/ole">
            <p:oleObj spid="_x0000_s6146" name="Equation" r:id="rId3" imgW="1498600" imgH="228600" progId="Equation.3">
              <p:embed/>
            </p:oleObj>
          </a:graphicData>
        </a:graphic>
      </p:graphicFrame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ЧЕМУ  РАВНА  </a:t>
            </a:r>
            <a:r>
              <a:rPr lang="ru-RU" sz="2800" b="1" dirty="0" smtClean="0">
                <a:latin typeface="Georgia" pitchFamily="18" charset="0"/>
              </a:rPr>
              <a:t>ПЛОЩАДЬ  </a:t>
            </a:r>
            <a:r>
              <a:rPr lang="ru-RU" sz="2800" dirty="0" smtClean="0">
                <a:latin typeface="Georgia" pitchFamily="18" charset="0"/>
              </a:rPr>
              <a:t>ТРАПЕЦИИ </a:t>
            </a:r>
            <a:r>
              <a:rPr lang="ru-RU" sz="2800" b="1" dirty="0" smtClean="0">
                <a:latin typeface="Georgia" pitchFamily="18" charset="0"/>
              </a:rPr>
              <a:t>?</a:t>
            </a:r>
            <a:endParaRPr lang="ru-RU" sz="2800" b="1" i="1" dirty="0">
              <a:latin typeface="Georgia" pitchFamily="18" charset="0"/>
            </a:endParaRPr>
          </a:p>
        </p:txBody>
      </p:sp>
      <p:grpSp>
        <p:nvGrpSpPr>
          <p:cNvPr id="83" name="Группа 82"/>
          <p:cNvGrpSpPr/>
          <p:nvPr/>
        </p:nvGrpSpPr>
        <p:grpSpPr>
          <a:xfrm>
            <a:off x="1142976" y="1714488"/>
            <a:ext cx="7215238" cy="3819251"/>
            <a:chOff x="2786050" y="3643314"/>
            <a:chExt cx="6072230" cy="3033433"/>
          </a:xfrm>
        </p:grpSpPr>
        <p:cxnSp>
          <p:nvCxnSpPr>
            <p:cNvPr id="68" name="Прямая соединительная линия 67"/>
            <p:cNvCxnSpPr/>
            <p:nvPr/>
          </p:nvCxnSpPr>
          <p:spPr>
            <a:xfrm rot="16200000" flipH="1">
              <a:off x="3214678" y="5072074"/>
              <a:ext cx="2214578" cy="71438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rot="16200000" flipH="1">
              <a:off x="5000628" y="5072074"/>
              <a:ext cx="2214578" cy="71438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2" name="Группа 81"/>
            <p:cNvGrpSpPr/>
            <p:nvPr/>
          </p:nvGrpSpPr>
          <p:grpSpPr>
            <a:xfrm>
              <a:off x="2786050" y="3643314"/>
              <a:ext cx="6072230" cy="3033433"/>
              <a:chOff x="2786050" y="3643314"/>
              <a:chExt cx="6072230" cy="3033433"/>
            </a:xfrm>
          </p:grpSpPr>
          <p:grpSp>
            <p:nvGrpSpPr>
              <p:cNvPr id="62" name="Группа 61"/>
              <p:cNvGrpSpPr/>
              <p:nvPr/>
            </p:nvGrpSpPr>
            <p:grpSpPr>
              <a:xfrm>
                <a:off x="3214678" y="4000504"/>
                <a:ext cx="4929222" cy="2214578"/>
                <a:chOff x="179388" y="1773238"/>
                <a:chExt cx="4249737" cy="1944687"/>
              </a:xfrm>
            </p:grpSpPr>
            <p:sp>
              <p:nvSpPr>
                <p:cNvPr id="63" name="Line 23"/>
                <p:cNvSpPr>
                  <a:spLocks noChangeShapeType="1"/>
                </p:cNvSpPr>
                <p:nvPr/>
              </p:nvSpPr>
              <p:spPr bwMode="auto">
                <a:xfrm flipV="1">
                  <a:off x="179388" y="3717925"/>
                  <a:ext cx="424973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" name="Line 24"/>
                <p:cNvSpPr>
                  <a:spLocks noChangeShapeType="1"/>
                </p:cNvSpPr>
                <p:nvPr/>
              </p:nvSpPr>
              <p:spPr bwMode="auto">
                <a:xfrm flipH="1">
                  <a:off x="179388" y="1773238"/>
                  <a:ext cx="935037" cy="194310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" name="Line 26"/>
                <p:cNvSpPr>
                  <a:spLocks noChangeShapeType="1"/>
                </p:cNvSpPr>
                <p:nvPr/>
              </p:nvSpPr>
              <p:spPr bwMode="auto">
                <a:xfrm>
                  <a:off x="1116013" y="1773238"/>
                  <a:ext cx="1512887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" name="Line 27"/>
                <p:cNvSpPr>
                  <a:spLocks noChangeShapeType="1"/>
                </p:cNvSpPr>
                <p:nvPr/>
              </p:nvSpPr>
              <p:spPr bwMode="auto">
                <a:xfrm>
                  <a:off x="2628900" y="1773238"/>
                  <a:ext cx="1800225" cy="1944687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1" name="Группа 80"/>
              <p:cNvGrpSpPr/>
              <p:nvPr/>
            </p:nvGrpSpPr>
            <p:grpSpPr>
              <a:xfrm>
                <a:off x="2786050" y="3643314"/>
                <a:ext cx="6072230" cy="3033433"/>
                <a:chOff x="2786050" y="3643314"/>
                <a:chExt cx="6072230" cy="3033433"/>
              </a:xfrm>
            </p:grpSpPr>
            <p:sp>
              <p:nvSpPr>
                <p:cNvPr id="70" name="TextBox 69"/>
                <p:cNvSpPr txBox="1"/>
                <p:nvPr/>
              </p:nvSpPr>
              <p:spPr>
                <a:xfrm>
                  <a:off x="2786050" y="5896293"/>
                  <a:ext cx="7143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atin typeface="Georgia" pitchFamily="18" charset="0"/>
                    </a:rPr>
                    <a:t>A</a:t>
                  </a:r>
                  <a:endParaRPr lang="ru-RU" sz="2400" b="1" dirty="0">
                    <a:latin typeface="Georgia" pitchFamily="18" charset="0"/>
                  </a:endParaRPr>
                </a:p>
              </p:txBody>
            </p:sp>
            <p:sp>
              <p:nvSpPr>
                <p:cNvPr id="71" name="TextBox 70"/>
                <p:cNvSpPr txBox="1"/>
                <p:nvPr/>
              </p:nvSpPr>
              <p:spPr>
                <a:xfrm>
                  <a:off x="3929058" y="3643314"/>
                  <a:ext cx="7143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atin typeface="Georgia" pitchFamily="18" charset="0"/>
                    </a:rPr>
                    <a:t>B</a:t>
                  </a:r>
                  <a:endParaRPr lang="ru-RU" sz="2400" b="1" dirty="0">
                    <a:latin typeface="Georgia" pitchFamily="18" charset="0"/>
                  </a:endParaRPr>
                </a:p>
              </p:txBody>
            </p:sp>
            <p:sp>
              <p:nvSpPr>
                <p:cNvPr id="72" name="TextBox 71"/>
                <p:cNvSpPr txBox="1"/>
                <p:nvPr/>
              </p:nvSpPr>
              <p:spPr>
                <a:xfrm>
                  <a:off x="6000760" y="3643314"/>
                  <a:ext cx="7143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atin typeface="Georgia" pitchFamily="18" charset="0"/>
                    </a:rPr>
                    <a:t>C</a:t>
                  </a:r>
                  <a:endParaRPr lang="ru-RU" sz="2400" b="1" dirty="0">
                    <a:latin typeface="Georgia" pitchFamily="18" charset="0"/>
                  </a:endParaRPr>
                </a:p>
              </p:txBody>
            </p:sp>
            <p:sp>
              <p:nvSpPr>
                <p:cNvPr id="73" name="TextBox 72"/>
                <p:cNvSpPr txBox="1"/>
                <p:nvPr/>
              </p:nvSpPr>
              <p:spPr>
                <a:xfrm>
                  <a:off x="8143900" y="5857892"/>
                  <a:ext cx="7143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atin typeface="Georgia" pitchFamily="18" charset="0"/>
                    </a:rPr>
                    <a:t>D</a:t>
                  </a:r>
                  <a:endParaRPr lang="ru-RU" sz="2400" b="1" dirty="0">
                    <a:latin typeface="Georgia" pitchFamily="18" charset="0"/>
                  </a:endParaRPr>
                </a:p>
              </p:txBody>
            </p:sp>
            <p:sp>
              <p:nvSpPr>
                <p:cNvPr id="74" name="Прямоугольник 73"/>
                <p:cNvSpPr/>
                <p:nvPr/>
              </p:nvSpPr>
              <p:spPr>
                <a:xfrm>
                  <a:off x="4357686" y="6000768"/>
                  <a:ext cx="214314" cy="214314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5" name="Прямоугольник 74"/>
                <p:cNvSpPr/>
                <p:nvPr/>
              </p:nvSpPr>
              <p:spPr>
                <a:xfrm>
                  <a:off x="6143636" y="6000768"/>
                  <a:ext cx="214314" cy="214314"/>
                </a:xfrm>
                <a:prstGeom prst="rect">
                  <a:avLst/>
                </a:prstGeom>
                <a:noFill/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76" name="TextBox 75"/>
                <p:cNvSpPr txBox="1"/>
                <p:nvPr/>
              </p:nvSpPr>
              <p:spPr>
                <a:xfrm>
                  <a:off x="5000628" y="3643314"/>
                  <a:ext cx="7143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Georgia" pitchFamily="18" charset="0"/>
                    </a:rPr>
                    <a:t>b</a:t>
                  </a:r>
                  <a:endParaRPr lang="ru-RU" sz="2400" b="1" i="1" dirty="0">
                    <a:latin typeface="Georgia" pitchFamily="18" charset="0"/>
                  </a:endParaRPr>
                </a:p>
              </p:txBody>
            </p:sp>
            <p:sp>
              <p:nvSpPr>
                <p:cNvPr id="77" name="TextBox 76"/>
                <p:cNvSpPr txBox="1"/>
                <p:nvPr/>
              </p:nvSpPr>
              <p:spPr>
                <a:xfrm>
                  <a:off x="4929190" y="6215082"/>
                  <a:ext cx="7143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Georgia" pitchFamily="18" charset="0"/>
                    </a:rPr>
                    <a:t>a</a:t>
                  </a:r>
                  <a:endParaRPr lang="ru-RU" sz="2400" b="1" i="1" dirty="0">
                    <a:latin typeface="Georgia" pitchFamily="18" charset="0"/>
                  </a:endParaRPr>
                </a:p>
              </p:txBody>
            </p:sp>
            <p:sp>
              <p:nvSpPr>
                <p:cNvPr id="78" name="TextBox 77"/>
                <p:cNvSpPr txBox="1"/>
                <p:nvPr/>
              </p:nvSpPr>
              <p:spPr>
                <a:xfrm>
                  <a:off x="4286248" y="4786322"/>
                  <a:ext cx="7143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i="1" dirty="0" smtClean="0">
                      <a:latin typeface="Georgia" pitchFamily="18" charset="0"/>
                    </a:rPr>
                    <a:t>h</a:t>
                  </a:r>
                  <a:endParaRPr lang="ru-RU" sz="2400" b="1" i="1" dirty="0">
                    <a:latin typeface="Georgia" pitchFamily="18" charset="0"/>
                  </a:endParaRPr>
                </a:p>
              </p:txBody>
            </p:sp>
            <p:sp>
              <p:nvSpPr>
                <p:cNvPr id="79" name="TextBox 78"/>
                <p:cNvSpPr txBox="1"/>
                <p:nvPr/>
              </p:nvSpPr>
              <p:spPr>
                <a:xfrm>
                  <a:off x="4143372" y="6215082"/>
                  <a:ext cx="7143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atin typeface="Georgia" pitchFamily="18" charset="0"/>
                    </a:rPr>
                    <a:t>E</a:t>
                  </a:r>
                  <a:endParaRPr lang="ru-RU" sz="2400" b="1" dirty="0">
                    <a:latin typeface="Georgia" pitchFamily="18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5929322" y="6215082"/>
                  <a:ext cx="714380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latin typeface="Georgia" pitchFamily="18" charset="0"/>
                    </a:rPr>
                    <a:t>K</a:t>
                  </a:r>
                  <a:endParaRPr lang="ru-RU" sz="2400" b="1" dirty="0">
                    <a:latin typeface="Georgia" pitchFamily="18" charset="0"/>
                  </a:endParaRPr>
                </a:p>
              </p:txBody>
            </p:sp>
          </p:grpSp>
        </p:grpSp>
      </p:grpSp>
      <p:sp>
        <p:nvSpPr>
          <p:cNvPr id="84" name="TextBox 83"/>
          <p:cNvSpPr txBox="1"/>
          <p:nvPr/>
        </p:nvSpPr>
        <p:spPr>
          <a:xfrm>
            <a:off x="71406" y="535782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По свойству площадей:</a:t>
            </a:r>
            <a:endParaRPr lang="ru-RU" sz="2400" b="1" i="1" dirty="0">
              <a:latin typeface="Georgia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3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3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3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39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3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214282" y="214290"/>
            <a:ext cx="43091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latin typeface="Georgia" pitchFamily="18" charset="0"/>
              </a:rPr>
              <a:t>Распишем </a:t>
            </a:r>
            <a:r>
              <a:rPr lang="ru-RU" sz="2800" b="1" i="1" dirty="0" smtClean="0">
                <a:latin typeface="Georgia" pitchFamily="18" charset="0"/>
              </a:rPr>
              <a:t> площади:</a:t>
            </a:r>
            <a:endParaRPr lang="ru-RU" sz="2800" b="1" i="1" dirty="0">
              <a:latin typeface="Georgia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9" y="1397000"/>
          <a:ext cx="8572560" cy="4628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  <a:gridCol w="2857520"/>
              </a:tblGrid>
              <a:tr h="131762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0786">
                <a:tc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176" name="Object 4"/>
          <p:cNvGraphicFramePr>
            <a:graphicFrameLocks noChangeAspect="1"/>
          </p:cNvGraphicFramePr>
          <p:nvPr/>
        </p:nvGraphicFramePr>
        <p:xfrm>
          <a:off x="357158" y="1477956"/>
          <a:ext cx="2755900" cy="1093788"/>
        </p:xfrm>
        <a:graphic>
          <a:graphicData uri="http://schemas.openxmlformats.org/presentationml/2006/ole">
            <p:oleObj spid="_x0000_s7176" name="Equation" r:id="rId3" imgW="1079280" imgH="393480" progId="Equation.3">
              <p:embed/>
            </p:oleObj>
          </a:graphicData>
        </a:graphic>
      </p:graphicFrame>
      <p:graphicFrame>
        <p:nvGraphicFramePr>
          <p:cNvPr id="7177" name="Object 5"/>
          <p:cNvGraphicFramePr>
            <a:graphicFrameLocks noChangeAspect="1"/>
          </p:cNvGraphicFramePr>
          <p:nvPr/>
        </p:nvGraphicFramePr>
        <p:xfrm>
          <a:off x="3286116" y="1694797"/>
          <a:ext cx="2803524" cy="676916"/>
        </p:xfrm>
        <a:graphic>
          <a:graphicData uri="http://schemas.openxmlformats.org/presentationml/2006/ole">
            <p:oleObj spid="_x0000_s7177" name="Equation" r:id="rId4" imgW="1028520" imgH="228600" progId="Equation.3">
              <p:embed/>
            </p:oleObj>
          </a:graphicData>
        </a:graphic>
      </p:graphicFrame>
      <p:graphicFrame>
        <p:nvGraphicFramePr>
          <p:cNvPr id="7178" name="Object 6"/>
          <p:cNvGraphicFramePr>
            <a:graphicFrameLocks noChangeAspect="1"/>
          </p:cNvGraphicFramePr>
          <p:nvPr/>
        </p:nvGraphicFramePr>
        <p:xfrm>
          <a:off x="6143636" y="1500174"/>
          <a:ext cx="2709862" cy="1038225"/>
        </p:xfrm>
        <a:graphic>
          <a:graphicData uri="http://schemas.openxmlformats.org/presentationml/2006/ole">
            <p:oleObj spid="_x0000_s7178" name="Equation" r:id="rId5" imgW="1117440" imgH="393480" progId="Equation.3">
              <p:embed/>
            </p:oleObj>
          </a:graphicData>
        </a:graphic>
      </p:graphicFrame>
      <p:graphicFrame>
        <p:nvGraphicFramePr>
          <p:cNvPr id="7179" name="Object 7"/>
          <p:cNvGraphicFramePr>
            <a:graphicFrameLocks noChangeAspect="1"/>
          </p:cNvGraphicFramePr>
          <p:nvPr/>
        </p:nvGraphicFramePr>
        <p:xfrm>
          <a:off x="357157" y="2857496"/>
          <a:ext cx="8572561" cy="1130302"/>
        </p:xfrm>
        <a:graphic>
          <a:graphicData uri="http://schemas.openxmlformats.org/presentationml/2006/ole">
            <p:oleObj spid="_x0000_s7179" name="Equation" r:id="rId6" imgW="4178160" imgH="393480" progId="Equation.3">
              <p:embed/>
            </p:oleObj>
          </a:graphicData>
        </a:graphic>
      </p:graphicFrame>
      <p:graphicFrame>
        <p:nvGraphicFramePr>
          <p:cNvPr id="7180" name="Object 9"/>
          <p:cNvGraphicFramePr>
            <a:graphicFrameLocks noChangeAspect="1"/>
          </p:cNvGraphicFramePr>
          <p:nvPr/>
        </p:nvGraphicFramePr>
        <p:xfrm>
          <a:off x="282576" y="4071938"/>
          <a:ext cx="8718580" cy="1071562"/>
        </p:xfrm>
        <a:graphic>
          <a:graphicData uri="http://schemas.openxmlformats.org/presentationml/2006/ole">
            <p:oleObj spid="_x0000_s7180" name="Формула" r:id="rId7" imgW="3441600" imgH="393480" progId="Equation.3">
              <p:embed/>
            </p:oleObj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2285984" y="5000636"/>
          <a:ext cx="1928812" cy="1071562"/>
        </p:xfrm>
        <a:graphic>
          <a:graphicData uri="http://schemas.openxmlformats.org/presentationml/2006/ole">
            <p:oleObj spid="_x0000_s7181" name="Формула" r:id="rId8" imgW="749160" imgH="393480" progId="Equation.3">
              <p:embed/>
            </p:oleObj>
          </a:graphicData>
        </a:graphic>
      </p:graphicFrame>
      <p:pic>
        <p:nvPicPr>
          <p:cNvPr id="10" name="Picture 13" descr="C:\Users\admin\AppData\Local\Microsoft\Windows\INetCache\IE\FKZ0YU4J\study[1]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5206" y="0"/>
            <a:ext cx="1357298" cy="1357298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4" dur="2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4" dur="2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9" dur="2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20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-32" y="528560"/>
            <a:ext cx="1191352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2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способ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23921" name="Text Box 17"/>
          <p:cNvSpPr txBox="1">
            <a:spLocks noChangeArrowheads="1"/>
          </p:cNvSpPr>
          <p:nvPr/>
        </p:nvSpPr>
        <p:spPr bwMode="auto">
          <a:xfrm>
            <a:off x="2714580" y="642918"/>
            <a:ext cx="64294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Достроим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ru-RU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трапецию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 </a:t>
            </a:r>
            <a:r>
              <a:rPr lang="ru-RU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до</a:t>
            </a:r>
            <a:r>
              <a:rPr lang="en-US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</a:t>
            </a:r>
            <a:r>
              <a:rPr lang="ru-RU" sz="2400" i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прямоугольника 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6167" name="Rectangle 2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ЧЕМУ  РАВНА  </a:t>
            </a:r>
            <a:r>
              <a:rPr lang="ru-RU" sz="2800" b="1" dirty="0" smtClean="0">
                <a:latin typeface="Georgia" pitchFamily="18" charset="0"/>
              </a:rPr>
              <a:t>ПЛОЩАДЬ  </a:t>
            </a:r>
            <a:r>
              <a:rPr lang="ru-RU" sz="2800" dirty="0" smtClean="0">
                <a:latin typeface="Georgia" pitchFamily="18" charset="0"/>
              </a:rPr>
              <a:t>ТРАПЕЦИИ </a:t>
            </a:r>
            <a:r>
              <a:rPr lang="ru-RU" sz="2800" b="1" dirty="0" smtClean="0">
                <a:latin typeface="Georgia" pitchFamily="18" charset="0"/>
              </a:rPr>
              <a:t>?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1406" y="535782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По свойству площадей:</a:t>
            </a:r>
            <a:endParaRPr lang="ru-RU" sz="2400" b="1" i="1" dirty="0">
              <a:latin typeface="Georgia" pitchFamily="18" charset="0"/>
            </a:endParaRPr>
          </a:p>
        </p:txBody>
      </p:sp>
      <p:graphicFrame>
        <p:nvGraphicFramePr>
          <p:cNvPr id="51203" name="Object 40"/>
          <p:cNvGraphicFramePr>
            <a:graphicFrameLocks noChangeAspect="1"/>
          </p:cNvGraphicFramePr>
          <p:nvPr/>
        </p:nvGraphicFramePr>
        <p:xfrm>
          <a:off x="2357422" y="5929354"/>
          <a:ext cx="6072230" cy="785794"/>
        </p:xfrm>
        <a:graphic>
          <a:graphicData uri="http://schemas.openxmlformats.org/presentationml/2006/ole">
            <p:oleObj spid="_x0000_s51203" name="Equation" r:id="rId3" imgW="1485720" imgH="228600" progId="Equation.3">
              <p:embed/>
            </p:oleObj>
          </a:graphicData>
        </a:graphic>
      </p:graphicFrame>
      <p:grpSp>
        <p:nvGrpSpPr>
          <p:cNvPr id="37" name="Группа 36"/>
          <p:cNvGrpSpPr/>
          <p:nvPr/>
        </p:nvGrpSpPr>
        <p:grpSpPr>
          <a:xfrm>
            <a:off x="1142976" y="1571612"/>
            <a:ext cx="7215238" cy="3819251"/>
            <a:chOff x="1142976" y="1571612"/>
            <a:chExt cx="7215238" cy="3819251"/>
          </a:xfrm>
        </p:grpSpPr>
        <p:grpSp>
          <p:nvGrpSpPr>
            <p:cNvPr id="35" name="Группа 34"/>
            <p:cNvGrpSpPr/>
            <p:nvPr/>
          </p:nvGrpSpPr>
          <p:grpSpPr>
            <a:xfrm>
              <a:off x="1142976" y="1571612"/>
              <a:ext cx="7215238" cy="3819251"/>
              <a:chOff x="1142976" y="1571612"/>
              <a:chExt cx="7215238" cy="3819251"/>
            </a:xfrm>
          </p:grpSpPr>
          <p:grpSp>
            <p:nvGrpSpPr>
              <p:cNvPr id="2" name="Группа 82"/>
              <p:cNvGrpSpPr/>
              <p:nvPr/>
            </p:nvGrpSpPr>
            <p:grpSpPr>
              <a:xfrm>
                <a:off x="1142976" y="1571612"/>
                <a:ext cx="7215238" cy="3819251"/>
                <a:chOff x="2786050" y="3643314"/>
                <a:chExt cx="6072230" cy="3033433"/>
              </a:xfrm>
            </p:grpSpPr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rot="16200000" flipH="1">
                  <a:off x="3214678" y="5072074"/>
                  <a:ext cx="2214578" cy="71438"/>
                </a:xfrm>
                <a:prstGeom prst="line">
                  <a:avLst/>
                </a:prstGeom>
                <a:ln w="38100">
                  <a:solidFill>
                    <a:srgbClr val="C00000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" name="Группа 81"/>
                <p:cNvGrpSpPr/>
                <p:nvPr/>
              </p:nvGrpSpPr>
              <p:grpSpPr>
                <a:xfrm>
                  <a:off x="2786050" y="3643314"/>
                  <a:ext cx="6072230" cy="3033433"/>
                  <a:chOff x="2786050" y="3643314"/>
                  <a:chExt cx="6072230" cy="3033433"/>
                </a:xfrm>
              </p:grpSpPr>
              <p:grpSp>
                <p:nvGrpSpPr>
                  <p:cNvPr id="4" name="Группа 61"/>
                  <p:cNvGrpSpPr/>
                  <p:nvPr/>
                </p:nvGrpSpPr>
                <p:grpSpPr>
                  <a:xfrm>
                    <a:off x="3214678" y="4000504"/>
                    <a:ext cx="4929222" cy="2214578"/>
                    <a:chOff x="179388" y="1773238"/>
                    <a:chExt cx="4249737" cy="1944687"/>
                  </a:xfrm>
                </p:grpSpPr>
                <p:sp>
                  <p:nvSpPr>
                    <p:cNvPr id="63" name="Line 23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79388" y="3717925"/>
                      <a:ext cx="4249737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4" name="Line 24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179388" y="1773238"/>
                      <a:ext cx="935037" cy="194310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5" name="Line 26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16013" y="1773238"/>
                      <a:ext cx="1512887" cy="0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  <p:sp>
                  <p:nvSpPr>
                    <p:cNvPr id="66" name="Line 2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28900" y="1773238"/>
                      <a:ext cx="1800225" cy="1944687"/>
                    </a:xfrm>
                    <a:prstGeom prst="line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endParaRPr lang="ru-RU"/>
                    </a:p>
                  </p:txBody>
                </p:sp>
              </p:grpSp>
              <p:grpSp>
                <p:nvGrpSpPr>
                  <p:cNvPr id="5" name="Группа 80"/>
                  <p:cNvGrpSpPr/>
                  <p:nvPr/>
                </p:nvGrpSpPr>
                <p:grpSpPr>
                  <a:xfrm>
                    <a:off x="2786050" y="3643314"/>
                    <a:ext cx="6072230" cy="3033433"/>
                    <a:chOff x="2786050" y="3643314"/>
                    <a:chExt cx="6072230" cy="3033433"/>
                  </a:xfrm>
                </p:grpSpPr>
                <p:sp>
                  <p:nvSpPr>
                    <p:cNvPr id="70" name="TextBox 69"/>
                    <p:cNvSpPr txBox="1"/>
                    <p:nvPr/>
                  </p:nvSpPr>
                  <p:spPr>
                    <a:xfrm>
                      <a:off x="2786050" y="5896293"/>
                      <a:ext cx="71438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>
                          <a:latin typeface="Georgia" pitchFamily="18" charset="0"/>
                        </a:rPr>
                        <a:t>A</a:t>
                      </a:r>
                      <a:endParaRPr lang="ru-RU" sz="2400" b="1" dirty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71" name="TextBox 70"/>
                    <p:cNvSpPr txBox="1"/>
                    <p:nvPr/>
                  </p:nvSpPr>
                  <p:spPr>
                    <a:xfrm>
                      <a:off x="3929058" y="3643314"/>
                      <a:ext cx="71438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>
                          <a:latin typeface="Georgia" pitchFamily="18" charset="0"/>
                        </a:rPr>
                        <a:t>B</a:t>
                      </a:r>
                      <a:endParaRPr lang="ru-RU" sz="2400" b="1" dirty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72" name="TextBox 71"/>
                    <p:cNvSpPr txBox="1"/>
                    <p:nvPr/>
                  </p:nvSpPr>
                  <p:spPr>
                    <a:xfrm>
                      <a:off x="6000760" y="3643314"/>
                      <a:ext cx="71438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>
                          <a:latin typeface="Georgia" pitchFamily="18" charset="0"/>
                        </a:rPr>
                        <a:t>C</a:t>
                      </a:r>
                      <a:endParaRPr lang="ru-RU" sz="2400" b="1" dirty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73" name="TextBox 72"/>
                    <p:cNvSpPr txBox="1"/>
                    <p:nvPr/>
                  </p:nvSpPr>
                  <p:spPr>
                    <a:xfrm>
                      <a:off x="8143900" y="5857892"/>
                      <a:ext cx="71438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>
                          <a:latin typeface="Georgia" pitchFamily="18" charset="0"/>
                        </a:rPr>
                        <a:t>D</a:t>
                      </a:r>
                      <a:endParaRPr lang="ru-RU" sz="2400" b="1" dirty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74" name="Прямоугольник 73"/>
                    <p:cNvSpPr/>
                    <p:nvPr/>
                  </p:nvSpPr>
                  <p:spPr>
                    <a:xfrm>
                      <a:off x="4357686" y="6000768"/>
                      <a:ext cx="214314" cy="214314"/>
                    </a:xfrm>
                    <a:prstGeom prst="rect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76" name="TextBox 75"/>
                    <p:cNvSpPr txBox="1"/>
                    <p:nvPr/>
                  </p:nvSpPr>
                  <p:spPr>
                    <a:xfrm>
                      <a:off x="5000628" y="3643314"/>
                      <a:ext cx="71438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i="1" dirty="0" smtClean="0">
                          <a:latin typeface="Georgia" pitchFamily="18" charset="0"/>
                        </a:rPr>
                        <a:t>b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77" name="TextBox 76"/>
                    <p:cNvSpPr txBox="1"/>
                    <p:nvPr/>
                  </p:nvSpPr>
                  <p:spPr>
                    <a:xfrm>
                      <a:off x="4929190" y="6215082"/>
                      <a:ext cx="71438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i="1" dirty="0" smtClean="0">
                          <a:latin typeface="Georgia" pitchFamily="18" charset="0"/>
                        </a:rPr>
                        <a:t>a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78" name="TextBox 77"/>
                    <p:cNvSpPr txBox="1"/>
                    <p:nvPr/>
                  </p:nvSpPr>
                  <p:spPr>
                    <a:xfrm>
                      <a:off x="4286248" y="4786322"/>
                      <a:ext cx="71438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i="1" dirty="0" smtClean="0">
                          <a:latin typeface="Georgia" pitchFamily="18" charset="0"/>
                        </a:rPr>
                        <a:t>h</a:t>
                      </a:r>
                      <a:endParaRPr lang="ru-RU" sz="2400" b="1" i="1" dirty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79" name="TextBox 78"/>
                    <p:cNvSpPr txBox="1"/>
                    <p:nvPr/>
                  </p:nvSpPr>
                  <p:spPr>
                    <a:xfrm>
                      <a:off x="4143372" y="6215082"/>
                      <a:ext cx="714380" cy="461665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>
                          <a:latin typeface="Georgia" pitchFamily="18" charset="0"/>
                        </a:rPr>
                        <a:t>E</a:t>
                      </a:r>
                      <a:endParaRPr lang="ru-RU" sz="2400" b="1" dirty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80" name="TextBox 79"/>
                    <p:cNvSpPr txBox="1"/>
                    <p:nvPr/>
                  </p:nvSpPr>
                  <p:spPr>
                    <a:xfrm>
                      <a:off x="2846171" y="3700053"/>
                      <a:ext cx="714380" cy="3666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>
                          <a:latin typeface="Georgia" pitchFamily="18" charset="0"/>
                        </a:rPr>
                        <a:t>M</a:t>
                      </a:r>
                      <a:endParaRPr lang="ru-RU" sz="2400" b="1" dirty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38" name="TextBox 37"/>
                    <p:cNvSpPr txBox="1"/>
                    <p:nvPr/>
                  </p:nvSpPr>
                  <p:spPr>
                    <a:xfrm>
                      <a:off x="8136827" y="3700053"/>
                      <a:ext cx="714380" cy="3666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>
                          <a:latin typeface="Georgia" pitchFamily="18" charset="0"/>
                        </a:rPr>
                        <a:t>N</a:t>
                      </a:r>
                      <a:endParaRPr lang="ru-RU" sz="2400" b="1" dirty="0">
                        <a:latin typeface="Georgia" pitchFamily="18" charset="0"/>
                      </a:endParaRPr>
                    </a:p>
                  </p:txBody>
                </p:sp>
                <p:sp>
                  <p:nvSpPr>
                    <p:cNvPr id="41" name="Прямоугольник 40"/>
                    <p:cNvSpPr/>
                    <p:nvPr/>
                  </p:nvSpPr>
                  <p:spPr>
                    <a:xfrm>
                      <a:off x="6032589" y="5969633"/>
                      <a:ext cx="214314" cy="214314"/>
                    </a:xfrm>
                    <a:prstGeom prst="rect">
                      <a:avLst/>
                    </a:prstGeom>
                    <a:noFill/>
                    <a:ln>
                      <a:solidFill>
                        <a:srgbClr val="FF0000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  <p:sp>
                  <p:nvSpPr>
                    <p:cNvPr id="42" name="TextBox 41"/>
                    <p:cNvSpPr txBox="1"/>
                    <p:nvPr/>
                  </p:nvSpPr>
                  <p:spPr>
                    <a:xfrm>
                      <a:off x="5731983" y="6196591"/>
                      <a:ext cx="714380" cy="366677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2400" b="1" dirty="0" smtClean="0">
                          <a:latin typeface="Georgia" pitchFamily="18" charset="0"/>
                        </a:rPr>
                        <a:t>K</a:t>
                      </a:r>
                      <a:endParaRPr lang="ru-RU" sz="2400" b="1" dirty="0">
                        <a:latin typeface="Georgia" pitchFamily="18" charset="0"/>
                      </a:endParaRPr>
                    </a:p>
                  </p:txBody>
                </p:sp>
              </p:grpSp>
            </p:grpSp>
          </p:grpSp>
          <p:cxnSp>
            <p:nvCxnSpPr>
              <p:cNvPr id="31" name="Прямая соединительная линия 30"/>
              <p:cNvCxnSpPr/>
              <p:nvPr/>
            </p:nvCxnSpPr>
            <p:spPr>
              <a:xfrm rot="5400000">
                <a:off x="322233" y="3392487"/>
                <a:ext cx="2786082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Прямая соединительная линия 31"/>
              <p:cNvCxnSpPr/>
              <p:nvPr/>
            </p:nvCxnSpPr>
            <p:spPr>
              <a:xfrm rot="5400000">
                <a:off x="6108711" y="3392487"/>
                <a:ext cx="2786082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Прямая соединительная линия 32"/>
              <p:cNvCxnSpPr/>
              <p:nvPr/>
            </p:nvCxnSpPr>
            <p:spPr>
              <a:xfrm>
                <a:off x="5000628" y="2000240"/>
                <a:ext cx="2500330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>
                <a:off x="1714480" y="2000240"/>
                <a:ext cx="1214446" cy="1588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0" name="Прямая соединительная линия 39"/>
            <p:cNvCxnSpPr/>
            <p:nvPr/>
          </p:nvCxnSpPr>
          <p:spPr>
            <a:xfrm rot="5400000">
              <a:off x="3608381" y="3463925"/>
              <a:ext cx="2786082" cy="1588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20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2000"/>
                                        <p:tgtEl>
                                          <p:spTgt spid="51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animBg="1"/>
      <p:bldP spid="123921" grpId="0"/>
      <p:bldP spid="29" grpId="0" animBg="1"/>
      <p:bldP spid="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214282" y="214290"/>
            <a:ext cx="43091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>
                <a:latin typeface="Georgia" pitchFamily="18" charset="0"/>
              </a:rPr>
              <a:t>Распишем </a:t>
            </a:r>
            <a:r>
              <a:rPr lang="ru-RU" sz="2800" b="1" i="1" dirty="0" smtClean="0">
                <a:latin typeface="Georgia" pitchFamily="18" charset="0"/>
              </a:rPr>
              <a:t> площади:</a:t>
            </a:r>
            <a:endParaRPr lang="ru-RU" sz="2800" b="1" i="1" dirty="0">
              <a:latin typeface="Georgia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9" y="928670"/>
          <a:ext cx="8572560" cy="5431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2857520"/>
                <a:gridCol w="2857520"/>
              </a:tblGrid>
              <a:tr h="178595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791">
                <a:tc gridSpan="3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Object 9"/>
          <p:cNvGraphicFramePr>
            <a:graphicFrameLocks noChangeAspect="1"/>
          </p:cNvGraphicFramePr>
          <p:nvPr/>
        </p:nvGraphicFramePr>
        <p:xfrm>
          <a:off x="3213100" y="5214938"/>
          <a:ext cx="1930400" cy="1071562"/>
        </p:xfrm>
        <a:graphic>
          <a:graphicData uri="http://schemas.openxmlformats.org/presentationml/2006/ole">
            <p:oleObj spid="_x0000_s52231" name="Формула" r:id="rId3" imgW="749160" imgH="393480" progId="Equation.3">
              <p:embed/>
            </p:oleObj>
          </a:graphicData>
        </a:graphic>
      </p:graphicFrame>
      <p:graphicFrame>
        <p:nvGraphicFramePr>
          <p:cNvPr id="52232" name="Object 4"/>
          <p:cNvGraphicFramePr>
            <a:graphicFrameLocks noChangeAspect="1"/>
          </p:cNvGraphicFramePr>
          <p:nvPr/>
        </p:nvGraphicFramePr>
        <p:xfrm>
          <a:off x="357158" y="1285860"/>
          <a:ext cx="2786082" cy="1131899"/>
        </p:xfrm>
        <a:graphic>
          <a:graphicData uri="http://schemas.openxmlformats.org/presentationml/2006/ole">
            <p:oleObj spid="_x0000_s52232" name="Формула" r:id="rId4" imgW="1117440" imgH="406080" progId="Equation.3">
              <p:embed/>
            </p:oleObj>
          </a:graphicData>
        </a:graphic>
      </p:graphicFrame>
      <p:graphicFrame>
        <p:nvGraphicFramePr>
          <p:cNvPr id="52233" name="Object 5"/>
          <p:cNvGraphicFramePr>
            <a:graphicFrameLocks noChangeAspect="1"/>
          </p:cNvGraphicFramePr>
          <p:nvPr/>
        </p:nvGraphicFramePr>
        <p:xfrm>
          <a:off x="3286116" y="857232"/>
          <a:ext cx="2714644" cy="1857388"/>
        </p:xfrm>
        <a:graphic>
          <a:graphicData uri="http://schemas.openxmlformats.org/presentationml/2006/ole">
            <p:oleObj spid="_x0000_s52233" name="Формула" r:id="rId5" imgW="1168200" imgH="812520" progId="Equation.3">
              <p:embed/>
            </p:oleObj>
          </a:graphicData>
        </a:graphic>
      </p:graphicFrame>
      <p:graphicFrame>
        <p:nvGraphicFramePr>
          <p:cNvPr id="52234" name="Object 6"/>
          <p:cNvGraphicFramePr>
            <a:graphicFrameLocks noChangeAspect="1"/>
          </p:cNvGraphicFramePr>
          <p:nvPr/>
        </p:nvGraphicFramePr>
        <p:xfrm>
          <a:off x="6143636" y="928670"/>
          <a:ext cx="2786082" cy="1785950"/>
        </p:xfrm>
        <a:graphic>
          <a:graphicData uri="http://schemas.openxmlformats.org/presentationml/2006/ole">
            <p:oleObj spid="_x0000_s52234" name="Формула" r:id="rId6" imgW="1117440" imgH="812520" progId="Equation.3">
              <p:embed/>
            </p:oleObj>
          </a:graphicData>
        </a:graphic>
      </p:graphicFrame>
      <p:graphicFrame>
        <p:nvGraphicFramePr>
          <p:cNvPr id="52235" name="Object 7"/>
          <p:cNvGraphicFramePr>
            <a:graphicFrameLocks noChangeAspect="1"/>
          </p:cNvGraphicFramePr>
          <p:nvPr/>
        </p:nvGraphicFramePr>
        <p:xfrm>
          <a:off x="374652" y="2928938"/>
          <a:ext cx="8555066" cy="1071562"/>
        </p:xfrm>
        <a:graphic>
          <a:graphicData uri="http://schemas.openxmlformats.org/presentationml/2006/ole">
            <p:oleObj spid="_x0000_s52235" name="Формула" r:id="rId7" imgW="4012920" imgH="393480" progId="Equation.3">
              <p:embed/>
            </p:oleObj>
          </a:graphicData>
        </a:graphic>
      </p:graphicFrame>
      <p:graphicFrame>
        <p:nvGraphicFramePr>
          <p:cNvPr id="52236" name="Object 8"/>
          <p:cNvGraphicFramePr>
            <a:graphicFrameLocks noChangeAspect="1"/>
          </p:cNvGraphicFramePr>
          <p:nvPr/>
        </p:nvGraphicFramePr>
        <p:xfrm>
          <a:off x="357158" y="4214813"/>
          <a:ext cx="8678892" cy="928687"/>
        </p:xfrm>
        <a:graphic>
          <a:graphicData uri="http://schemas.openxmlformats.org/presentationml/2006/ole">
            <p:oleObj spid="_x0000_s52236" name="Формула" r:id="rId8" imgW="3187440" imgH="393480" progId="Equation.3">
              <p:embed/>
            </p:oleObj>
          </a:graphicData>
        </a:graphic>
      </p:graphicFrame>
      <p:pic>
        <p:nvPicPr>
          <p:cNvPr id="10" name="Picture 13" descr="C:\Users\admin\AppData\Local\Microsoft\Windows\INetCache\IE\FKZ0YU4J\study[1]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58148" y="0"/>
            <a:ext cx="928694" cy="928694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2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2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2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-30457" y="500042"/>
            <a:ext cx="1189749" cy="40011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3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 способ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  <a:latin typeface="Georgia" pitchFamily="18" charset="0"/>
            </a:endParaRPr>
          </a:p>
        </p:txBody>
      </p:sp>
      <p:sp>
        <p:nvSpPr>
          <p:cNvPr id="123921" name="Text Box 17"/>
          <p:cNvSpPr txBox="1">
            <a:spLocks noChangeArrowheads="1"/>
          </p:cNvSpPr>
          <p:nvPr/>
        </p:nvSpPr>
        <p:spPr bwMode="auto">
          <a:xfrm>
            <a:off x="4357686" y="571480"/>
            <a:ext cx="471490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i="1" dirty="0">
                <a:latin typeface="Georgia" pitchFamily="18" charset="0"/>
              </a:rPr>
              <a:t>Разобьём </a:t>
            </a:r>
            <a:r>
              <a:rPr lang="ru-RU" sz="2400" b="1" i="1" dirty="0" smtClean="0">
                <a:latin typeface="Georgia" pitchFamily="18" charset="0"/>
              </a:rPr>
              <a:t> трапецию </a:t>
            </a:r>
            <a:r>
              <a:rPr lang="en-US" sz="2400" b="1" i="1" dirty="0" smtClean="0">
                <a:latin typeface="Georgia" pitchFamily="18" charset="0"/>
              </a:rPr>
              <a:t> </a:t>
            </a:r>
            <a:endParaRPr lang="ru-RU" sz="2400" b="1" i="1" dirty="0" smtClean="0">
              <a:latin typeface="Georgia" pitchFamily="18" charset="0"/>
            </a:endParaRPr>
          </a:p>
          <a:p>
            <a:pPr algn="r">
              <a:defRPr/>
            </a:pPr>
            <a:r>
              <a:rPr lang="ru-RU" sz="2400" b="1" i="1" dirty="0" smtClean="0">
                <a:latin typeface="Georgia" pitchFamily="18" charset="0"/>
              </a:rPr>
              <a:t>на  ДВА треугольника</a:t>
            </a:r>
            <a:r>
              <a:rPr lang="en-US" sz="2400" b="1" i="1" dirty="0" smtClean="0">
                <a:latin typeface="Georgia" pitchFamily="18" charset="0"/>
              </a:rPr>
              <a:t> </a:t>
            </a:r>
            <a:r>
              <a:rPr lang="ru-RU" sz="2400" b="1" i="1" dirty="0" smtClean="0">
                <a:latin typeface="Georgia" pitchFamily="18" charset="0"/>
              </a:rPr>
              <a:t>  </a:t>
            </a:r>
            <a:endParaRPr lang="ru-RU" sz="2400" b="1" i="1" dirty="0">
              <a:latin typeface="Georgia" pitchFamily="18" charset="0"/>
            </a:endParaRPr>
          </a:p>
        </p:txBody>
      </p:sp>
      <p:sp>
        <p:nvSpPr>
          <p:cNvPr id="6167" name="Rectangle 2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0" y="0"/>
            <a:ext cx="9144000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800" b="1" i="1" dirty="0" smtClean="0">
                <a:latin typeface="Georgia" pitchFamily="18" charset="0"/>
              </a:rPr>
              <a:t> </a:t>
            </a:r>
            <a:r>
              <a:rPr lang="ru-RU" sz="2800" dirty="0" smtClean="0">
                <a:latin typeface="Georgia" pitchFamily="18" charset="0"/>
              </a:rPr>
              <a:t>ЧЕМУ  РАВНА  </a:t>
            </a:r>
            <a:r>
              <a:rPr lang="ru-RU" sz="2800" b="1" dirty="0" smtClean="0">
                <a:latin typeface="Georgia" pitchFamily="18" charset="0"/>
              </a:rPr>
              <a:t>ПЛОЩАДЬ  </a:t>
            </a:r>
            <a:r>
              <a:rPr lang="ru-RU" sz="2800" dirty="0" smtClean="0">
                <a:latin typeface="Georgia" pitchFamily="18" charset="0"/>
              </a:rPr>
              <a:t>ТРАПЕЦИИ </a:t>
            </a:r>
            <a:r>
              <a:rPr lang="ru-RU" sz="2800" b="1" dirty="0" smtClean="0">
                <a:latin typeface="Georgia" pitchFamily="18" charset="0"/>
              </a:rPr>
              <a:t>?</a:t>
            </a:r>
            <a:endParaRPr lang="ru-RU" sz="2800" b="1" i="1" dirty="0">
              <a:latin typeface="Georgia" pitchFamily="18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71406" y="5357826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По свойству площадей:</a:t>
            </a:r>
            <a:endParaRPr lang="ru-RU" sz="2400" b="1" i="1" dirty="0">
              <a:latin typeface="Georgia" pitchFamily="18" charset="0"/>
            </a:endParaRPr>
          </a:p>
        </p:txBody>
      </p:sp>
      <p:grpSp>
        <p:nvGrpSpPr>
          <p:cNvPr id="67" name="Группа 66"/>
          <p:cNvGrpSpPr/>
          <p:nvPr/>
        </p:nvGrpSpPr>
        <p:grpSpPr>
          <a:xfrm>
            <a:off x="1142976" y="1714488"/>
            <a:ext cx="7215238" cy="3819251"/>
            <a:chOff x="1142976" y="1714488"/>
            <a:chExt cx="7215238" cy="3819251"/>
          </a:xfrm>
        </p:grpSpPr>
        <p:grpSp>
          <p:nvGrpSpPr>
            <p:cNvPr id="2" name="Группа 82"/>
            <p:cNvGrpSpPr/>
            <p:nvPr/>
          </p:nvGrpSpPr>
          <p:grpSpPr>
            <a:xfrm>
              <a:off x="1142976" y="1714488"/>
              <a:ext cx="7215238" cy="3819251"/>
              <a:chOff x="2786050" y="3643314"/>
              <a:chExt cx="6072230" cy="3033433"/>
            </a:xfrm>
          </p:grpSpPr>
          <p:cxnSp>
            <p:nvCxnSpPr>
              <p:cNvPr id="68" name="Прямая соединительная линия 67"/>
              <p:cNvCxnSpPr/>
              <p:nvPr/>
            </p:nvCxnSpPr>
            <p:spPr>
              <a:xfrm rot="16200000" flipH="1">
                <a:off x="3214678" y="5072074"/>
                <a:ext cx="2214578" cy="71438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rot="16200000" flipH="1">
                <a:off x="5000628" y="5072074"/>
                <a:ext cx="2214578" cy="71438"/>
              </a:xfrm>
              <a:prstGeom prst="line">
                <a:avLst/>
              </a:prstGeom>
              <a:ln w="3810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" name="Группа 81"/>
              <p:cNvGrpSpPr/>
              <p:nvPr/>
            </p:nvGrpSpPr>
            <p:grpSpPr>
              <a:xfrm>
                <a:off x="2786050" y="3643314"/>
                <a:ext cx="6072230" cy="3033433"/>
                <a:chOff x="2786050" y="3643314"/>
                <a:chExt cx="6072230" cy="3033433"/>
              </a:xfrm>
            </p:grpSpPr>
            <p:grpSp>
              <p:nvGrpSpPr>
                <p:cNvPr id="4" name="Группа 61"/>
                <p:cNvGrpSpPr/>
                <p:nvPr/>
              </p:nvGrpSpPr>
              <p:grpSpPr>
                <a:xfrm>
                  <a:off x="3214678" y="4000504"/>
                  <a:ext cx="4929222" cy="2214578"/>
                  <a:chOff x="179388" y="1773238"/>
                  <a:chExt cx="4249737" cy="1944687"/>
                </a:xfrm>
              </p:grpSpPr>
              <p:sp>
                <p:nvSpPr>
                  <p:cNvPr id="63" name="Line 2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79388" y="3717925"/>
                    <a:ext cx="424973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4" name="Line 24"/>
                  <p:cNvSpPr>
                    <a:spLocks noChangeShapeType="1"/>
                  </p:cNvSpPr>
                  <p:nvPr/>
                </p:nvSpPr>
                <p:spPr bwMode="auto">
                  <a:xfrm flipH="1">
                    <a:off x="179388" y="1773238"/>
                    <a:ext cx="935037" cy="194310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5" name="Line 26"/>
                  <p:cNvSpPr>
                    <a:spLocks noChangeShapeType="1"/>
                  </p:cNvSpPr>
                  <p:nvPr/>
                </p:nvSpPr>
                <p:spPr bwMode="auto">
                  <a:xfrm>
                    <a:off x="1116013" y="1773238"/>
                    <a:ext cx="1512887" cy="0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6" name="Line 27"/>
                  <p:cNvSpPr>
                    <a:spLocks noChangeShapeType="1"/>
                  </p:cNvSpPr>
                  <p:nvPr/>
                </p:nvSpPr>
                <p:spPr bwMode="auto">
                  <a:xfrm>
                    <a:off x="2628900" y="1773238"/>
                    <a:ext cx="1800225" cy="1944687"/>
                  </a:xfrm>
                  <a:prstGeom prst="line">
                    <a:avLst/>
                  </a:prstGeom>
                  <a:noFill/>
                  <a:ln w="38100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5" name="Группа 80"/>
                <p:cNvGrpSpPr/>
                <p:nvPr/>
              </p:nvGrpSpPr>
              <p:grpSpPr>
                <a:xfrm>
                  <a:off x="2786050" y="3643314"/>
                  <a:ext cx="6072230" cy="3033433"/>
                  <a:chOff x="2786050" y="3643314"/>
                  <a:chExt cx="6072230" cy="3033433"/>
                </a:xfrm>
              </p:grpSpPr>
              <p:sp>
                <p:nvSpPr>
                  <p:cNvPr id="70" name="TextBox 69"/>
                  <p:cNvSpPr txBox="1"/>
                  <p:nvPr/>
                </p:nvSpPr>
                <p:spPr>
                  <a:xfrm>
                    <a:off x="2786050" y="5896293"/>
                    <a:ext cx="71438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Georgia" pitchFamily="18" charset="0"/>
                      </a:rPr>
                      <a:t>A</a:t>
                    </a:r>
                    <a:endParaRPr lang="ru-RU" sz="2400" b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71" name="TextBox 70"/>
                  <p:cNvSpPr txBox="1"/>
                  <p:nvPr/>
                </p:nvSpPr>
                <p:spPr>
                  <a:xfrm>
                    <a:off x="3929058" y="3643314"/>
                    <a:ext cx="71438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Georgia" pitchFamily="18" charset="0"/>
                      </a:rPr>
                      <a:t>B</a:t>
                    </a:r>
                    <a:endParaRPr lang="ru-RU" sz="2400" b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72" name="TextBox 71"/>
                  <p:cNvSpPr txBox="1"/>
                  <p:nvPr/>
                </p:nvSpPr>
                <p:spPr>
                  <a:xfrm>
                    <a:off x="6000760" y="3643314"/>
                    <a:ext cx="71438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Georgia" pitchFamily="18" charset="0"/>
                      </a:rPr>
                      <a:t>C</a:t>
                    </a:r>
                    <a:endParaRPr lang="ru-RU" sz="2400" b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73" name="TextBox 72"/>
                  <p:cNvSpPr txBox="1"/>
                  <p:nvPr/>
                </p:nvSpPr>
                <p:spPr>
                  <a:xfrm>
                    <a:off x="8143900" y="5857892"/>
                    <a:ext cx="71438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Georgia" pitchFamily="18" charset="0"/>
                      </a:rPr>
                      <a:t>D</a:t>
                    </a:r>
                    <a:endParaRPr lang="ru-RU" sz="2400" b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74" name="Прямоугольник 73"/>
                  <p:cNvSpPr/>
                  <p:nvPr/>
                </p:nvSpPr>
                <p:spPr>
                  <a:xfrm>
                    <a:off x="4357686" y="6000768"/>
                    <a:ext cx="214314" cy="214314"/>
                  </a:xfrm>
                  <a:prstGeom prst="rect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5" name="Прямоугольник 74"/>
                  <p:cNvSpPr/>
                  <p:nvPr/>
                </p:nvSpPr>
                <p:spPr>
                  <a:xfrm>
                    <a:off x="6143636" y="6000768"/>
                    <a:ext cx="214314" cy="214314"/>
                  </a:xfrm>
                  <a:prstGeom prst="rect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  <p:sp>
                <p:nvSpPr>
                  <p:cNvPr id="76" name="TextBox 75"/>
                  <p:cNvSpPr txBox="1"/>
                  <p:nvPr/>
                </p:nvSpPr>
                <p:spPr>
                  <a:xfrm>
                    <a:off x="5000628" y="3643314"/>
                    <a:ext cx="71438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Georgia" pitchFamily="18" charset="0"/>
                      </a:rPr>
                      <a:t>b</a:t>
                    </a:r>
                    <a:endParaRPr lang="ru-RU" sz="2400" b="1" i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77" name="TextBox 76"/>
                  <p:cNvSpPr txBox="1"/>
                  <p:nvPr/>
                </p:nvSpPr>
                <p:spPr>
                  <a:xfrm>
                    <a:off x="4929190" y="6215082"/>
                    <a:ext cx="71438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Georgia" pitchFamily="18" charset="0"/>
                      </a:rPr>
                      <a:t>a</a:t>
                    </a:r>
                    <a:endParaRPr lang="ru-RU" sz="2400" b="1" i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78" name="TextBox 77"/>
                  <p:cNvSpPr txBox="1"/>
                  <p:nvPr/>
                </p:nvSpPr>
                <p:spPr>
                  <a:xfrm>
                    <a:off x="4286248" y="4786322"/>
                    <a:ext cx="71438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i="1" dirty="0" smtClean="0">
                        <a:latin typeface="Georgia" pitchFamily="18" charset="0"/>
                      </a:rPr>
                      <a:t>h</a:t>
                    </a:r>
                    <a:endParaRPr lang="ru-RU" sz="2400" b="1" i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79" name="TextBox 78"/>
                  <p:cNvSpPr txBox="1"/>
                  <p:nvPr/>
                </p:nvSpPr>
                <p:spPr>
                  <a:xfrm>
                    <a:off x="4143372" y="6215082"/>
                    <a:ext cx="71438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Georgia" pitchFamily="18" charset="0"/>
                      </a:rPr>
                      <a:t>E</a:t>
                    </a:r>
                    <a:endParaRPr lang="ru-RU" sz="2400" b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80" name="TextBox 79"/>
                  <p:cNvSpPr txBox="1"/>
                  <p:nvPr/>
                </p:nvSpPr>
                <p:spPr>
                  <a:xfrm>
                    <a:off x="5929322" y="6215082"/>
                    <a:ext cx="714380" cy="3666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Georgia" pitchFamily="18" charset="0"/>
                      </a:rPr>
                      <a:t>N</a:t>
                    </a:r>
                    <a:endParaRPr lang="ru-RU" sz="2400" b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38" name="TextBox 37"/>
                  <p:cNvSpPr txBox="1"/>
                  <p:nvPr/>
                </p:nvSpPr>
                <p:spPr>
                  <a:xfrm>
                    <a:off x="2846171" y="3673814"/>
                    <a:ext cx="714380" cy="36667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latin typeface="Georgia" pitchFamily="18" charset="0"/>
                      </a:rPr>
                      <a:t>K</a:t>
                    </a:r>
                    <a:endParaRPr lang="ru-RU" sz="2400" b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39" name="Прямоугольник 38"/>
                  <p:cNvSpPr/>
                  <p:nvPr/>
                </p:nvSpPr>
                <p:spPr>
                  <a:xfrm>
                    <a:off x="3206898" y="3983751"/>
                    <a:ext cx="214314" cy="214314"/>
                  </a:xfrm>
                  <a:prstGeom prst="rect">
                    <a:avLst/>
                  </a:prstGeom>
                  <a:noFill/>
                  <a:ln>
                    <a:solidFill>
                      <a:srgbClr val="FF0000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/>
                  </a:p>
                </p:txBody>
              </p:sp>
            </p:grpSp>
          </p:grpSp>
        </p:grp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1643042" y="2214554"/>
              <a:ext cx="3357586" cy="2714644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Прямая соединительная линия 32"/>
            <p:cNvCxnSpPr/>
            <p:nvPr/>
          </p:nvCxnSpPr>
          <p:spPr>
            <a:xfrm rot="5400000">
              <a:off x="284926" y="3571876"/>
              <a:ext cx="2715438" cy="794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Прямая соединительная линия 34"/>
            <p:cNvCxnSpPr/>
            <p:nvPr/>
          </p:nvCxnSpPr>
          <p:spPr>
            <a:xfrm rot="10800000" flipV="1">
              <a:off x="1571604" y="2143116"/>
              <a:ext cx="1428760" cy="794"/>
            </a:xfrm>
            <a:prstGeom prst="line">
              <a:avLst/>
            </a:prstGeom>
            <a:ln w="381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4275" name="Object 40"/>
          <p:cNvGraphicFramePr>
            <a:graphicFrameLocks noChangeAspect="1"/>
          </p:cNvGraphicFramePr>
          <p:nvPr/>
        </p:nvGraphicFramePr>
        <p:xfrm>
          <a:off x="3368675" y="5929313"/>
          <a:ext cx="4048125" cy="785812"/>
        </p:xfrm>
        <a:graphic>
          <a:graphicData uri="http://schemas.openxmlformats.org/presentationml/2006/ole">
            <p:oleObj spid="_x0000_s54275" name="Формула" r:id="rId3" imgW="990360" imgH="228600" progId="Equation.3">
              <p:embed/>
            </p:oleObj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" dur="80"/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" dur="80"/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80"/>
                                        <p:tgtEl>
                                          <p:spTgt spid="1239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8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34" dur="2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 animBg="1"/>
      <p:bldP spid="123921" grpId="0"/>
      <p:bldP spid="29" grpId="0" animBg="1"/>
      <p:bldP spid="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214282" y="214290"/>
            <a:ext cx="430919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800" b="1" i="1" dirty="0" smtClean="0">
                <a:latin typeface="Georgia" pitchFamily="18" charset="0"/>
              </a:rPr>
              <a:t>Распишем  площади:</a:t>
            </a:r>
            <a:endParaRPr lang="ru-RU" sz="2800" b="1" i="1" dirty="0">
              <a:latin typeface="Georgia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57157" y="928670"/>
          <a:ext cx="8358246" cy="5431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9123"/>
                <a:gridCol w="4179123"/>
              </a:tblGrid>
              <a:tr h="178595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5791">
                <a:tc gridSpan="2"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5304" name="Object 5"/>
          <p:cNvGraphicFramePr>
            <a:graphicFrameLocks noChangeAspect="1"/>
          </p:cNvGraphicFramePr>
          <p:nvPr/>
        </p:nvGraphicFramePr>
        <p:xfrm>
          <a:off x="785786" y="1142984"/>
          <a:ext cx="3286148" cy="1268813"/>
        </p:xfrm>
        <a:graphic>
          <a:graphicData uri="http://schemas.openxmlformats.org/presentationml/2006/ole">
            <p:oleObj spid="_x0000_s55304" name="Equation" r:id="rId3" imgW="1104840" imgH="393480" progId="Equation.3">
              <p:embed/>
            </p:oleObj>
          </a:graphicData>
        </a:graphic>
      </p:graphicFrame>
      <p:graphicFrame>
        <p:nvGraphicFramePr>
          <p:cNvPr id="55305" name="Object 6"/>
          <p:cNvGraphicFramePr>
            <a:graphicFrameLocks noChangeAspect="1"/>
          </p:cNvGraphicFramePr>
          <p:nvPr/>
        </p:nvGraphicFramePr>
        <p:xfrm>
          <a:off x="4956411" y="1142984"/>
          <a:ext cx="3187489" cy="1217083"/>
        </p:xfrm>
        <a:graphic>
          <a:graphicData uri="http://schemas.openxmlformats.org/presentationml/2006/ole">
            <p:oleObj spid="_x0000_s55305" name="Equation" r:id="rId4" imgW="1117440" imgH="393480" progId="Equation.3">
              <p:embed/>
            </p:oleObj>
          </a:graphicData>
        </a:graphic>
      </p:graphicFrame>
      <p:graphicFrame>
        <p:nvGraphicFramePr>
          <p:cNvPr id="55306" name="Object 7"/>
          <p:cNvGraphicFramePr>
            <a:graphicFrameLocks noChangeAspect="1"/>
          </p:cNvGraphicFramePr>
          <p:nvPr/>
        </p:nvGraphicFramePr>
        <p:xfrm>
          <a:off x="428596" y="3000372"/>
          <a:ext cx="8215369" cy="1320803"/>
        </p:xfrm>
        <a:graphic>
          <a:graphicData uri="http://schemas.openxmlformats.org/presentationml/2006/ole">
            <p:oleObj spid="_x0000_s55306" name="Equation" r:id="rId5" imgW="3276360" imgH="393480" progId="Equation.3">
              <p:embed/>
            </p:oleObj>
          </a:graphicData>
        </a:graphic>
      </p:graphicFrame>
      <p:graphicFrame>
        <p:nvGraphicFramePr>
          <p:cNvPr id="55308" name="Object 8"/>
          <p:cNvGraphicFramePr>
            <a:graphicFrameLocks noChangeAspect="1"/>
          </p:cNvGraphicFramePr>
          <p:nvPr/>
        </p:nvGraphicFramePr>
        <p:xfrm>
          <a:off x="714348" y="4572008"/>
          <a:ext cx="6500858" cy="1214446"/>
        </p:xfrm>
        <a:graphic>
          <a:graphicData uri="http://schemas.openxmlformats.org/presentationml/2006/ole">
            <p:oleObj spid="_x0000_s55308" name="Формула" r:id="rId6" imgW="1879560" imgH="393480" progId="Equation.3">
              <p:embed/>
            </p:oleObj>
          </a:graphicData>
        </a:graphic>
      </p:graphicFrame>
      <p:pic>
        <p:nvPicPr>
          <p:cNvPr id="10" name="Picture 13" descr="C:\Users\admin\AppData\Local\Microsoft\Windows\INetCache\IE\FKZ0YU4J\study[1]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572396" y="0"/>
            <a:ext cx="1071546" cy="1071546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20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4" dur="20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9" dur="2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Box 24"/>
          <p:cNvSpPr txBox="1"/>
          <p:nvPr/>
        </p:nvSpPr>
        <p:spPr>
          <a:xfrm>
            <a:off x="142844" y="1643050"/>
            <a:ext cx="364333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Georgia" pitchFamily="18" charset="0"/>
              </a:rPr>
              <a:t>Дано:</a:t>
            </a:r>
          </a:p>
          <a:p>
            <a:endParaRPr lang="ru-RU" sz="2400" i="1" dirty="0" smtClean="0">
              <a:latin typeface="Georgia" pitchFamily="18" charset="0"/>
            </a:endParaRPr>
          </a:p>
          <a:p>
            <a:r>
              <a:rPr lang="en-US" sz="2400" i="1" dirty="0" smtClean="0">
                <a:latin typeface="Georgia" pitchFamily="18" charset="0"/>
              </a:rPr>
              <a:t>ABCD -   </a:t>
            </a:r>
            <a:r>
              <a:rPr lang="ru-RU" sz="2400" i="1" dirty="0" smtClean="0">
                <a:latin typeface="Georgia" pitchFamily="18" charset="0"/>
              </a:rPr>
              <a:t>трапеция </a:t>
            </a:r>
          </a:p>
          <a:p>
            <a:r>
              <a:rPr lang="en-US" sz="2400" i="1" dirty="0" smtClean="0">
                <a:latin typeface="Georgia" pitchFamily="18" charset="0"/>
              </a:rPr>
              <a:t>                         </a:t>
            </a:r>
            <a:r>
              <a:rPr lang="ru-RU" sz="2400" i="1" dirty="0" smtClean="0">
                <a:latin typeface="Georgia" pitchFamily="18" charset="0"/>
              </a:rPr>
              <a:t>                                                      </a:t>
            </a:r>
            <a:r>
              <a:rPr lang="en-US" sz="2400" i="1" dirty="0" smtClean="0">
                <a:latin typeface="Georgia" pitchFamily="18" charset="0"/>
              </a:rPr>
              <a:t>h </a:t>
            </a:r>
            <a:r>
              <a:rPr lang="ru-RU" sz="2400" i="1" dirty="0" smtClean="0">
                <a:latin typeface="Georgia" pitchFamily="18" charset="0"/>
              </a:rPr>
              <a:t>– высота трапеции                    </a:t>
            </a:r>
            <a:r>
              <a:rPr lang="en-US" sz="2400" i="1" dirty="0" smtClean="0">
                <a:latin typeface="Georgia" pitchFamily="18" charset="0"/>
              </a:rPr>
              <a:t> a</a:t>
            </a:r>
            <a:r>
              <a:rPr lang="ru-RU" sz="2400" i="1" dirty="0" smtClean="0">
                <a:latin typeface="Georgia" pitchFamily="18" charset="0"/>
              </a:rPr>
              <a:t> – нижнее основание                   </a:t>
            </a:r>
            <a:r>
              <a:rPr lang="en-US" sz="2400" i="1" dirty="0" smtClean="0">
                <a:latin typeface="Georgia" pitchFamily="18" charset="0"/>
              </a:rPr>
              <a:t> b </a:t>
            </a:r>
            <a:r>
              <a:rPr lang="ru-RU" sz="2400" i="1" dirty="0" smtClean="0">
                <a:latin typeface="Georgia" pitchFamily="18" charset="0"/>
              </a:rPr>
              <a:t>– верхнее основание </a:t>
            </a:r>
            <a:r>
              <a:rPr lang="en-US" sz="2400" i="1" dirty="0" smtClean="0">
                <a:latin typeface="Georgia" pitchFamily="18" charset="0"/>
              </a:rPr>
              <a:t> </a:t>
            </a:r>
            <a:endParaRPr lang="ru-RU" sz="2400" i="1" dirty="0" smtClean="0">
              <a:latin typeface="Georgia" pitchFamily="18" charset="0"/>
            </a:endParaRPr>
          </a:p>
          <a:p>
            <a:endParaRPr lang="ru-RU" sz="2400" i="1" dirty="0" smtClean="0">
              <a:latin typeface="Georgia" pitchFamily="18" charset="0"/>
            </a:endParaRPr>
          </a:p>
          <a:p>
            <a:r>
              <a:rPr lang="en-US" sz="2400" i="1" dirty="0" smtClean="0">
                <a:latin typeface="Georgia" pitchFamily="18" charset="0"/>
              </a:rPr>
              <a:t>S</a:t>
            </a:r>
            <a:r>
              <a:rPr lang="ru-RU" sz="2400" i="1" dirty="0" smtClean="0">
                <a:latin typeface="Georgia" pitchFamily="18" charset="0"/>
              </a:rPr>
              <a:t> - ?</a:t>
            </a:r>
            <a:endParaRPr lang="ru-RU" sz="2400" i="1" dirty="0">
              <a:latin typeface="Georgia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285720" y="4429132"/>
            <a:ext cx="32147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rot="5400000">
            <a:off x="2108183" y="3535363"/>
            <a:ext cx="321471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 Box 4"/>
          <p:cNvSpPr txBox="1">
            <a:spLocks noChangeArrowheads="1"/>
          </p:cNvSpPr>
          <p:nvPr/>
        </p:nvSpPr>
        <p:spPr bwMode="auto">
          <a:xfrm>
            <a:off x="-32" y="-24"/>
            <a:ext cx="9144000" cy="40011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Georgia" pitchFamily="18" charset="0"/>
              </a:rPr>
              <a:t>ЗАПИШЕМ</a:t>
            </a:r>
            <a:r>
              <a:rPr lang="ru-RU" sz="20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ДОКАЗАТЕЛЬСТВО  ТЕОРЕМЫ  О  ПЛОЩАДИ  ТРАПЕЦИИ</a:t>
            </a:r>
            <a:endParaRPr lang="ru-RU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7158" y="571480"/>
            <a:ext cx="7358114" cy="830997"/>
          </a:xfrm>
          <a:prstGeom prst="rect">
            <a:avLst/>
          </a:prstGeom>
          <a:solidFill>
            <a:srgbClr val="CC3300"/>
          </a:solidFill>
          <a:ln>
            <a:solidFill>
              <a:srgbClr val="CC3300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Georgia" pitchFamily="18" charset="0"/>
              </a:rPr>
              <a:t>Площадь трапеции равна  произведению  </a:t>
            </a:r>
            <a:r>
              <a:rPr lang="ru-RU" sz="2400" b="1" i="1" dirty="0" err="1" smtClean="0">
                <a:latin typeface="Georgia" pitchFamily="18" charset="0"/>
              </a:rPr>
              <a:t>полусуммы</a:t>
            </a:r>
            <a:r>
              <a:rPr lang="ru-RU" sz="2400" b="1" i="1" dirty="0" smtClean="0">
                <a:latin typeface="Georgia" pitchFamily="18" charset="0"/>
              </a:rPr>
              <a:t> ее оснований на высоту.</a:t>
            </a:r>
            <a:endParaRPr lang="ru-RU" sz="2400" b="1" i="1" dirty="0">
              <a:latin typeface="Georgia" pitchFamily="18" charset="0"/>
            </a:endParaRPr>
          </a:p>
        </p:txBody>
      </p:sp>
      <p:graphicFrame>
        <p:nvGraphicFramePr>
          <p:cNvPr id="56322" name="Object 13"/>
          <p:cNvGraphicFramePr>
            <a:graphicFrameLocks noChangeAspect="1"/>
          </p:cNvGraphicFramePr>
          <p:nvPr/>
        </p:nvGraphicFramePr>
        <p:xfrm>
          <a:off x="6429388" y="1714488"/>
          <a:ext cx="2255838" cy="1071550"/>
        </p:xfrm>
        <a:graphic>
          <a:graphicData uri="http://schemas.openxmlformats.org/presentationml/2006/ole">
            <p:oleObj spid="_x0000_s56322" name="Формула" r:id="rId3" imgW="876240" imgH="393480" progId="Equation.3">
              <p:embed/>
            </p:oleObj>
          </a:graphicData>
        </a:graphic>
      </p:graphicFrame>
      <p:grpSp>
        <p:nvGrpSpPr>
          <p:cNvPr id="58" name="Группа 57"/>
          <p:cNvGrpSpPr/>
          <p:nvPr/>
        </p:nvGrpSpPr>
        <p:grpSpPr>
          <a:xfrm>
            <a:off x="3786182" y="2500306"/>
            <a:ext cx="5893603" cy="3543382"/>
            <a:chOff x="3714744" y="2928934"/>
            <a:chExt cx="5893603" cy="3543382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rot="16200000" flipH="1">
              <a:off x="5992421" y="2421324"/>
              <a:ext cx="1588" cy="1731191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2" name="Группа 51"/>
            <p:cNvGrpSpPr/>
            <p:nvPr/>
          </p:nvGrpSpPr>
          <p:grpSpPr>
            <a:xfrm>
              <a:off x="3714744" y="2928934"/>
              <a:ext cx="5893603" cy="3543382"/>
              <a:chOff x="3714744" y="2786058"/>
              <a:chExt cx="5893603" cy="3543382"/>
            </a:xfrm>
          </p:grpSpPr>
          <p:cxnSp>
            <p:nvCxnSpPr>
              <p:cNvPr id="39" name="Прямая соединительная линия 38"/>
              <p:cNvCxnSpPr/>
              <p:nvPr/>
            </p:nvCxnSpPr>
            <p:spPr>
              <a:xfrm flipV="1">
                <a:off x="4071934" y="5857892"/>
                <a:ext cx="4714910" cy="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6" name="Прямоугольник 35"/>
              <p:cNvSpPr/>
              <p:nvPr/>
            </p:nvSpPr>
            <p:spPr>
              <a:xfrm>
                <a:off x="5143504" y="5643578"/>
                <a:ext cx="214314" cy="21431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6" name="Прямоугольник 55"/>
              <p:cNvSpPr/>
              <p:nvPr/>
            </p:nvSpPr>
            <p:spPr>
              <a:xfrm>
                <a:off x="6786578" y="5643578"/>
                <a:ext cx="214314" cy="21431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51" name="Группа 50"/>
              <p:cNvGrpSpPr/>
              <p:nvPr/>
            </p:nvGrpSpPr>
            <p:grpSpPr>
              <a:xfrm>
                <a:off x="3714744" y="2786058"/>
                <a:ext cx="5893603" cy="3543382"/>
                <a:chOff x="3714744" y="2786058"/>
                <a:chExt cx="5893603" cy="3543382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5400000">
                  <a:off x="3786976" y="4499776"/>
                  <a:ext cx="2714644" cy="1588"/>
                </a:xfrm>
                <a:prstGeom prst="line">
                  <a:avLst/>
                </a:prstGeom>
                <a:ln w="5715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3" name="TextBox 32"/>
                <p:cNvSpPr txBox="1"/>
                <p:nvPr/>
              </p:nvSpPr>
              <p:spPr>
                <a:xfrm>
                  <a:off x="5143504" y="4071942"/>
                  <a:ext cx="642942" cy="40011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000" b="1" i="1" dirty="0" smtClean="0">
                      <a:latin typeface="Georgia" pitchFamily="18" charset="0"/>
                    </a:rPr>
                    <a:t>h</a:t>
                  </a:r>
                  <a:endParaRPr lang="ru-RU" sz="2000" b="1" i="1" dirty="0">
                    <a:latin typeface="Georgia" pitchFamily="18" charset="0"/>
                  </a:endParaRPr>
                </a:p>
              </p:txBody>
            </p:sp>
            <p:grpSp>
              <p:nvGrpSpPr>
                <p:cNvPr id="50" name="Группа 49"/>
                <p:cNvGrpSpPr/>
                <p:nvPr/>
              </p:nvGrpSpPr>
              <p:grpSpPr>
                <a:xfrm>
                  <a:off x="3714744" y="2786058"/>
                  <a:ext cx="5893603" cy="3543382"/>
                  <a:chOff x="3714744" y="2786058"/>
                  <a:chExt cx="5893603" cy="3543382"/>
                </a:xfrm>
              </p:grpSpPr>
              <p:sp>
                <p:nvSpPr>
                  <p:cNvPr id="46" name="TextBox 45"/>
                  <p:cNvSpPr txBox="1"/>
                  <p:nvPr/>
                </p:nvSpPr>
                <p:spPr>
                  <a:xfrm>
                    <a:off x="4929190" y="5857892"/>
                    <a:ext cx="71438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latin typeface="Georgia" pitchFamily="18" charset="0"/>
                      </a:rPr>
                      <a:t>E</a:t>
                    </a:r>
                    <a:endParaRPr lang="ru-RU" sz="2000" b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5786446" y="2786058"/>
                    <a:ext cx="642942" cy="40011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i="1" dirty="0" smtClean="0">
                        <a:latin typeface="Georgia" pitchFamily="18" charset="0"/>
                      </a:rPr>
                      <a:t>b</a:t>
                    </a:r>
                    <a:endParaRPr lang="ru-RU" sz="2000" b="1" i="1" dirty="0">
                      <a:latin typeface="Georgia" pitchFamily="18" charset="0"/>
                    </a:endParaRPr>
                  </a:p>
                </p:txBody>
              </p: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6072198" y="5929330"/>
                    <a:ext cx="642942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i="1" dirty="0" smtClean="0">
                        <a:latin typeface="Georgia" pitchFamily="18" charset="0"/>
                      </a:rPr>
                      <a:t>a</a:t>
                    </a:r>
                    <a:endParaRPr lang="ru-RU" sz="2000" b="1" i="1" dirty="0">
                      <a:latin typeface="Georgia" pitchFamily="18" charset="0"/>
                    </a:endParaRPr>
                  </a:p>
                </p:txBody>
              </p:sp>
              <p:grpSp>
                <p:nvGrpSpPr>
                  <p:cNvPr id="48" name="Группа 47"/>
                  <p:cNvGrpSpPr/>
                  <p:nvPr/>
                </p:nvGrpSpPr>
                <p:grpSpPr>
                  <a:xfrm>
                    <a:off x="3714744" y="2786058"/>
                    <a:ext cx="5893603" cy="3214710"/>
                    <a:chOff x="3714744" y="2786058"/>
                    <a:chExt cx="5893603" cy="3214710"/>
                  </a:xfrm>
                </p:grpSpPr>
                <p:cxnSp>
                  <p:nvCxnSpPr>
                    <p:cNvPr id="40" name="Прямая соединительная линия 39"/>
                    <p:cNvCxnSpPr/>
                    <p:nvPr/>
                  </p:nvCxnSpPr>
                  <p:spPr>
                    <a:xfrm rot="5400000">
                      <a:off x="4143373" y="3214687"/>
                      <a:ext cx="2643207" cy="2643207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2" name="Группа 44"/>
                    <p:cNvGrpSpPr/>
                    <p:nvPr/>
                  </p:nvGrpSpPr>
                  <p:grpSpPr>
                    <a:xfrm>
                      <a:off x="3714744" y="2786058"/>
                      <a:ext cx="5893603" cy="3214710"/>
                      <a:chOff x="3643306" y="2757540"/>
                      <a:chExt cx="5893603" cy="3214710"/>
                    </a:xfrm>
                  </p:grpSpPr>
                  <p:grpSp>
                    <p:nvGrpSpPr>
                      <p:cNvPr id="3" name="Группа 25"/>
                      <p:cNvGrpSpPr/>
                      <p:nvPr/>
                    </p:nvGrpSpPr>
                    <p:grpSpPr>
                      <a:xfrm>
                        <a:off x="4000496" y="3143248"/>
                        <a:ext cx="4786346" cy="2714644"/>
                        <a:chOff x="179388" y="1773238"/>
                        <a:chExt cx="4249737" cy="1944687"/>
                      </a:xfrm>
                    </p:grpSpPr>
                    <p:sp>
                      <p:nvSpPr>
                        <p:cNvPr id="28" name="Line 24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 flipH="1">
                          <a:off x="179388" y="1773238"/>
                          <a:ext cx="935037" cy="1943100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  <p:sp>
                      <p:nvSpPr>
                        <p:cNvPr id="30" name="Line 27"/>
                        <p:cNvSpPr>
                          <a:spLocks noChangeShapeType="1"/>
                        </p:cNvSpPr>
                        <p:nvPr/>
                      </p:nvSpPr>
                      <p:spPr bwMode="auto">
                        <a:xfrm>
                          <a:off x="2628900" y="1773238"/>
                          <a:ext cx="1800225" cy="1944687"/>
                        </a:xfrm>
                        <a:prstGeom prst="line">
                          <a:avLst/>
                        </a:prstGeom>
                        <a:noFill/>
                        <a:ln w="38100">
                          <a:solidFill>
                            <a:schemeClr val="tx1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endParaRPr lang="ru-RU"/>
                        </a:p>
                      </p:txBody>
                    </p:sp>
                  </p:grpSp>
                  <p:sp>
                    <p:nvSpPr>
                      <p:cNvPr id="41" name="TextBox 40"/>
                      <p:cNvSpPr txBox="1"/>
                      <p:nvPr/>
                    </p:nvSpPr>
                    <p:spPr>
                      <a:xfrm>
                        <a:off x="3643306" y="5572140"/>
                        <a:ext cx="785818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>
                            <a:latin typeface="Georgia" pitchFamily="18" charset="0"/>
                          </a:rPr>
                          <a:t>A</a:t>
                        </a:r>
                        <a:endParaRPr lang="ru-RU" sz="2000" b="1" dirty="0">
                          <a:latin typeface="Georgia" pitchFamily="18" charset="0"/>
                        </a:endParaRPr>
                      </a:p>
                    </p:txBody>
                  </p:sp>
                  <p:sp>
                    <p:nvSpPr>
                      <p:cNvPr id="42" name="TextBox 41"/>
                      <p:cNvSpPr txBox="1"/>
                      <p:nvPr/>
                    </p:nvSpPr>
                    <p:spPr>
                      <a:xfrm>
                        <a:off x="4786314" y="2757540"/>
                        <a:ext cx="785818" cy="4001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>
                            <a:latin typeface="Georgia" pitchFamily="18" charset="0"/>
                          </a:rPr>
                          <a:t>B</a:t>
                        </a:r>
                        <a:endParaRPr lang="ru-RU" sz="2000" b="1" dirty="0">
                          <a:latin typeface="Georgia" pitchFamily="18" charset="0"/>
                        </a:endParaRPr>
                      </a:p>
                    </p:txBody>
                  </p:sp>
                  <p:sp>
                    <p:nvSpPr>
                      <p:cNvPr id="43" name="TextBox 42"/>
                      <p:cNvSpPr txBox="1"/>
                      <p:nvPr/>
                    </p:nvSpPr>
                    <p:spPr>
                      <a:xfrm>
                        <a:off x="6715140" y="2857496"/>
                        <a:ext cx="785818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>
                            <a:latin typeface="Georgia" pitchFamily="18" charset="0"/>
                          </a:rPr>
                          <a:t>C</a:t>
                        </a:r>
                        <a:endParaRPr lang="ru-RU" sz="2000" b="1" dirty="0">
                          <a:latin typeface="Georgia" pitchFamily="18" charset="0"/>
                        </a:endParaRPr>
                      </a:p>
                    </p:txBody>
                  </p:sp>
                  <p:sp>
                    <p:nvSpPr>
                      <p:cNvPr id="44" name="TextBox 43"/>
                      <p:cNvSpPr txBox="1"/>
                      <p:nvPr/>
                    </p:nvSpPr>
                    <p:spPr>
                      <a:xfrm>
                        <a:off x="8751091" y="5529220"/>
                        <a:ext cx="785818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>
                            <a:latin typeface="Georgia" pitchFamily="18" charset="0"/>
                          </a:rPr>
                          <a:t>D</a:t>
                        </a:r>
                        <a:endParaRPr lang="ru-RU" sz="2000" b="1" dirty="0">
                          <a:latin typeface="Georgia" pitchFamily="18" charset="0"/>
                        </a:endParaRPr>
                      </a:p>
                    </p:txBody>
                  </p:sp>
                  <p:sp>
                    <p:nvSpPr>
                      <p:cNvPr id="54" name="TextBox 53"/>
                      <p:cNvSpPr txBox="1"/>
                      <p:nvPr/>
                    </p:nvSpPr>
                    <p:spPr>
                      <a:xfrm>
                        <a:off x="3643306" y="2757540"/>
                        <a:ext cx="785818" cy="400110"/>
                      </a:xfrm>
                      <a:prstGeom prst="rect">
                        <a:avLst/>
                      </a:prstGeom>
                      <a:noFill/>
                    </p:spPr>
                    <p:txBody>
                      <a:bodyPr wrap="square" rtlCol="0">
                        <a:spAutoFit/>
                      </a:bodyPr>
                      <a:lstStyle/>
                      <a:p>
                        <a:r>
                          <a:rPr lang="en-US" sz="2000" b="1" dirty="0" smtClean="0">
                            <a:latin typeface="Georgia" pitchFamily="18" charset="0"/>
                          </a:rPr>
                          <a:t>K</a:t>
                        </a:r>
                        <a:endParaRPr lang="ru-RU" sz="2000" b="1" dirty="0">
                          <a:latin typeface="Georgia" pitchFamily="18" charset="0"/>
                        </a:endParaRPr>
                      </a:p>
                    </p:txBody>
                  </p:sp>
                </p:grpSp>
                <p:cxnSp>
                  <p:nvCxnSpPr>
                    <p:cNvPr id="37" name="Прямая соединительная линия 36"/>
                    <p:cNvCxnSpPr/>
                    <p:nvPr/>
                  </p:nvCxnSpPr>
                  <p:spPr>
                    <a:xfrm rot="5400000">
                      <a:off x="2715406" y="4499776"/>
                      <a:ext cx="2714644" cy="1588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49" name="Прямая соединительная линия 48"/>
                    <p:cNvCxnSpPr/>
                    <p:nvPr/>
                  </p:nvCxnSpPr>
                  <p:spPr>
                    <a:xfrm rot="10800000">
                      <a:off x="4071934" y="3143248"/>
                      <a:ext cx="1000132" cy="1588"/>
                    </a:xfrm>
                    <a:prstGeom prst="line">
                      <a:avLst/>
                    </a:prstGeom>
                    <a:ln w="57150">
                      <a:solidFill>
                        <a:schemeClr val="tx1"/>
                      </a:solidFill>
                      <a:prstDash val="dash"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53" name="Прямоугольник 52"/>
                    <p:cNvSpPr/>
                    <p:nvPr/>
                  </p:nvSpPr>
                  <p:spPr>
                    <a:xfrm>
                      <a:off x="4071934" y="3143248"/>
                      <a:ext cx="214314" cy="214314"/>
                    </a:xfrm>
                    <a:prstGeom prst="rect">
                      <a:avLst/>
                    </a:prstGeom>
                    <a:noFill/>
                    <a:ln w="38100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/>
                    </a:p>
                  </p:txBody>
                </p:sp>
              </p:grpSp>
              <p:cxnSp>
                <p:nvCxnSpPr>
                  <p:cNvPr id="55" name="Прямая соединительная линия 54"/>
                  <p:cNvCxnSpPr/>
                  <p:nvPr/>
                </p:nvCxnSpPr>
                <p:spPr>
                  <a:xfrm rot="5400000">
                    <a:off x="5430050" y="4571214"/>
                    <a:ext cx="2714644" cy="1588"/>
                  </a:xfrm>
                  <a:prstGeom prst="line">
                    <a:avLst/>
                  </a:prstGeom>
                  <a:ln w="57150">
                    <a:solidFill>
                      <a:schemeClr val="tx1"/>
                    </a:solidFill>
                    <a:prstDash val="dash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7" name="TextBox 56"/>
                  <p:cNvSpPr txBox="1"/>
                  <p:nvPr/>
                </p:nvSpPr>
                <p:spPr>
                  <a:xfrm>
                    <a:off x="6715140" y="5857892"/>
                    <a:ext cx="714380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000" b="1" dirty="0" smtClean="0">
                        <a:latin typeface="Georgia" pitchFamily="18" charset="0"/>
                      </a:rPr>
                      <a:t>N</a:t>
                    </a:r>
                    <a:endParaRPr lang="ru-RU" sz="2000" b="1" dirty="0">
                      <a:latin typeface="Georgia" pitchFamily="18" charset="0"/>
                    </a:endParaRPr>
                  </a:p>
                </p:txBody>
              </p:sp>
            </p:grpSp>
          </p:grpSp>
        </p:grpSp>
      </p:grpSp>
      <p:pic>
        <p:nvPicPr>
          <p:cNvPr id="45" name="Picture 7" descr="C:\Users\admin\AppData\Local\Microsoft\Windows\INetCache\IE\K1MGQXTF\images[1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7643834" y="357166"/>
            <a:ext cx="1035565" cy="128164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8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8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8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4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1285</TotalTime>
  <Words>483</Words>
  <Application>Microsoft Office PowerPoint</Application>
  <PresentationFormat>Экран (4:3)</PresentationFormat>
  <Paragraphs>174</Paragraphs>
  <Slides>17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0" baseType="lpstr">
      <vt:lpstr>Трек</vt:lpstr>
      <vt:lpstr>Equation</vt:lpstr>
      <vt:lpstr>Формула</vt:lpstr>
      <vt:lpstr>Геометрия  8 класс  Площадь     трапеции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UTS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Площадь трапеции</dc:title>
  <dc:creator>Dwarek</dc:creator>
  <cp:lastModifiedBy>Windows User</cp:lastModifiedBy>
  <cp:revision>281</cp:revision>
  <dcterms:created xsi:type="dcterms:W3CDTF">2008-12-24T13:39:14Z</dcterms:created>
  <dcterms:modified xsi:type="dcterms:W3CDTF">2015-04-06T18:30:15Z</dcterms:modified>
</cp:coreProperties>
</file>