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3" r:id="rId1"/>
  </p:sldMasterIdLst>
  <p:sldIdLst>
    <p:sldId id="256" r:id="rId2"/>
    <p:sldId id="312" r:id="rId3"/>
    <p:sldId id="281" r:id="rId4"/>
    <p:sldId id="291" r:id="rId5"/>
    <p:sldId id="313" r:id="rId6"/>
    <p:sldId id="267" r:id="rId7"/>
    <p:sldId id="268" r:id="rId8"/>
    <p:sldId id="269" r:id="rId9"/>
    <p:sldId id="270" r:id="rId10"/>
    <p:sldId id="314" r:id="rId11"/>
    <p:sldId id="271" r:id="rId12"/>
    <p:sldId id="315" r:id="rId13"/>
    <p:sldId id="273" r:id="rId14"/>
    <p:sldId id="28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9933"/>
    <a:srgbClr val="CC0099"/>
    <a:srgbClr val="32BB27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40" autoAdjust="0"/>
    <p:restoredTop sz="94660"/>
  </p:normalViewPr>
  <p:slideViewPr>
    <p:cSldViewPr>
      <p:cViewPr>
        <p:scale>
          <a:sx n="66" d="100"/>
          <a:sy n="66" d="100"/>
        </p:scale>
        <p:origin x="-15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FE312D7-A120-4156-B472-EC733E43A5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8F3E0-36AF-418D-B3F0-086F3C93BB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A5FB8-DDB7-43A0-BE65-8DCD8A9349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80734C5-F7C6-4ECA-ACCF-2CC94FDBE5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5BA21-6B04-4427-AD27-6DB365B03D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DE992-50C8-43BF-92DA-73A6DA5382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BAF8A7B6-8163-4C87-838E-6DE760C6F5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E833F-526A-4202-A125-0CD0ECF2C0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2A357-2184-4A5C-A885-488732F8E3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698FE-3247-40B5-B0F4-F8CF37C7B5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6F61F-7D84-4919-8A3F-A123C01588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E75A022-6C69-4320-BE0E-594161D098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Ъ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8286808" cy="4577647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751551" y="5413411"/>
            <a:ext cx="3321043" cy="1373175"/>
          </a:xfrm>
          <a:prstGeom prst="rect">
            <a:avLst/>
          </a:prstGeom>
          <a:noFill/>
        </p:spPr>
        <p:txBody>
          <a:bodyPr vert="horz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разработка:</a:t>
            </a:r>
          </a:p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учителя математики ВОЛКОВОЙ О.П.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4612" y="3214686"/>
            <a:ext cx="5040313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 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2353850"/>
            <a:ext cx="5643602" cy="503646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Геометрия  8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Площадь     трапеции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1406" y="71414"/>
            <a:ext cx="8929718" cy="8398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бюджетное  общеобразовательное учреждение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ЕФРЕМОВСКАЯ средняя общеобразовательная школа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50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857224" y="3357562"/>
            <a:ext cx="8001056" cy="3000396"/>
            <a:chOff x="857224" y="3357562"/>
            <a:chExt cx="8001056" cy="3000396"/>
          </a:xfrm>
        </p:grpSpPr>
        <p:grpSp>
          <p:nvGrpSpPr>
            <p:cNvPr id="2" name="Группа 31"/>
            <p:cNvGrpSpPr/>
            <p:nvPr/>
          </p:nvGrpSpPr>
          <p:grpSpPr>
            <a:xfrm>
              <a:off x="857224" y="3357562"/>
              <a:ext cx="5072098" cy="3000396"/>
              <a:chOff x="179388" y="1773238"/>
              <a:chExt cx="4249737" cy="1944687"/>
            </a:xfrm>
          </p:grpSpPr>
          <p:sp>
            <p:nvSpPr>
              <p:cNvPr id="33" name="Line 23"/>
              <p:cNvSpPr>
                <a:spLocks noChangeShapeType="1"/>
              </p:cNvSpPr>
              <p:nvPr/>
            </p:nvSpPr>
            <p:spPr bwMode="auto">
              <a:xfrm flipV="1">
                <a:off x="179388" y="3717925"/>
                <a:ext cx="4249737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24"/>
              <p:cNvSpPr>
                <a:spLocks noChangeShapeType="1"/>
              </p:cNvSpPr>
              <p:nvPr/>
            </p:nvSpPr>
            <p:spPr bwMode="auto">
              <a:xfrm flipH="1">
                <a:off x="179388" y="1773238"/>
                <a:ext cx="935037" cy="194310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26"/>
              <p:cNvSpPr>
                <a:spLocks noChangeShapeType="1"/>
              </p:cNvSpPr>
              <p:nvPr/>
            </p:nvSpPr>
            <p:spPr bwMode="auto">
              <a:xfrm>
                <a:off x="1116013" y="1773238"/>
                <a:ext cx="1512887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27"/>
              <p:cNvSpPr>
                <a:spLocks noChangeShapeType="1"/>
              </p:cNvSpPr>
              <p:nvPr/>
            </p:nvSpPr>
            <p:spPr bwMode="auto">
              <a:xfrm>
                <a:off x="2628900" y="1773238"/>
                <a:ext cx="1800225" cy="194468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" name="Группа 31"/>
            <p:cNvGrpSpPr/>
            <p:nvPr/>
          </p:nvGrpSpPr>
          <p:grpSpPr>
            <a:xfrm rot="10800000">
              <a:off x="3786182" y="3357562"/>
              <a:ext cx="5072098" cy="3000396"/>
              <a:chOff x="179388" y="1773238"/>
              <a:chExt cx="4249737" cy="1944687"/>
            </a:xfrm>
          </p:grpSpPr>
          <p:sp>
            <p:nvSpPr>
              <p:cNvPr id="18" name="Line 23"/>
              <p:cNvSpPr>
                <a:spLocks noChangeShapeType="1"/>
              </p:cNvSpPr>
              <p:nvPr/>
            </p:nvSpPr>
            <p:spPr bwMode="auto">
              <a:xfrm flipV="1">
                <a:off x="179388" y="3717925"/>
                <a:ext cx="4249737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24"/>
              <p:cNvSpPr>
                <a:spLocks noChangeShapeType="1"/>
              </p:cNvSpPr>
              <p:nvPr/>
            </p:nvSpPr>
            <p:spPr bwMode="auto">
              <a:xfrm flipH="1">
                <a:off x="179388" y="1773238"/>
                <a:ext cx="935037" cy="194310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26"/>
              <p:cNvSpPr>
                <a:spLocks noChangeShapeType="1"/>
              </p:cNvSpPr>
              <p:nvPr/>
            </p:nvSpPr>
            <p:spPr bwMode="auto">
              <a:xfrm>
                <a:off x="1116013" y="1773238"/>
                <a:ext cx="1512887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>
                <a:off x="2628900" y="1773238"/>
                <a:ext cx="1800225" cy="194468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357290" y="5643578"/>
              <a:ext cx="35004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dirty="0" smtClean="0">
                  <a:latin typeface="Georgia" pitchFamily="18" charset="0"/>
                </a:rPr>
                <a:t>параллелограмм</a:t>
              </a:r>
              <a:endParaRPr lang="ru-RU" sz="2400" b="1" i="1" dirty="0">
                <a:latin typeface="Georgia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429124" y="1357298"/>
            <a:ext cx="3643338" cy="1571636"/>
            <a:chOff x="179388" y="1773238"/>
            <a:chExt cx="4249737" cy="1944687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179388" y="3717925"/>
              <a:ext cx="42497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>
              <a:off x="179388" y="1773238"/>
              <a:ext cx="935037" cy="19431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116013" y="1773238"/>
              <a:ext cx="15128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628900" y="1773238"/>
              <a:ext cx="1800225" cy="19446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800" dirty="0">
                <a:latin typeface="Georgia" pitchFamily="18" charset="0"/>
              </a:rPr>
              <a:t>А </a:t>
            </a:r>
            <a:r>
              <a:rPr lang="ru-RU" sz="2800" dirty="0" smtClean="0">
                <a:latin typeface="Georgia" pitchFamily="18" charset="0"/>
              </a:rPr>
              <a:t>как же </a:t>
            </a:r>
            <a:r>
              <a:rPr lang="ru-RU" sz="2800" dirty="0">
                <a:latin typeface="Georgia" pitchFamily="18" charset="0"/>
              </a:rPr>
              <a:t>можно представить </a:t>
            </a:r>
            <a:endParaRPr lang="ru-RU" sz="2800" dirty="0" smtClean="0">
              <a:latin typeface="Georgia" pitchFamily="18" charset="0"/>
            </a:endParaRPr>
          </a:p>
          <a:p>
            <a:pPr algn="r">
              <a:defRPr/>
            </a:pPr>
            <a:r>
              <a:rPr lang="ru-RU" sz="2800" dirty="0" smtClean="0">
                <a:latin typeface="Georgia" pitchFamily="18" charset="0"/>
              </a:rPr>
              <a:t>ТРАПЕЦИЮ через </a:t>
            </a:r>
            <a:r>
              <a:rPr lang="ru-RU" sz="2800" dirty="0">
                <a:latin typeface="Georgia" pitchFamily="18" charset="0"/>
              </a:rPr>
              <a:t>другие фигуры?</a:t>
            </a:r>
          </a:p>
        </p:txBody>
      </p:sp>
      <p:pic>
        <p:nvPicPr>
          <p:cNvPr id="31" name="Picture 2" descr="C:\Users\admin\Desktop\Ь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282" y="214290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285720" y="1142984"/>
            <a:ext cx="3643338" cy="1571636"/>
            <a:chOff x="179388" y="1773238"/>
            <a:chExt cx="4249737" cy="1944687"/>
          </a:xfrm>
        </p:grpSpPr>
        <p:sp>
          <p:nvSpPr>
            <p:cNvPr id="33" name="Line 23"/>
            <p:cNvSpPr>
              <a:spLocks noChangeShapeType="1"/>
            </p:cNvSpPr>
            <p:nvPr/>
          </p:nvSpPr>
          <p:spPr bwMode="auto">
            <a:xfrm flipV="1">
              <a:off x="179388" y="3717925"/>
              <a:ext cx="42497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24"/>
            <p:cNvSpPr>
              <a:spLocks noChangeShapeType="1"/>
            </p:cNvSpPr>
            <p:nvPr/>
          </p:nvSpPr>
          <p:spPr bwMode="auto">
            <a:xfrm flipH="1">
              <a:off x="179388" y="1773238"/>
              <a:ext cx="935037" cy="19431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auto">
            <a:xfrm>
              <a:off x="1116013" y="1773238"/>
              <a:ext cx="15128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>
              <a:off x="2628900" y="1773238"/>
              <a:ext cx="1800225" cy="19446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285984" y="2857496"/>
            <a:ext cx="6572296" cy="3676375"/>
            <a:chOff x="2285984" y="2857496"/>
            <a:chExt cx="6572296" cy="3676375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2428860" y="2857496"/>
              <a:ext cx="6429420" cy="2946405"/>
              <a:chOff x="2428860" y="2928934"/>
              <a:chExt cx="6429420" cy="2946405"/>
            </a:xfrm>
          </p:grpSpPr>
          <p:grpSp>
            <p:nvGrpSpPr>
              <p:cNvPr id="37" name="Группа 36"/>
              <p:cNvGrpSpPr/>
              <p:nvPr/>
            </p:nvGrpSpPr>
            <p:grpSpPr>
              <a:xfrm>
                <a:off x="2428860" y="2928934"/>
                <a:ext cx="6429420" cy="2946405"/>
                <a:chOff x="2339975" y="3714752"/>
                <a:chExt cx="4249738" cy="1946273"/>
              </a:xfrm>
            </p:grpSpPr>
            <p:sp>
              <p:nvSpPr>
                <p:cNvPr id="29718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339975" y="5661025"/>
                  <a:ext cx="4249738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19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2339975" y="3716338"/>
                  <a:ext cx="935038" cy="194310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21" name="Line 44"/>
                <p:cNvSpPr>
                  <a:spLocks noChangeShapeType="1"/>
                </p:cNvSpPr>
                <p:nvPr/>
              </p:nvSpPr>
              <p:spPr bwMode="auto">
                <a:xfrm>
                  <a:off x="3286116" y="3714752"/>
                  <a:ext cx="1512888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22" name="Line 45"/>
                <p:cNvSpPr>
                  <a:spLocks noChangeShapeType="1"/>
                </p:cNvSpPr>
                <p:nvPr/>
              </p:nvSpPr>
              <p:spPr bwMode="auto">
                <a:xfrm>
                  <a:off x="4789488" y="3716338"/>
                  <a:ext cx="1800225" cy="1944687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23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645025" y="3716338"/>
                  <a:ext cx="142875" cy="287337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24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429125" y="4148138"/>
                  <a:ext cx="142875" cy="287337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25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4213225" y="4581525"/>
                  <a:ext cx="142875" cy="287338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26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3997325" y="5013325"/>
                  <a:ext cx="142875" cy="287338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9727" name="Line 58"/>
              <p:cNvSpPr>
                <a:spLocks noChangeShapeType="1"/>
              </p:cNvSpPr>
              <p:nvPr/>
            </p:nvSpPr>
            <p:spPr bwMode="auto">
              <a:xfrm flipV="1">
                <a:off x="4643438" y="5429264"/>
                <a:ext cx="214314" cy="428628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2285984" y="6072206"/>
              <a:ext cx="64294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dirty="0" smtClean="0">
                  <a:latin typeface="Georgia" pitchFamily="18" charset="0"/>
                </a:rPr>
                <a:t>параллелограмм  и  треугольник</a:t>
              </a:r>
              <a:endParaRPr lang="ru-RU" sz="2400" b="1" i="1" dirty="0">
                <a:latin typeface="Georgia" pitchFamily="18" charset="0"/>
              </a:endParaRPr>
            </a:p>
          </p:txBody>
        </p:sp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-24"/>
            <a:ext cx="9144000" cy="9461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Georgia" pitchFamily="18" charset="0"/>
              </a:rPr>
              <a:t>А </a:t>
            </a:r>
            <a:r>
              <a:rPr lang="ru-RU" sz="2800" dirty="0" smtClean="0">
                <a:latin typeface="Georgia" pitchFamily="18" charset="0"/>
              </a:rPr>
              <a:t>как же </a:t>
            </a:r>
            <a:r>
              <a:rPr lang="ru-RU" sz="2800" dirty="0">
                <a:latin typeface="Georgia" pitchFamily="18" charset="0"/>
              </a:rPr>
              <a:t>можно представить </a:t>
            </a:r>
            <a:endParaRPr lang="ru-RU" sz="2800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800" dirty="0" smtClean="0">
                <a:latin typeface="Georgia" pitchFamily="18" charset="0"/>
              </a:rPr>
              <a:t>ТРАПЕЦИЮ через </a:t>
            </a:r>
            <a:r>
              <a:rPr lang="ru-RU" sz="2800" dirty="0">
                <a:latin typeface="Georgia" pitchFamily="18" charset="0"/>
              </a:rPr>
              <a:t>другие фигуры?</a:t>
            </a:r>
          </a:p>
        </p:txBody>
      </p:sp>
      <p:pic>
        <p:nvPicPr>
          <p:cNvPr id="25" name="Picture 2" descr="C:\Users\admin\Desktop\Ь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14290"/>
            <a:ext cx="2028831" cy="20288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 flipH="1">
            <a:off x="5143504" y="1500174"/>
            <a:ext cx="3786214" cy="1714512"/>
            <a:chOff x="179388" y="1773238"/>
            <a:chExt cx="4249737" cy="1944687"/>
          </a:xfrm>
        </p:grpSpPr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179388" y="3717925"/>
              <a:ext cx="42497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H="1">
              <a:off x="179388" y="1773238"/>
              <a:ext cx="935037" cy="19431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1116013" y="1773238"/>
              <a:ext cx="15128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2628900" y="1773238"/>
              <a:ext cx="1800225" cy="19446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260350"/>
            <a:ext cx="9144000" cy="9461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800" dirty="0">
                <a:latin typeface="Georgia" pitchFamily="18" charset="0"/>
              </a:rPr>
              <a:t>А </a:t>
            </a:r>
            <a:r>
              <a:rPr lang="ru-RU" sz="2800" dirty="0" smtClean="0">
                <a:latin typeface="Georgia" pitchFamily="18" charset="0"/>
              </a:rPr>
              <a:t>как же </a:t>
            </a:r>
            <a:r>
              <a:rPr lang="ru-RU" sz="2800" dirty="0">
                <a:latin typeface="Georgia" pitchFamily="18" charset="0"/>
              </a:rPr>
              <a:t>можно представить </a:t>
            </a:r>
            <a:endParaRPr lang="ru-RU" sz="2800" dirty="0" smtClean="0">
              <a:latin typeface="Georgia" pitchFamily="18" charset="0"/>
            </a:endParaRPr>
          </a:p>
          <a:p>
            <a:pPr algn="r">
              <a:defRPr/>
            </a:pPr>
            <a:r>
              <a:rPr lang="ru-RU" sz="2800" dirty="0" smtClean="0">
                <a:latin typeface="Georgia" pitchFamily="18" charset="0"/>
              </a:rPr>
              <a:t>ТРАПЕЦИЮ через </a:t>
            </a:r>
            <a:r>
              <a:rPr lang="ru-RU" sz="2800" dirty="0">
                <a:latin typeface="Georgia" pitchFamily="18" charset="0"/>
              </a:rPr>
              <a:t>другие фигуры?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1214414" y="2643182"/>
            <a:ext cx="6500858" cy="3714776"/>
            <a:chOff x="1214414" y="2643182"/>
            <a:chExt cx="6500858" cy="3714776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1214414" y="2643182"/>
              <a:ext cx="6500858" cy="3714776"/>
              <a:chOff x="3929058" y="3714752"/>
              <a:chExt cx="3643338" cy="2428892"/>
            </a:xfrm>
          </p:grpSpPr>
          <p:grpSp>
            <p:nvGrpSpPr>
              <p:cNvPr id="31" name="Группа 30"/>
              <p:cNvGrpSpPr/>
              <p:nvPr/>
            </p:nvGrpSpPr>
            <p:grpSpPr>
              <a:xfrm>
                <a:off x="3929058" y="4572008"/>
                <a:ext cx="3643338" cy="1571636"/>
                <a:chOff x="179388" y="1773238"/>
                <a:chExt cx="4249737" cy="1944687"/>
              </a:xfrm>
            </p:grpSpPr>
            <p:sp>
              <p:nvSpPr>
                <p:cNvPr id="32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79388" y="3717925"/>
                  <a:ext cx="4249737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79388" y="1773238"/>
                  <a:ext cx="935037" cy="194310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" name="Line 26"/>
                <p:cNvSpPr>
                  <a:spLocks noChangeShapeType="1"/>
                </p:cNvSpPr>
                <p:nvPr/>
              </p:nvSpPr>
              <p:spPr bwMode="auto">
                <a:xfrm>
                  <a:off x="1116013" y="1773238"/>
                  <a:ext cx="1512887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" name="Line 27"/>
                <p:cNvSpPr>
                  <a:spLocks noChangeShapeType="1"/>
                </p:cNvSpPr>
                <p:nvPr/>
              </p:nvSpPr>
              <p:spPr bwMode="auto">
                <a:xfrm>
                  <a:off x="2628900" y="1773238"/>
                  <a:ext cx="1800225" cy="1944687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 flipH="1" flipV="1">
                <a:off x="4500562" y="3929066"/>
                <a:ext cx="857256" cy="428628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16200000" flipH="1">
                <a:off x="5143504" y="3714752"/>
                <a:ext cx="857256" cy="857256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Прямоугольник 17"/>
            <p:cNvSpPr/>
            <p:nvPr/>
          </p:nvSpPr>
          <p:spPr>
            <a:xfrm>
              <a:off x="3071802" y="5715016"/>
              <a:ext cx="20649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 smtClean="0">
                  <a:latin typeface="Georgia" pitchFamily="18" charset="0"/>
                </a:rPr>
                <a:t>треугольник</a:t>
              </a:r>
              <a:endParaRPr lang="ru-RU" sz="2000" dirty="0"/>
            </a:p>
          </p:txBody>
        </p:sp>
      </p:grpSp>
      <p:pic>
        <p:nvPicPr>
          <p:cNvPr id="6146" name="Picture 2" descr="C:\Users\admin\Desktop\Ь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57158" y="214290"/>
            <a:ext cx="1985981" cy="198598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357158" y="1285860"/>
            <a:ext cx="3643338" cy="1571636"/>
            <a:chOff x="179388" y="1773238"/>
            <a:chExt cx="4249737" cy="1944687"/>
          </a:xfrm>
        </p:grpSpPr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179388" y="3717925"/>
              <a:ext cx="42497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179388" y="1773238"/>
              <a:ext cx="935037" cy="19431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116013" y="1773238"/>
              <a:ext cx="15128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628900" y="1773238"/>
              <a:ext cx="1800225" cy="19446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357422" y="3192480"/>
            <a:ext cx="6500858" cy="3236916"/>
            <a:chOff x="2357422" y="3192480"/>
            <a:chExt cx="6500858" cy="323691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2357422" y="3192480"/>
              <a:ext cx="6500858" cy="3236916"/>
              <a:chOff x="3346450" y="4292600"/>
              <a:chExt cx="4249738" cy="1944688"/>
            </a:xfrm>
          </p:grpSpPr>
          <p:sp>
            <p:nvSpPr>
              <p:cNvPr id="30738" name="Line 32"/>
              <p:cNvSpPr>
                <a:spLocks noChangeShapeType="1"/>
              </p:cNvSpPr>
              <p:nvPr/>
            </p:nvSpPr>
            <p:spPr bwMode="auto">
              <a:xfrm flipH="1">
                <a:off x="3348038" y="6092825"/>
                <a:ext cx="215900" cy="14446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0" name="Группа 29"/>
              <p:cNvGrpSpPr/>
              <p:nvPr/>
            </p:nvGrpSpPr>
            <p:grpSpPr>
              <a:xfrm>
                <a:off x="3346450" y="4292600"/>
                <a:ext cx="4249738" cy="1944688"/>
                <a:chOff x="3346450" y="4292600"/>
                <a:chExt cx="4249738" cy="1944688"/>
              </a:xfrm>
            </p:grpSpPr>
            <p:sp>
              <p:nvSpPr>
                <p:cNvPr id="3073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346450" y="6237288"/>
                  <a:ext cx="4249738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34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346450" y="4292600"/>
                  <a:ext cx="935038" cy="194310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36" name="Line 24"/>
                <p:cNvSpPr>
                  <a:spLocks noChangeShapeType="1"/>
                </p:cNvSpPr>
                <p:nvPr/>
              </p:nvSpPr>
              <p:spPr bwMode="auto">
                <a:xfrm>
                  <a:off x="5795963" y="4292600"/>
                  <a:ext cx="1800225" cy="1944688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37" name="Line 25"/>
                <p:cNvSpPr>
                  <a:spLocks noChangeShapeType="1"/>
                </p:cNvSpPr>
                <p:nvPr/>
              </p:nvSpPr>
              <p:spPr bwMode="auto">
                <a:xfrm>
                  <a:off x="4284663" y="4292600"/>
                  <a:ext cx="1512887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39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3779838" y="5661025"/>
                  <a:ext cx="360362" cy="287338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0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4356100" y="5157788"/>
                  <a:ext cx="360363" cy="287337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1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4932363" y="4724400"/>
                  <a:ext cx="360362" cy="287338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42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5435600" y="4292600"/>
                  <a:ext cx="360363" cy="287338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2" name="TextBox 31"/>
            <p:cNvSpPr txBox="1"/>
            <p:nvPr/>
          </p:nvSpPr>
          <p:spPr>
            <a:xfrm>
              <a:off x="3929058" y="5786454"/>
              <a:ext cx="36433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dirty="0" smtClean="0">
                  <a:latin typeface="Georgia" pitchFamily="18" charset="0"/>
                </a:rPr>
                <a:t>два   треугольника</a:t>
              </a:r>
              <a:endParaRPr lang="ru-RU" sz="2400" b="1" i="1" dirty="0">
                <a:latin typeface="Georgia" pitchFamily="18" charset="0"/>
              </a:endParaRPr>
            </a:p>
          </p:txBody>
        </p:sp>
      </p:grp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-24"/>
            <a:ext cx="9144000" cy="9461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Georgia" pitchFamily="18" charset="0"/>
              </a:rPr>
              <a:t>А </a:t>
            </a:r>
            <a:r>
              <a:rPr lang="ru-RU" sz="2800" dirty="0" smtClean="0">
                <a:latin typeface="Georgia" pitchFamily="18" charset="0"/>
              </a:rPr>
              <a:t>как же </a:t>
            </a:r>
            <a:r>
              <a:rPr lang="ru-RU" sz="2800" dirty="0">
                <a:latin typeface="Georgia" pitchFamily="18" charset="0"/>
              </a:rPr>
              <a:t>можно представить </a:t>
            </a:r>
            <a:endParaRPr lang="ru-RU" sz="2800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800" dirty="0" smtClean="0">
                <a:latin typeface="Georgia" pitchFamily="18" charset="0"/>
              </a:rPr>
              <a:t>ТРАПЕЦИЮ через </a:t>
            </a:r>
            <a:r>
              <a:rPr lang="ru-RU" sz="2800" dirty="0">
                <a:latin typeface="Georgia" pitchFamily="18" charset="0"/>
              </a:rPr>
              <a:t>другие фигуры?</a:t>
            </a:r>
          </a:p>
        </p:txBody>
      </p:sp>
      <p:pic>
        <p:nvPicPr>
          <p:cNvPr id="5122" name="Picture 2" descr="C:\Users\admin\Desktop\Ь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14290"/>
            <a:ext cx="2028831" cy="20288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" y="-24"/>
            <a:ext cx="9144000" cy="18158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latin typeface="Georgia" pitchFamily="18" charset="0"/>
              </a:rPr>
              <a:t>Мы  рассмотрели  </a:t>
            </a:r>
            <a:r>
              <a:rPr lang="ru-RU" sz="2800" b="1" i="1" dirty="0">
                <a:latin typeface="Georgia" pitchFamily="18" charset="0"/>
              </a:rPr>
              <a:t>некоторые </a:t>
            </a:r>
            <a:r>
              <a:rPr lang="ru-RU" sz="2800" b="1" i="1" dirty="0" smtClean="0">
                <a:latin typeface="Georgia" pitchFamily="18" charset="0"/>
              </a:rPr>
              <a:t> варианты </a:t>
            </a:r>
            <a:endParaRPr lang="ru-RU" sz="2800" b="1" i="1" dirty="0">
              <a:latin typeface="Georgia" pitchFamily="18" charset="0"/>
            </a:endParaRPr>
          </a:p>
          <a:p>
            <a:pPr algn="ctr">
              <a:defRPr/>
            </a:pPr>
            <a:r>
              <a:rPr lang="ru-RU" sz="2800" b="1" i="1" dirty="0">
                <a:latin typeface="Georgia" pitchFamily="18" charset="0"/>
              </a:rPr>
              <a:t>представления </a:t>
            </a:r>
            <a:r>
              <a:rPr lang="ru-RU" sz="2800" b="1" i="1" dirty="0" smtClean="0">
                <a:latin typeface="Georgia" pitchFamily="18" charset="0"/>
              </a:rPr>
              <a:t> трапеции  через  другие </a:t>
            </a:r>
            <a:r>
              <a:rPr lang="ru-RU" sz="2800" b="1" i="1" dirty="0">
                <a:latin typeface="Georgia" pitchFamily="18" charset="0"/>
              </a:rPr>
              <a:t>фигуры</a:t>
            </a:r>
            <a:r>
              <a:rPr lang="ru-RU" sz="2800" b="1" i="1" dirty="0" smtClean="0">
                <a:latin typeface="Georgia" pitchFamily="18" charset="0"/>
              </a:rPr>
              <a:t>.  Теперь  попробуем  выяснить,             </a:t>
            </a:r>
            <a:r>
              <a:rPr lang="ru-RU" sz="2800" dirty="0" smtClean="0">
                <a:latin typeface="Georgia" pitchFamily="18" charset="0"/>
              </a:rPr>
              <a:t>ЧЕМУ  РАВНА  </a:t>
            </a:r>
            <a:r>
              <a:rPr lang="ru-RU" sz="2800" b="1" dirty="0" smtClean="0">
                <a:latin typeface="Georgia" pitchFamily="18" charset="0"/>
              </a:rPr>
              <a:t>ПЛОЩАДЬ  </a:t>
            </a:r>
            <a:r>
              <a:rPr lang="ru-RU" sz="2800" dirty="0" smtClean="0">
                <a:latin typeface="Georgia" pitchFamily="18" charset="0"/>
              </a:rPr>
              <a:t>ТРАПЕЦИИ </a:t>
            </a:r>
            <a:r>
              <a:rPr lang="ru-RU" sz="2800" b="1" dirty="0" smtClean="0">
                <a:latin typeface="Georgia" pitchFamily="18" charset="0"/>
              </a:rPr>
              <a:t>?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571472" y="2643182"/>
            <a:ext cx="8072494" cy="3929090"/>
          </a:xfrm>
          <a:prstGeom prst="trapezoid">
            <a:avLst/>
          </a:prstGeom>
          <a:solidFill>
            <a:srgbClr val="CC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3857628"/>
            <a:ext cx="3857652" cy="149483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S = 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eorgia" pitchFamily="18" charset="0"/>
            </a:endParaRPr>
          </a:p>
        </p:txBody>
      </p:sp>
      <p:pic>
        <p:nvPicPr>
          <p:cNvPr id="7" name="Picture 2" descr="C:\Users\admin\AppData\Local\Microsoft\Windows\INetCache\IE\K1MGQXTF\interrogacion-240x3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643314"/>
            <a:ext cx="2339595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nimBg="1"/>
      <p:bldP spid="4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214282" y="142852"/>
            <a:ext cx="8715435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Georgia" pitchFamily="18" charset="0"/>
              </a:rPr>
              <a:t>Давайте вспомним термины, необходимые нам в </a:t>
            </a:r>
            <a:r>
              <a:rPr lang="ru-RU" sz="2800" dirty="0" smtClean="0">
                <a:latin typeface="Georgia" pitchFamily="18" charset="0"/>
              </a:rPr>
              <a:t> рассмотрении </a:t>
            </a:r>
            <a:r>
              <a:rPr lang="ru-RU" sz="2800" b="1" dirty="0">
                <a:latin typeface="Georgia" pitchFamily="18" charset="0"/>
              </a:rPr>
              <a:t>теоремы о площади трапеции.</a:t>
            </a: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357158" y="1071546"/>
            <a:ext cx="8374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 smtClean="0">
                <a:latin typeface="Georgia" pitchFamily="18" charset="0"/>
              </a:rPr>
              <a:t>Вспомним</a:t>
            </a:r>
            <a:r>
              <a:rPr lang="ru-RU" sz="2400" b="1" dirty="0">
                <a:latin typeface="Georgia" pitchFamily="18" charset="0"/>
              </a:rPr>
              <a:t>, </a:t>
            </a:r>
            <a:r>
              <a:rPr lang="ru-RU" sz="2400" b="1" dirty="0" smtClean="0">
                <a:latin typeface="Georgia" pitchFamily="18" charset="0"/>
              </a:rPr>
              <a:t>какая фигура называется трапецией?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-214346" y="5643578"/>
            <a:ext cx="95726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 smtClean="0">
                <a:latin typeface="Georgia" pitchFamily="18" charset="0"/>
              </a:rPr>
              <a:t>ТРАПЕЦИЯ - это </a:t>
            </a:r>
            <a:r>
              <a:rPr lang="ru-RU" sz="2400" b="1" i="1" dirty="0">
                <a:latin typeface="Georgia" pitchFamily="18" charset="0"/>
              </a:rPr>
              <a:t>геометрическая фигура, у которой две стороны </a:t>
            </a:r>
            <a:r>
              <a:rPr lang="ru-RU" sz="2400" b="1" i="1" dirty="0" smtClean="0">
                <a:latin typeface="Georgia" pitchFamily="18" charset="0"/>
              </a:rPr>
              <a:t>параллельны</a:t>
            </a:r>
            <a:r>
              <a:rPr lang="en-US" sz="2400" b="1" i="1" dirty="0" smtClean="0">
                <a:latin typeface="Georgia" pitchFamily="18" charset="0"/>
              </a:rPr>
              <a:t>  </a:t>
            </a:r>
            <a:r>
              <a:rPr lang="ru-RU" sz="2400" b="1" i="1" dirty="0" smtClean="0">
                <a:latin typeface="Georgia" pitchFamily="18" charset="0"/>
              </a:rPr>
              <a:t> (</a:t>
            </a:r>
            <a:r>
              <a:rPr lang="en-US" sz="2400" b="1" i="1" dirty="0" smtClean="0">
                <a:latin typeface="Georgia" pitchFamily="18" charset="0"/>
              </a:rPr>
              <a:t>AD ǁ BC</a:t>
            </a:r>
            <a:r>
              <a:rPr lang="ru-RU" sz="2400" b="1" i="1" dirty="0" smtClean="0">
                <a:latin typeface="Georgia" pitchFamily="18" charset="0"/>
              </a:rPr>
              <a:t>),</a:t>
            </a:r>
            <a:endParaRPr lang="en-US" sz="2400" b="1" i="1" dirty="0" smtClean="0">
              <a:latin typeface="Georgia" pitchFamily="18" charset="0"/>
            </a:endParaRPr>
          </a:p>
          <a:p>
            <a:pPr algn="ctr">
              <a:defRPr/>
            </a:pPr>
            <a:r>
              <a:rPr lang="ru-RU" sz="2400" b="1" i="1" dirty="0" smtClean="0">
                <a:latin typeface="Georgia" pitchFamily="18" charset="0"/>
              </a:rPr>
              <a:t> </a:t>
            </a:r>
            <a:r>
              <a:rPr lang="ru-RU" sz="2400" b="1" i="1" dirty="0">
                <a:latin typeface="Georgia" pitchFamily="18" charset="0"/>
              </a:rPr>
              <a:t>а две другие </a:t>
            </a:r>
            <a:r>
              <a:rPr lang="ru-RU" sz="2400" b="1" i="1" dirty="0" smtClean="0">
                <a:latin typeface="Georgia" pitchFamily="18" charset="0"/>
              </a:rPr>
              <a:t>( АВ и С</a:t>
            </a:r>
            <a:r>
              <a:rPr lang="en-US" sz="2400" b="1" i="1" dirty="0" smtClean="0">
                <a:latin typeface="Georgia" pitchFamily="18" charset="0"/>
              </a:rPr>
              <a:t>D</a:t>
            </a:r>
            <a:r>
              <a:rPr lang="ru-RU" sz="2400" b="1" i="1" dirty="0" smtClean="0">
                <a:latin typeface="Georgia" pitchFamily="18" charset="0"/>
              </a:rPr>
              <a:t>) нет</a:t>
            </a:r>
            <a:r>
              <a:rPr lang="ru-RU" sz="2400" b="1" i="1" dirty="0">
                <a:latin typeface="Georgia" pitchFamily="18" charset="0"/>
              </a:rPr>
              <a:t>.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785786" y="5143512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500034" y="5857892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1000100" y="2071678"/>
            <a:ext cx="4572032" cy="3033433"/>
            <a:chOff x="4786314" y="1785926"/>
            <a:chExt cx="4572032" cy="3033433"/>
          </a:xfrm>
        </p:grpSpPr>
        <p:sp>
          <p:nvSpPr>
            <p:cNvPr id="7" name="Трапеция 6"/>
            <p:cNvSpPr/>
            <p:nvPr/>
          </p:nvSpPr>
          <p:spPr>
            <a:xfrm>
              <a:off x="5143472" y="2071678"/>
              <a:ext cx="3643370" cy="2571768"/>
            </a:xfrm>
            <a:prstGeom prst="trapezoid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86314" y="4357694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Georgia" pitchFamily="18" charset="0"/>
                </a:rPr>
                <a:t>А</a:t>
              </a:r>
              <a:endParaRPr lang="ru-RU" sz="2400" b="1" dirty="0">
                <a:latin typeface="Georgia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57818" y="1785926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Georgia" pitchFamily="18" charset="0"/>
                </a:rPr>
                <a:t>В</a:t>
              </a:r>
              <a:endParaRPr lang="ru-RU" sz="2400" b="1" dirty="0">
                <a:latin typeface="Georgia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72462" y="1785926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Georgia" pitchFamily="18" charset="0"/>
                </a:rPr>
                <a:t>С</a:t>
              </a:r>
              <a:endParaRPr lang="ru-RU" sz="2400" b="1" dirty="0">
                <a:latin typeface="Georgia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715404" y="4324657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Georgia" pitchFamily="18" charset="0"/>
                </a:rPr>
                <a:t>D</a:t>
              </a:r>
              <a:endParaRPr lang="ru-RU" sz="2400" b="1" dirty="0">
                <a:latin typeface="Georgia" pitchFamily="18" charset="0"/>
              </a:endParaRPr>
            </a:p>
          </p:txBody>
        </p:sp>
      </p:grpSp>
      <p:cxnSp>
        <p:nvCxnSpPr>
          <p:cNvPr id="15" name="Прямая соединительная линия 14"/>
          <p:cNvCxnSpPr/>
          <p:nvPr/>
        </p:nvCxnSpPr>
        <p:spPr>
          <a:xfrm>
            <a:off x="2000232" y="2357430"/>
            <a:ext cx="2357454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357290" y="4929198"/>
            <a:ext cx="3714776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392877" y="3321843"/>
            <a:ext cx="2571768" cy="64294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3393273" y="3321843"/>
            <a:ext cx="2571768" cy="64294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admin\Desktop\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785926"/>
            <a:ext cx="2409832" cy="359846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21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21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21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1218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857224" y="2214554"/>
            <a:ext cx="4572032" cy="3176309"/>
            <a:chOff x="2786050" y="2285992"/>
            <a:chExt cx="4572032" cy="3176309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3143240" y="5072074"/>
              <a:ext cx="3643338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3786182" y="2500305"/>
              <a:ext cx="2357454" cy="1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Группа 40"/>
            <p:cNvGrpSpPr/>
            <p:nvPr/>
          </p:nvGrpSpPr>
          <p:grpSpPr>
            <a:xfrm>
              <a:off x="2786050" y="2285992"/>
              <a:ext cx="4572032" cy="3176309"/>
              <a:chOff x="2714612" y="2143116"/>
              <a:chExt cx="4572032" cy="3176309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2429654" y="3675557"/>
                <a:ext cx="2571768" cy="1588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Группа 11"/>
              <p:cNvGrpSpPr/>
              <p:nvPr/>
            </p:nvGrpSpPr>
            <p:grpSpPr>
              <a:xfrm>
                <a:off x="2714612" y="2143116"/>
                <a:ext cx="4572032" cy="3176309"/>
                <a:chOff x="4786314" y="1785926"/>
                <a:chExt cx="4572032" cy="3176309"/>
              </a:xfrm>
            </p:grpSpPr>
            <p:sp>
              <p:nvSpPr>
                <p:cNvPr id="7" name="Трапеция 6"/>
                <p:cNvSpPr/>
                <p:nvPr/>
              </p:nvSpPr>
              <p:spPr>
                <a:xfrm>
                  <a:off x="5143504" y="2000240"/>
                  <a:ext cx="3643370" cy="2571768"/>
                </a:xfrm>
                <a:prstGeom prst="trapezoid">
                  <a:avLst/>
                </a:prstGeom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4786314" y="4357694"/>
                  <a:ext cx="6429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b="1" dirty="0" smtClean="0">
                      <a:latin typeface="Georgia" pitchFamily="18" charset="0"/>
                    </a:rPr>
                    <a:t>А</a:t>
                  </a:r>
                  <a:endParaRPr lang="ru-RU" sz="2400" b="1" dirty="0">
                    <a:latin typeface="Georgia" pitchFamily="18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357818" y="1785926"/>
                  <a:ext cx="6429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b="1" dirty="0" smtClean="0">
                      <a:latin typeface="Georgia" pitchFamily="18" charset="0"/>
                    </a:rPr>
                    <a:t>В</a:t>
                  </a:r>
                  <a:endParaRPr lang="ru-RU" sz="2400" b="1" dirty="0">
                    <a:latin typeface="Georgia" pitchFamily="18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8072462" y="1785926"/>
                  <a:ext cx="6429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b="1" dirty="0" smtClean="0">
                      <a:latin typeface="Georgia" pitchFamily="18" charset="0"/>
                    </a:rPr>
                    <a:t>С</a:t>
                  </a:r>
                  <a:endParaRPr lang="ru-RU" sz="2400" b="1" dirty="0">
                    <a:latin typeface="Georgia" pitchFamily="18" charset="0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8715404" y="4324657"/>
                  <a:ext cx="6429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Georgia" pitchFamily="18" charset="0"/>
                    </a:rPr>
                    <a:t>D</a:t>
                  </a:r>
                  <a:endParaRPr lang="ru-RU" sz="2400" b="1" dirty="0">
                    <a:latin typeface="Georgia" pitchFamily="18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5786446" y="4500570"/>
                  <a:ext cx="64294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b="1" dirty="0" smtClean="0">
                      <a:latin typeface="Georgia" pitchFamily="18" charset="0"/>
                    </a:rPr>
                    <a:t>Н</a:t>
                  </a:r>
                  <a:endParaRPr lang="ru-RU" sz="2400" b="1" dirty="0">
                    <a:latin typeface="Georgia" pitchFamily="18" charset="0"/>
                  </a:endParaRPr>
                </a:p>
              </p:txBody>
            </p:sp>
          </p:grpSp>
        </p:grpSp>
      </p:grpSp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214282" y="285728"/>
            <a:ext cx="8715435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Georgia" pitchFamily="18" charset="0"/>
              </a:rPr>
              <a:t>Давайте вспомним термины, необходимые нам в </a:t>
            </a:r>
            <a:r>
              <a:rPr lang="ru-RU" sz="2800" dirty="0" smtClean="0">
                <a:latin typeface="Georgia" pitchFamily="18" charset="0"/>
              </a:rPr>
              <a:t> рассмотрении </a:t>
            </a:r>
            <a:r>
              <a:rPr lang="ru-RU" sz="2800" b="1" dirty="0">
                <a:latin typeface="Georgia" pitchFamily="18" charset="0"/>
              </a:rPr>
              <a:t>теоремы о площади трапеции.</a:t>
            </a:r>
          </a:p>
        </p:txBody>
      </p: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928662" y="1428736"/>
            <a:ext cx="7415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>
                <a:latin typeface="Georgia" pitchFamily="18" charset="0"/>
              </a:rPr>
              <a:t>Какие элементы составляют трапецию?</a:t>
            </a:r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428596" y="5500702"/>
            <a:ext cx="50433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latin typeface="Georgia" pitchFamily="18" charset="0"/>
              </a:rPr>
              <a:t>Верхнее </a:t>
            </a:r>
            <a:r>
              <a:rPr lang="ru-RU" sz="2400" b="1" dirty="0" smtClean="0">
                <a:latin typeface="Georgia" pitchFamily="18" charset="0"/>
              </a:rPr>
              <a:t>основание ВС</a:t>
            </a:r>
            <a:r>
              <a:rPr lang="en-US" sz="2400" b="1" dirty="0" smtClean="0">
                <a:latin typeface="Georgia" pitchFamily="18" charset="0"/>
              </a:rPr>
              <a:t>,</a:t>
            </a:r>
            <a:endParaRPr lang="ru-RU" sz="2400" b="1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400" b="1" dirty="0" smtClean="0">
                <a:latin typeface="Georgia" pitchFamily="18" charset="0"/>
              </a:rPr>
              <a:t>	Нижнее основание А</a:t>
            </a:r>
            <a:r>
              <a:rPr lang="en-US" sz="2400" b="1" dirty="0" smtClean="0">
                <a:latin typeface="Georgia" pitchFamily="18" charset="0"/>
              </a:rPr>
              <a:t>D</a:t>
            </a:r>
            <a:r>
              <a:rPr lang="ru-RU" sz="2400" b="1" dirty="0" smtClean="0">
                <a:latin typeface="Georgia" pitchFamily="18" charset="0"/>
              </a:rPr>
              <a:t>, </a:t>
            </a:r>
            <a:endParaRPr lang="en-US" sz="2400" b="1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400" b="1" dirty="0" smtClean="0">
                <a:latin typeface="Georgia" pitchFamily="18" charset="0"/>
              </a:rPr>
              <a:t>		Высота </a:t>
            </a:r>
            <a:r>
              <a:rPr lang="en-US" sz="2400" b="1" dirty="0" smtClean="0">
                <a:latin typeface="Georgia" pitchFamily="18" charset="0"/>
              </a:rPr>
              <a:t>BH</a:t>
            </a:r>
            <a:r>
              <a:rPr lang="ru-RU" sz="2400" b="1" dirty="0" smtClean="0">
                <a:latin typeface="Georgia" pitchFamily="18" charset="0"/>
              </a:rPr>
              <a:t>.</a:t>
            </a:r>
            <a:endParaRPr lang="ru-RU" sz="2400" b="1" dirty="0">
              <a:latin typeface="Georgia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607191" y="3679033"/>
            <a:ext cx="2571768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357422" y="2857496"/>
            <a:ext cx="257176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857356" y="2428868"/>
            <a:ext cx="2357454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14414" y="5000636"/>
            <a:ext cx="3714776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admin\Desktop\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143116"/>
            <a:ext cx="2552708" cy="38118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1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1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1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21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21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21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21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21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21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714348" y="2000240"/>
            <a:ext cx="2878140" cy="2660653"/>
            <a:chOff x="714348" y="2000240"/>
            <a:chExt cx="2878140" cy="2660653"/>
          </a:xfrm>
        </p:grpSpPr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1142976" y="2428868"/>
              <a:ext cx="2449512" cy="223202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2143108" y="2000240"/>
              <a:ext cx="3882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Georgia" pitchFamily="18" charset="0"/>
                </a:rPr>
                <a:t>а</a:t>
              </a: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714348" y="3357562"/>
              <a:ext cx="3882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Georgia" pitchFamily="18" charset="0"/>
                </a:rPr>
                <a:t>а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29124" y="4110319"/>
            <a:ext cx="4603090" cy="2747681"/>
            <a:chOff x="4286248" y="3714752"/>
            <a:chExt cx="4603090" cy="2747681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286248" y="3714752"/>
              <a:ext cx="4176713" cy="223202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6184016" y="6000768"/>
              <a:ext cx="3882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Georgia" pitchFamily="18" charset="0"/>
                </a:rPr>
                <a:t>а</a:t>
              </a: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8501090" y="4572008"/>
              <a:ext cx="3882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latin typeface="Georgia" pitchFamily="18" charset="0"/>
                </a:rPr>
                <a:t>b</a:t>
              </a:r>
              <a:endParaRPr lang="ru-RU" sz="2400" b="1" i="1" dirty="0">
                <a:latin typeface="Georgia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5500694" y="2719984"/>
            <a:ext cx="250902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S = a b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5143512"/>
            <a:ext cx="214314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S = a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8926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Georgia" pitchFamily="18" charset="0"/>
              </a:rPr>
              <a:t>2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657" y="1857364"/>
            <a:ext cx="1803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 smtClean="0">
                <a:latin typeface="Georgia" pitchFamily="18" charset="0"/>
              </a:rPr>
              <a:t>КВАДРАТ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5429256" y="2038641"/>
            <a:ext cx="34596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 smtClean="0">
                <a:latin typeface="Georgia" pitchFamily="18" charset="0"/>
              </a:rPr>
              <a:t>ПРЯМОУГОЛЬНИК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42844" y="142852"/>
            <a:ext cx="8786842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latin typeface="Georgia" pitchFamily="18" charset="0"/>
              </a:rPr>
              <a:t>Давайте </a:t>
            </a:r>
            <a:r>
              <a:rPr lang="ru-RU" sz="2800" dirty="0">
                <a:latin typeface="Georgia" pitchFamily="18" charset="0"/>
              </a:rPr>
              <a:t>вспомним формулы площадей </a:t>
            </a:r>
            <a:r>
              <a:rPr lang="en-US" sz="2800" dirty="0" smtClean="0">
                <a:latin typeface="Georgia" pitchFamily="18" charset="0"/>
              </a:rPr>
              <a:t>                              </a:t>
            </a:r>
            <a:r>
              <a:rPr lang="ru-RU" sz="2800" dirty="0" smtClean="0">
                <a:latin typeface="Georgia" pitchFamily="18" charset="0"/>
              </a:rPr>
              <a:t>фигур, которые мы ЗНАЕМ </a:t>
            </a:r>
            <a:r>
              <a:rPr lang="en-US" sz="2800" dirty="0" smtClean="0">
                <a:latin typeface="Georgia" pitchFamily="18" charset="0"/>
              </a:rPr>
              <a:t>                                                          </a:t>
            </a:r>
            <a:r>
              <a:rPr lang="ru-RU" sz="2800" dirty="0" smtClean="0">
                <a:latin typeface="Georgia" pitchFamily="18" charset="0"/>
              </a:rPr>
              <a:t>и ПРИМЕНЯЕМ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при решении задач.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3074" name="Picture 2" descr="C:\Users\admin\Desktop\Ю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214290"/>
            <a:ext cx="1281115" cy="12150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42844" y="142852"/>
            <a:ext cx="8786842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latin typeface="Georgia" pitchFamily="18" charset="0"/>
              </a:rPr>
              <a:t>Давайте </a:t>
            </a:r>
            <a:r>
              <a:rPr lang="ru-RU" sz="2800" dirty="0">
                <a:latin typeface="Georgia" pitchFamily="18" charset="0"/>
              </a:rPr>
              <a:t>вспомним формулы площадей </a:t>
            </a:r>
            <a:r>
              <a:rPr lang="en-US" sz="2800" dirty="0" smtClean="0">
                <a:latin typeface="Georgia" pitchFamily="18" charset="0"/>
              </a:rPr>
              <a:t>                              </a:t>
            </a:r>
            <a:r>
              <a:rPr lang="ru-RU" sz="2800" dirty="0" smtClean="0">
                <a:latin typeface="Georgia" pitchFamily="18" charset="0"/>
              </a:rPr>
              <a:t>фигур, которые мы ЗНАЕМ </a:t>
            </a:r>
            <a:r>
              <a:rPr lang="en-US" sz="2800" dirty="0" smtClean="0">
                <a:latin typeface="Georgia" pitchFamily="18" charset="0"/>
              </a:rPr>
              <a:t>                                                          </a:t>
            </a:r>
            <a:r>
              <a:rPr lang="ru-RU" sz="2800" dirty="0" smtClean="0">
                <a:latin typeface="Georgia" pitchFamily="18" charset="0"/>
              </a:rPr>
              <a:t>и ПРИМЕНЯЕМ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при решении задач.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5291752"/>
            <a:ext cx="2571768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S = a h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3657" y="1857364"/>
            <a:ext cx="367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 smtClean="0">
                <a:latin typeface="Georgia" pitchFamily="18" charset="0"/>
              </a:rPr>
              <a:t>ПАРАЛЛЕЛОГРАММ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5612993" y="1857364"/>
            <a:ext cx="2802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 smtClean="0">
                <a:latin typeface="Georgia" pitchFamily="18" charset="0"/>
              </a:rPr>
              <a:t>ТРЕУГОЛЬНИК</a:t>
            </a:r>
            <a:endParaRPr lang="ru-RU" sz="2400" b="1" dirty="0">
              <a:latin typeface="Georgia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28596" y="3000372"/>
            <a:ext cx="3384550" cy="2176177"/>
            <a:chOff x="428596" y="3000372"/>
            <a:chExt cx="3384550" cy="2176177"/>
          </a:xfrm>
        </p:grpSpPr>
        <p:sp>
          <p:nvSpPr>
            <p:cNvPr id="18" name="AutoShape 4"/>
            <p:cNvSpPr>
              <a:spLocks noChangeArrowheads="1"/>
            </p:cNvSpPr>
            <p:nvPr/>
          </p:nvSpPr>
          <p:spPr bwMode="auto">
            <a:xfrm>
              <a:off x="428596" y="3000372"/>
              <a:ext cx="3384550" cy="1727200"/>
            </a:xfrm>
            <a:prstGeom prst="parallelogram">
              <a:avLst>
                <a:gd name="adj" fmla="val 48989"/>
              </a:avLst>
            </a:prstGeom>
            <a:solidFill>
              <a:schemeClr val="accent1">
                <a:alpha val="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00166" y="4714884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Georgia" pitchFamily="18" charset="0"/>
                </a:rPr>
                <a:t>a</a:t>
              </a:r>
              <a:endParaRPr lang="ru-RU" sz="2400" b="1" i="1" dirty="0">
                <a:latin typeface="Georgia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85852" y="3571876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Georgia" pitchFamily="18" charset="0"/>
                </a:rPr>
                <a:t>h</a:t>
              </a:r>
              <a:endParaRPr lang="ru-RU" sz="2400" b="1" i="1" dirty="0">
                <a:latin typeface="Georgia" pitchFamily="18" charset="0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392877" y="3821909"/>
              <a:ext cx="1714512" cy="714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4903813" y="4000504"/>
            <a:ext cx="3240087" cy="2319053"/>
            <a:chOff x="4903813" y="4000504"/>
            <a:chExt cx="3240087" cy="2319053"/>
          </a:xfrm>
        </p:grpSpPr>
        <p:sp>
          <p:nvSpPr>
            <p:cNvPr id="29" name="TextBox 28"/>
            <p:cNvSpPr txBox="1"/>
            <p:nvPr/>
          </p:nvSpPr>
          <p:spPr>
            <a:xfrm>
              <a:off x="6215074" y="5857892"/>
              <a:ext cx="1000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Georgia" pitchFamily="18" charset="0"/>
                </a:rPr>
                <a:t>a</a:t>
              </a:r>
              <a:endParaRPr lang="ru-RU" sz="2400" b="1" i="1" dirty="0">
                <a:latin typeface="Georgia" pitchFamily="18" charset="0"/>
              </a:endParaRPr>
            </a:p>
          </p:txBody>
        </p:sp>
        <p:grpSp>
          <p:nvGrpSpPr>
            <p:cNvPr id="26" name="Группа 25"/>
            <p:cNvGrpSpPr/>
            <p:nvPr/>
          </p:nvGrpSpPr>
          <p:grpSpPr>
            <a:xfrm>
              <a:off x="4903813" y="4000504"/>
              <a:ext cx="3240087" cy="1944688"/>
              <a:chOff x="4903813" y="4000504"/>
              <a:chExt cx="3240087" cy="1944688"/>
            </a:xfrm>
          </p:grpSpPr>
          <p:sp>
            <p:nvSpPr>
              <p:cNvPr id="25" name="AutoShape 9"/>
              <p:cNvSpPr>
                <a:spLocks noChangeArrowheads="1"/>
              </p:cNvSpPr>
              <p:nvPr/>
            </p:nvSpPr>
            <p:spPr bwMode="auto">
              <a:xfrm>
                <a:off x="4903813" y="4000504"/>
                <a:ext cx="3240087" cy="1944688"/>
              </a:xfrm>
              <a:prstGeom prst="triangle">
                <a:avLst>
                  <a:gd name="adj" fmla="val 33495"/>
                </a:avLst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cxnSp>
            <p:nvCxnSpPr>
              <p:cNvPr id="28" name="Прямая соединительная линия 27"/>
              <p:cNvCxnSpPr/>
              <p:nvPr/>
            </p:nvCxnSpPr>
            <p:spPr>
              <a:xfrm rot="16200000" flipH="1">
                <a:off x="5029210" y="4972054"/>
                <a:ext cx="1944688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6000760" y="4929198"/>
                <a:ext cx="10001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Georgia" pitchFamily="18" charset="0"/>
                  </a:rPr>
                  <a:t>h</a:t>
                </a:r>
                <a:endParaRPr lang="ru-RU" sz="2400" b="1" i="1" dirty="0">
                  <a:latin typeface="Georgia" pitchFamily="18" charset="0"/>
                </a:endParaRPr>
              </a:p>
            </p:txBody>
          </p:sp>
        </p:grpSp>
      </p:grpSp>
      <p:grpSp>
        <p:nvGrpSpPr>
          <p:cNvPr id="39" name="Группа 38"/>
          <p:cNvGrpSpPr/>
          <p:nvPr/>
        </p:nvGrpSpPr>
        <p:grpSpPr>
          <a:xfrm>
            <a:off x="4929190" y="2714620"/>
            <a:ext cx="3062057" cy="1013403"/>
            <a:chOff x="4929190" y="2714620"/>
            <a:chExt cx="3062057" cy="1013403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4929190" y="2714620"/>
              <a:ext cx="3062057" cy="9233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Georgia" pitchFamily="18" charset="0"/>
                </a:rPr>
                <a:t>S =    a h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15074" y="2714620"/>
              <a:ext cx="2857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Georgia" pitchFamily="18" charset="0"/>
                </a:rPr>
                <a:t>1</a:t>
              </a:r>
              <a:endParaRPr lang="ru-RU" sz="3200" b="1" dirty="0">
                <a:latin typeface="Georgia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5074" y="3143248"/>
              <a:ext cx="2857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Georgia" pitchFamily="18" charset="0"/>
                </a:rPr>
                <a:t>2</a:t>
              </a:r>
              <a:endParaRPr lang="ru-RU" sz="3200" b="1" dirty="0">
                <a:latin typeface="Georgia" pitchFamily="18" charset="0"/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6215074" y="3286124"/>
              <a:ext cx="42862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 descr="C:\Users\admin\Desktop\Ю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3062" y="214290"/>
            <a:ext cx="1280449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214282" y="214290"/>
            <a:ext cx="8643998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Georgia" pitchFamily="18" charset="0"/>
              </a:rPr>
              <a:t>Давайте вспомним, </a:t>
            </a:r>
            <a:endParaRPr lang="ru-RU" sz="2800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800" dirty="0" smtClean="0">
                <a:latin typeface="Georgia" pitchFamily="18" charset="0"/>
              </a:rPr>
              <a:t>как </a:t>
            </a:r>
            <a:r>
              <a:rPr lang="ru-RU" sz="2800" dirty="0">
                <a:latin typeface="Georgia" pitchFamily="18" charset="0"/>
              </a:rPr>
              <a:t>мы доказывали 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эти формулы? 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06538" name="Text Box 42"/>
          <p:cNvSpPr txBox="1">
            <a:spLocks noChangeArrowheads="1"/>
          </p:cNvSpPr>
          <p:nvPr/>
        </p:nvSpPr>
        <p:spPr bwMode="auto">
          <a:xfrm>
            <a:off x="5643570" y="3643314"/>
            <a:ext cx="32400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latin typeface="Georgia" pitchFamily="18" charset="0"/>
              </a:rPr>
              <a:t>Прямоугольник достроили</a:t>
            </a:r>
          </a:p>
          <a:p>
            <a:pPr algn="ctr">
              <a:defRPr/>
            </a:pPr>
            <a:r>
              <a:rPr lang="ru-RU" sz="2400" b="1" i="1" dirty="0">
                <a:latin typeface="Georgia" pitchFamily="18" charset="0"/>
              </a:rPr>
              <a:t>до </a:t>
            </a:r>
            <a:r>
              <a:rPr lang="ru-RU" sz="2400" b="1" i="1" dirty="0" smtClean="0">
                <a:latin typeface="Georgia" pitchFamily="18" charset="0"/>
              </a:rPr>
              <a:t>квадрата</a:t>
            </a:r>
            <a:r>
              <a:rPr lang="en-US" sz="2400" b="1" i="1" dirty="0" smtClean="0">
                <a:latin typeface="Georgia" pitchFamily="18" charset="0"/>
              </a:rPr>
              <a:t> </a:t>
            </a:r>
            <a:r>
              <a:rPr lang="ru-RU" sz="2400" b="1" i="1" dirty="0" smtClean="0">
                <a:latin typeface="Georgia" pitchFamily="18" charset="0"/>
              </a:rPr>
              <a:t>со стороной  (а + в) </a:t>
            </a:r>
            <a:endParaRPr lang="ru-RU" sz="2400" b="1" i="1" dirty="0">
              <a:latin typeface="Georgia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357158" y="1214422"/>
            <a:ext cx="5099950" cy="5105135"/>
            <a:chOff x="357158" y="1214422"/>
            <a:chExt cx="5099950" cy="5105135"/>
          </a:xfrm>
        </p:grpSpPr>
        <p:sp>
          <p:nvSpPr>
            <p:cNvPr id="28" name="Text Box 7"/>
            <p:cNvSpPr txBox="1">
              <a:spLocks noChangeArrowheads="1"/>
            </p:cNvSpPr>
            <p:nvPr/>
          </p:nvSpPr>
          <p:spPr bwMode="auto">
            <a:xfrm>
              <a:off x="357158" y="3786190"/>
              <a:ext cx="38504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latin typeface="Georgia" pitchFamily="18" charset="0"/>
                </a:rPr>
                <a:t>b</a:t>
              </a:r>
              <a:endParaRPr lang="ru-RU" sz="2400" b="1" i="1" dirty="0">
                <a:latin typeface="Georgia" pitchFamily="18" charset="0"/>
              </a:endParaRPr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357158" y="1214422"/>
              <a:ext cx="5099950" cy="5105135"/>
              <a:chOff x="357158" y="1214422"/>
              <a:chExt cx="5099950" cy="5105135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3786182" y="1643050"/>
                <a:ext cx="1214446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Группа 33"/>
              <p:cNvGrpSpPr/>
              <p:nvPr/>
            </p:nvGrpSpPr>
            <p:grpSpPr>
              <a:xfrm>
                <a:off x="357158" y="1214422"/>
                <a:ext cx="5099950" cy="5105135"/>
                <a:chOff x="357158" y="1214422"/>
                <a:chExt cx="5099950" cy="5105135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5400000">
                  <a:off x="-677502" y="4320784"/>
                  <a:ext cx="2928164" cy="158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3" name="Группа 32"/>
                <p:cNvGrpSpPr/>
                <p:nvPr/>
              </p:nvGrpSpPr>
              <p:grpSpPr>
                <a:xfrm>
                  <a:off x="357158" y="1214422"/>
                  <a:ext cx="5099950" cy="5105135"/>
                  <a:chOff x="357158" y="1214422"/>
                  <a:chExt cx="5099950" cy="5105135"/>
                </a:xfrm>
              </p:grpSpPr>
              <p:cxnSp>
                <p:nvCxnSpPr>
                  <p:cNvPr id="12" name="Прямая соединительная линия 11"/>
                  <p:cNvCxnSpPr/>
                  <p:nvPr/>
                </p:nvCxnSpPr>
                <p:spPr>
                  <a:xfrm>
                    <a:off x="3786182" y="2857496"/>
                    <a:ext cx="1214446" cy="158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6" name="Группа 25"/>
                  <p:cNvGrpSpPr/>
                  <p:nvPr/>
                </p:nvGrpSpPr>
                <p:grpSpPr>
                  <a:xfrm>
                    <a:off x="357158" y="1214422"/>
                    <a:ext cx="5099950" cy="5105135"/>
                    <a:chOff x="357158" y="1214422"/>
                    <a:chExt cx="5099950" cy="5105135"/>
                  </a:xfrm>
                </p:grpSpPr>
                <p:cxnSp>
                  <p:nvCxnSpPr>
                    <p:cNvPr id="23" name="Прямая соединительная линия 22"/>
                    <p:cNvCxnSpPr/>
                    <p:nvPr/>
                  </p:nvCxnSpPr>
                  <p:spPr>
                    <a:xfrm rot="5400000">
                      <a:off x="2322100" y="4321578"/>
                      <a:ext cx="2928164" cy="1588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" name="Группа 23"/>
                    <p:cNvGrpSpPr/>
                    <p:nvPr/>
                  </p:nvGrpSpPr>
                  <p:grpSpPr>
                    <a:xfrm>
                      <a:off x="357158" y="1214422"/>
                      <a:ext cx="5099950" cy="5105135"/>
                      <a:chOff x="357158" y="1214422"/>
                      <a:chExt cx="5099950" cy="5105135"/>
                    </a:xfrm>
                  </p:grpSpPr>
                  <p:sp>
                    <p:nvSpPr>
                      <p:cNvPr id="3076" name="Rectangle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5786" y="1643050"/>
                        <a:ext cx="3000396" cy="1228721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0"/>
                        </a:schemeClr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cxnSp>
                    <p:nvCxnSpPr>
                      <p:cNvPr id="14" name="Прямая соединительная линия 13"/>
                      <p:cNvCxnSpPr/>
                      <p:nvPr/>
                    </p:nvCxnSpPr>
                    <p:spPr>
                      <a:xfrm rot="5400000">
                        <a:off x="2929720" y="3714752"/>
                        <a:ext cx="4142610" cy="794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" name="Прямая соединительная линия 16"/>
                      <p:cNvCxnSpPr/>
                      <p:nvPr/>
                    </p:nvCxnSpPr>
                    <p:spPr>
                      <a:xfrm>
                        <a:off x="785786" y="5786454"/>
                        <a:ext cx="4214842" cy="1588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9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57422" y="5857892"/>
                        <a:ext cx="385042" cy="46166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400" b="1" i="1" dirty="0">
                            <a:latin typeface="Georgia" pitchFamily="18" charset="0"/>
                          </a:rPr>
                          <a:t>b</a:t>
                        </a:r>
                        <a:endParaRPr lang="ru-RU" sz="2400" b="1" i="1" dirty="0">
                          <a:latin typeface="Georgia" pitchFamily="18" charset="0"/>
                        </a:endParaRPr>
                      </a:p>
                    </p:txBody>
                  </p:sp>
                  <p:grpSp>
                    <p:nvGrpSpPr>
                      <p:cNvPr id="21" name="Группа 20"/>
                      <p:cNvGrpSpPr/>
                      <p:nvPr/>
                    </p:nvGrpSpPr>
                    <p:grpSpPr>
                      <a:xfrm>
                        <a:off x="357158" y="1214422"/>
                        <a:ext cx="5099950" cy="3104871"/>
                        <a:chOff x="357158" y="1214422"/>
                        <a:chExt cx="5099950" cy="3104871"/>
                      </a:xfrm>
                    </p:grpSpPr>
                    <p:sp>
                      <p:nvSpPr>
                        <p:cNvPr id="3078" name="Text Box 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43108" y="1214422"/>
                          <a:ext cx="385042" cy="4616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400" b="1" i="1" dirty="0">
                              <a:latin typeface="Georgia" pitchFamily="18" charset="0"/>
                            </a:rPr>
                            <a:t>b</a:t>
                          </a:r>
                          <a:endParaRPr lang="ru-RU" sz="2400" b="1" i="1" dirty="0">
                            <a:latin typeface="Georgia" pitchFamily="18" charset="0"/>
                          </a:endParaRPr>
                        </a:p>
                      </p:txBody>
                    </p:sp>
                    <p:sp>
                      <p:nvSpPr>
                        <p:cNvPr id="27" name="Text Box 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143372" y="1214422"/>
                          <a:ext cx="388248" cy="4616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r>
                            <a:rPr lang="en-US" sz="2400" b="1" i="1" dirty="0" smtClean="0">
                              <a:latin typeface="Georgia" pitchFamily="18" charset="0"/>
                            </a:rPr>
                            <a:t>a</a:t>
                          </a:r>
                          <a:endParaRPr lang="ru-RU" sz="2400" b="1" i="1" dirty="0">
                            <a:latin typeface="Georgia" pitchFamily="18" charset="0"/>
                          </a:endParaRPr>
                        </a:p>
                      </p:txBody>
                    </p:sp>
                    <p:sp>
                      <p:nvSpPr>
                        <p:cNvPr id="30" name="Text Box 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72066" y="3857628"/>
                          <a:ext cx="385042" cy="4616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400" b="1" i="1" dirty="0">
                              <a:latin typeface="Georgia" pitchFamily="18" charset="0"/>
                            </a:rPr>
                            <a:t>b</a:t>
                          </a:r>
                          <a:endParaRPr lang="ru-RU" sz="2400" b="1" i="1" dirty="0">
                            <a:latin typeface="Georgia" pitchFamily="18" charset="0"/>
                          </a:endParaRPr>
                        </a:p>
                      </p:txBody>
                    </p:sp>
                    <p:sp>
                      <p:nvSpPr>
                        <p:cNvPr id="31" name="Text Box 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00628" y="1928802"/>
                          <a:ext cx="388248" cy="4616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400" b="1" i="1" dirty="0" smtClean="0">
                              <a:latin typeface="Georgia" pitchFamily="18" charset="0"/>
                            </a:rPr>
                            <a:t>a</a:t>
                          </a:r>
                          <a:endParaRPr lang="ru-RU" sz="2400" b="1" i="1" dirty="0">
                            <a:latin typeface="Georgia" pitchFamily="18" charset="0"/>
                          </a:endParaRPr>
                        </a:p>
                      </p:txBody>
                    </p:sp>
                    <p:sp>
                      <p:nvSpPr>
                        <p:cNvPr id="32" name="Text Box 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7158" y="1928802"/>
                          <a:ext cx="388248" cy="4616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400" b="1" i="1" dirty="0" smtClean="0">
                              <a:latin typeface="Georgia" pitchFamily="18" charset="0"/>
                            </a:rPr>
                            <a:t>a</a:t>
                          </a:r>
                          <a:endParaRPr lang="ru-RU" sz="2400" b="1" i="1" dirty="0">
                            <a:latin typeface="Georgia" pitchFamily="18" charset="0"/>
                          </a:endParaRPr>
                        </a:p>
                      </p:txBody>
                    </p:sp>
                  </p:grpSp>
                </p:grpSp>
              </p:grpSp>
            </p:grpSp>
          </p:grpSp>
        </p:grpSp>
      </p:grpSp>
      <p:pic>
        <p:nvPicPr>
          <p:cNvPr id="37" name="Picture 2" descr="C:\Users\admin\Desktop\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214290"/>
            <a:ext cx="956801" cy="14287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  <p:bldP spid="1065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36" name="Rectangle 16"/>
          <p:cNvSpPr>
            <a:spLocks noChangeArrowheads="1"/>
          </p:cNvSpPr>
          <p:nvPr/>
        </p:nvSpPr>
        <p:spPr bwMode="auto">
          <a:xfrm>
            <a:off x="142876" y="1928802"/>
            <a:ext cx="8858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 smtClean="0">
                <a:latin typeface="Georgia" pitchFamily="18" charset="0"/>
              </a:rPr>
              <a:t>Параллелограмм  достроили  до  прямоугольника</a:t>
            </a:r>
            <a:r>
              <a:rPr lang="ru-RU" sz="2400" b="1" i="1" dirty="0">
                <a:latin typeface="Georgia" pitchFamily="18" charset="0"/>
              </a:rPr>
              <a:t>.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500166" y="2928934"/>
            <a:ext cx="5715040" cy="3438821"/>
            <a:chOff x="1500166" y="2928934"/>
            <a:chExt cx="4357718" cy="3113742"/>
          </a:xfrm>
        </p:grpSpPr>
        <p:sp>
          <p:nvSpPr>
            <p:cNvPr id="4110" name="Text Box 17"/>
            <p:cNvSpPr txBox="1">
              <a:spLocks noChangeArrowheads="1"/>
            </p:cNvSpPr>
            <p:nvPr/>
          </p:nvSpPr>
          <p:spPr bwMode="auto">
            <a:xfrm>
              <a:off x="3406668" y="5581011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а</a:t>
              </a: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1500166" y="2928934"/>
              <a:ext cx="4357718" cy="2595562"/>
              <a:chOff x="1500166" y="2928934"/>
              <a:chExt cx="4357718" cy="2595562"/>
            </a:xfrm>
          </p:grpSpPr>
          <p:sp>
            <p:nvSpPr>
              <p:cNvPr id="4101" name="Line 8"/>
              <p:cNvSpPr>
                <a:spLocks noChangeShapeType="1"/>
              </p:cNvSpPr>
              <p:nvPr/>
            </p:nvSpPr>
            <p:spPr bwMode="auto">
              <a:xfrm>
                <a:off x="5857884" y="2928934"/>
                <a:ext cx="0" cy="36036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2" name="Line 9"/>
              <p:cNvSpPr>
                <a:spLocks noChangeShapeType="1"/>
              </p:cNvSpPr>
              <p:nvPr/>
            </p:nvSpPr>
            <p:spPr bwMode="auto">
              <a:xfrm>
                <a:off x="5857884" y="3360734"/>
                <a:ext cx="0" cy="36036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3" name="Line 10"/>
              <p:cNvSpPr>
                <a:spLocks noChangeShapeType="1"/>
              </p:cNvSpPr>
              <p:nvPr/>
            </p:nvSpPr>
            <p:spPr bwMode="auto">
              <a:xfrm>
                <a:off x="5857884" y="3792534"/>
                <a:ext cx="0" cy="36036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4" name="Line 11"/>
              <p:cNvSpPr>
                <a:spLocks noChangeShapeType="1"/>
              </p:cNvSpPr>
              <p:nvPr/>
            </p:nvSpPr>
            <p:spPr bwMode="auto">
              <a:xfrm>
                <a:off x="5857884" y="4224334"/>
                <a:ext cx="0" cy="36036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5" name="Line 12"/>
              <p:cNvSpPr>
                <a:spLocks noChangeShapeType="1"/>
              </p:cNvSpPr>
              <p:nvPr/>
            </p:nvSpPr>
            <p:spPr bwMode="auto">
              <a:xfrm>
                <a:off x="5857884" y="4657721"/>
                <a:ext cx="0" cy="36036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6" name="Line 13"/>
              <p:cNvSpPr>
                <a:spLocks noChangeShapeType="1"/>
              </p:cNvSpPr>
              <p:nvPr/>
            </p:nvSpPr>
            <p:spPr bwMode="auto">
              <a:xfrm>
                <a:off x="5857884" y="5089521"/>
                <a:ext cx="0" cy="36036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7" name="Line 14"/>
              <p:cNvSpPr>
                <a:spLocks noChangeShapeType="1"/>
              </p:cNvSpPr>
              <p:nvPr/>
            </p:nvSpPr>
            <p:spPr bwMode="auto">
              <a:xfrm>
                <a:off x="4922846" y="5521321"/>
                <a:ext cx="358775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8" name="Line 15"/>
              <p:cNvSpPr>
                <a:spLocks noChangeShapeType="1"/>
              </p:cNvSpPr>
              <p:nvPr/>
            </p:nvSpPr>
            <p:spPr bwMode="auto">
              <a:xfrm>
                <a:off x="5499109" y="5521321"/>
                <a:ext cx="358775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" name="Группа 17"/>
              <p:cNvGrpSpPr/>
              <p:nvPr/>
            </p:nvGrpSpPr>
            <p:grpSpPr>
              <a:xfrm>
                <a:off x="1500166" y="2928934"/>
                <a:ext cx="4318000" cy="2595562"/>
                <a:chOff x="1500166" y="2928934"/>
                <a:chExt cx="4318000" cy="2595562"/>
              </a:xfrm>
            </p:grpSpPr>
            <p:sp>
              <p:nvSpPr>
                <p:cNvPr id="4099" name="AutoShape 4"/>
                <p:cNvSpPr>
                  <a:spLocks noChangeArrowheads="1"/>
                </p:cNvSpPr>
                <p:nvPr/>
              </p:nvSpPr>
              <p:spPr bwMode="auto">
                <a:xfrm>
                  <a:off x="1500166" y="2928934"/>
                  <a:ext cx="4318000" cy="2592387"/>
                </a:xfrm>
                <a:prstGeom prst="parallelogram">
                  <a:avLst>
                    <a:gd name="adj" fmla="val 41641"/>
                  </a:avLst>
                </a:prstGeom>
                <a:solidFill>
                  <a:schemeClr val="accent1">
                    <a:alpha val="0"/>
                  </a:schemeClr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00" name="Line 5"/>
                <p:cNvSpPr>
                  <a:spLocks noChangeShapeType="1"/>
                </p:cNvSpPr>
                <p:nvPr/>
              </p:nvSpPr>
              <p:spPr bwMode="auto">
                <a:xfrm>
                  <a:off x="2571736" y="2928934"/>
                  <a:ext cx="1588" cy="259556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1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571736" y="3786190"/>
                  <a:ext cx="37221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/>
                    <a:t>h</a:t>
                  </a:r>
                  <a:endParaRPr lang="ru-RU" sz="2400" b="1" dirty="0"/>
                </a:p>
              </p:txBody>
            </p:sp>
          </p:grpSp>
        </p:grp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14282" y="214290"/>
            <a:ext cx="8643998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Georgia" pitchFamily="18" charset="0"/>
              </a:rPr>
              <a:t>Давайте вспомним, </a:t>
            </a:r>
            <a:endParaRPr lang="ru-RU" sz="2800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800" dirty="0" smtClean="0">
                <a:latin typeface="Georgia" pitchFamily="18" charset="0"/>
              </a:rPr>
              <a:t>как </a:t>
            </a:r>
            <a:r>
              <a:rPr lang="ru-RU" sz="2800" dirty="0">
                <a:latin typeface="Georgia" pitchFamily="18" charset="0"/>
              </a:rPr>
              <a:t>мы доказывали 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эти формулы? 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21" name="Picture 2" descr="C:\Users\admin\Desktop\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3130" y="214290"/>
            <a:ext cx="1273221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69" name="Rectangle 25"/>
          <p:cNvSpPr>
            <a:spLocks noChangeArrowheads="1"/>
          </p:cNvSpPr>
          <p:nvPr/>
        </p:nvSpPr>
        <p:spPr bwMode="auto">
          <a:xfrm>
            <a:off x="0" y="1714488"/>
            <a:ext cx="9215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>
                <a:latin typeface="Georgia" pitchFamily="18" charset="0"/>
              </a:rPr>
              <a:t>Треугольник </a:t>
            </a:r>
            <a:r>
              <a:rPr lang="ru-RU" sz="2400" b="1" i="1" dirty="0" smtClean="0">
                <a:latin typeface="Georgia" pitchFamily="18" charset="0"/>
              </a:rPr>
              <a:t> достроили  до  </a:t>
            </a:r>
            <a:r>
              <a:rPr lang="ru-RU" sz="2400" b="1" i="1" dirty="0">
                <a:latin typeface="Georgia" pitchFamily="18" charset="0"/>
              </a:rPr>
              <a:t>параллелограмма.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14282" y="214290"/>
            <a:ext cx="8643998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Georgia" pitchFamily="18" charset="0"/>
              </a:rPr>
              <a:t>Давайте вспомним, </a:t>
            </a:r>
            <a:endParaRPr lang="ru-RU" sz="2800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800" dirty="0" smtClean="0">
                <a:latin typeface="Georgia" pitchFamily="18" charset="0"/>
              </a:rPr>
              <a:t>как </a:t>
            </a:r>
            <a:r>
              <a:rPr lang="ru-RU" sz="2800" dirty="0">
                <a:latin typeface="Georgia" pitchFamily="18" charset="0"/>
              </a:rPr>
              <a:t>мы доказывали </a:t>
            </a:r>
            <a:r>
              <a:rPr lang="en-US" sz="2800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эти формулы </a:t>
            </a:r>
            <a:endParaRPr lang="ru-RU" sz="2800" dirty="0">
              <a:latin typeface="Georgia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1285852" y="2857496"/>
            <a:ext cx="6948518" cy="3471944"/>
            <a:chOff x="3286116" y="3143248"/>
            <a:chExt cx="5305444" cy="3186192"/>
          </a:xfrm>
        </p:grpSpPr>
        <p:sp>
          <p:nvSpPr>
            <p:cNvPr id="5125" name="Rectangle 7"/>
            <p:cNvSpPr>
              <a:spLocks noChangeArrowheads="1"/>
            </p:cNvSpPr>
            <p:nvPr/>
          </p:nvSpPr>
          <p:spPr bwMode="auto">
            <a:xfrm>
              <a:off x="4643438" y="4143380"/>
              <a:ext cx="3417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h</a:t>
              </a:r>
              <a:endParaRPr lang="ru-RU" sz="2000" b="1" dirty="0"/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3286116" y="3143248"/>
              <a:ext cx="5305444" cy="3186192"/>
              <a:chOff x="428596" y="2071678"/>
              <a:chExt cx="5305444" cy="3186192"/>
            </a:xfrm>
          </p:grpSpPr>
          <p:sp>
            <p:nvSpPr>
              <p:cNvPr id="5131" name="Line 14"/>
              <p:cNvSpPr>
                <a:spLocks noChangeShapeType="1"/>
              </p:cNvSpPr>
              <p:nvPr/>
            </p:nvSpPr>
            <p:spPr bwMode="auto">
              <a:xfrm>
                <a:off x="3786182" y="2071678"/>
                <a:ext cx="358775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9" name="Группа 28"/>
              <p:cNvGrpSpPr/>
              <p:nvPr/>
            </p:nvGrpSpPr>
            <p:grpSpPr>
              <a:xfrm>
                <a:off x="428596" y="2071678"/>
                <a:ext cx="5305444" cy="3186192"/>
                <a:chOff x="561956" y="620713"/>
                <a:chExt cx="5305444" cy="3186192"/>
              </a:xfrm>
            </p:grpSpPr>
            <p:grpSp>
              <p:nvGrpSpPr>
                <p:cNvPr id="24" name="Группа 23"/>
                <p:cNvGrpSpPr/>
                <p:nvPr/>
              </p:nvGrpSpPr>
              <p:grpSpPr>
                <a:xfrm>
                  <a:off x="1908175" y="620713"/>
                  <a:ext cx="3959225" cy="2735262"/>
                  <a:chOff x="1908175" y="620713"/>
                  <a:chExt cx="3959225" cy="2735262"/>
                </a:xfrm>
              </p:grpSpPr>
              <p:sp>
                <p:nvSpPr>
                  <p:cNvPr id="512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908175" y="620713"/>
                    <a:ext cx="358775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28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411413" y="620713"/>
                    <a:ext cx="358775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29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916238" y="620713"/>
                    <a:ext cx="358775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0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419475" y="620713"/>
                    <a:ext cx="358775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427538" y="620713"/>
                    <a:ext cx="358775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932363" y="620713"/>
                    <a:ext cx="358775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5508625" y="620713"/>
                    <a:ext cx="358775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5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00563" y="3068638"/>
                    <a:ext cx="144462" cy="287337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6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16463" y="2636838"/>
                    <a:ext cx="144462" cy="287337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7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32363" y="2205038"/>
                    <a:ext cx="144462" cy="287337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8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48263" y="1773238"/>
                    <a:ext cx="144462" cy="287337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9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4163" y="1341438"/>
                    <a:ext cx="144462" cy="287337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40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80063" y="908050"/>
                    <a:ext cx="144462" cy="287338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41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95963" y="620713"/>
                    <a:ext cx="71437" cy="144462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" name="Группа 27"/>
                <p:cNvGrpSpPr/>
                <p:nvPr/>
              </p:nvGrpSpPr>
              <p:grpSpPr>
                <a:xfrm>
                  <a:off x="561956" y="630229"/>
                  <a:ext cx="3887788" cy="3176676"/>
                  <a:chOff x="561956" y="630229"/>
                  <a:chExt cx="3887788" cy="3176676"/>
                </a:xfrm>
              </p:grpSpPr>
              <p:sp>
                <p:nvSpPr>
                  <p:cNvPr id="512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2133592" y="3406795"/>
                    <a:ext cx="327334" cy="400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000" b="1" dirty="0"/>
                      <a:t>а</a:t>
                    </a:r>
                  </a:p>
                </p:txBody>
              </p:sp>
              <p:sp>
                <p:nvSpPr>
                  <p:cNvPr id="25" name="AutoShape 4"/>
                  <p:cNvSpPr>
                    <a:spLocks noChangeArrowheads="1"/>
                  </p:cNvSpPr>
                  <p:nvPr/>
                </p:nvSpPr>
                <p:spPr bwMode="auto">
                  <a:xfrm>
                    <a:off x="561956" y="630229"/>
                    <a:ext cx="3887788" cy="2736850"/>
                  </a:xfrm>
                  <a:prstGeom prst="triangle">
                    <a:avLst>
                      <a:gd name="adj" fmla="val 33495"/>
                    </a:avLst>
                  </a:prstGeom>
                  <a:solidFill>
                    <a:schemeClr val="accent1">
                      <a:alpha val="0"/>
                    </a:schemeClr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857356" y="630229"/>
                    <a:ext cx="0" cy="273685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pic>
        <p:nvPicPr>
          <p:cNvPr id="33" name="Picture 2" descr="C:\Users\admin\Desktop\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214290"/>
            <a:ext cx="1164677" cy="11153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260350"/>
            <a:ext cx="9144000" cy="9461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Georgia" pitchFamily="18" charset="0"/>
              </a:rPr>
              <a:t>А </a:t>
            </a:r>
            <a:r>
              <a:rPr lang="ru-RU" sz="2800" dirty="0" smtClean="0">
                <a:latin typeface="Georgia" pitchFamily="18" charset="0"/>
              </a:rPr>
              <a:t>как же </a:t>
            </a:r>
            <a:r>
              <a:rPr lang="ru-RU" sz="2800" dirty="0">
                <a:latin typeface="Georgia" pitchFamily="18" charset="0"/>
              </a:rPr>
              <a:t>можно представить </a:t>
            </a:r>
            <a:endParaRPr lang="ru-RU" sz="2800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800" dirty="0" smtClean="0">
                <a:latin typeface="Georgia" pitchFamily="18" charset="0"/>
              </a:rPr>
              <a:t>ТРАПЕЦИЮ через </a:t>
            </a:r>
            <a:r>
              <a:rPr lang="ru-RU" sz="2800" dirty="0">
                <a:latin typeface="Georgia" pitchFamily="18" charset="0"/>
              </a:rPr>
              <a:t>другие фигуры?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214282" y="1285860"/>
            <a:ext cx="3643338" cy="1571636"/>
            <a:chOff x="179388" y="1773238"/>
            <a:chExt cx="4249737" cy="1944687"/>
          </a:xfrm>
        </p:grpSpPr>
        <p:sp>
          <p:nvSpPr>
            <p:cNvPr id="28679" name="Line 23"/>
            <p:cNvSpPr>
              <a:spLocks noChangeShapeType="1"/>
            </p:cNvSpPr>
            <p:nvPr/>
          </p:nvSpPr>
          <p:spPr bwMode="auto">
            <a:xfrm flipV="1">
              <a:off x="179388" y="3717925"/>
              <a:ext cx="42497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0" name="Line 24"/>
            <p:cNvSpPr>
              <a:spLocks noChangeShapeType="1"/>
            </p:cNvSpPr>
            <p:nvPr/>
          </p:nvSpPr>
          <p:spPr bwMode="auto">
            <a:xfrm flipH="1">
              <a:off x="179388" y="1773238"/>
              <a:ext cx="935037" cy="19431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2" name="Line 26"/>
            <p:cNvSpPr>
              <a:spLocks noChangeShapeType="1"/>
            </p:cNvSpPr>
            <p:nvPr/>
          </p:nvSpPr>
          <p:spPr bwMode="auto">
            <a:xfrm>
              <a:off x="1116013" y="1773238"/>
              <a:ext cx="15128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3" name="Line 27"/>
            <p:cNvSpPr>
              <a:spLocks noChangeShapeType="1"/>
            </p:cNvSpPr>
            <p:nvPr/>
          </p:nvSpPr>
          <p:spPr bwMode="auto">
            <a:xfrm>
              <a:off x="2628900" y="1773238"/>
              <a:ext cx="1800225" cy="19446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786050" y="3214686"/>
            <a:ext cx="5826133" cy="3286148"/>
            <a:chOff x="2786050" y="3214686"/>
            <a:chExt cx="5826133" cy="3286148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2786050" y="3214686"/>
              <a:ext cx="5826133" cy="3286148"/>
              <a:chOff x="4067175" y="4143380"/>
              <a:chExt cx="4254497" cy="1949445"/>
            </a:xfrm>
          </p:grpSpPr>
          <p:sp>
            <p:nvSpPr>
              <p:cNvPr id="28689" name="Line 36"/>
              <p:cNvSpPr>
                <a:spLocks noChangeShapeType="1"/>
              </p:cNvSpPr>
              <p:nvPr/>
            </p:nvSpPr>
            <p:spPr bwMode="auto">
              <a:xfrm flipH="1">
                <a:off x="4067175" y="4149725"/>
                <a:ext cx="935038" cy="194310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6" name="Группа 25"/>
              <p:cNvGrpSpPr/>
              <p:nvPr/>
            </p:nvGrpSpPr>
            <p:grpSpPr>
              <a:xfrm>
                <a:off x="4071934" y="4143380"/>
                <a:ext cx="4249738" cy="1944688"/>
                <a:chOff x="4067175" y="4149725"/>
                <a:chExt cx="4249738" cy="1944688"/>
              </a:xfrm>
            </p:grpSpPr>
            <p:sp>
              <p:nvSpPr>
                <p:cNvPr id="28688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4067175" y="6094413"/>
                  <a:ext cx="4249738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91" name="Line 38"/>
                <p:cNvSpPr>
                  <a:spLocks noChangeShapeType="1"/>
                </p:cNvSpPr>
                <p:nvPr/>
              </p:nvSpPr>
              <p:spPr bwMode="auto">
                <a:xfrm>
                  <a:off x="5003800" y="4149725"/>
                  <a:ext cx="1512888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92" name="Line 39"/>
                <p:cNvSpPr>
                  <a:spLocks noChangeShapeType="1"/>
                </p:cNvSpPr>
                <p:nvPr/>
              </p:nvSpPr>
              <p:spPr bwMode="auto">
                <a:xfrm>
                  <a:off x="6516688" y="4149725"/>
                  <a:ext cx="1800225" cy="1944688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93" name="Line 40"/>
                <p:cNvSpPr>
                  <a:spLocks noChangeShapeType="1"/>
                </p:cNvSpPr>
                <p:nvPr/>
              </p:nvSpPr>
              <p:spPr bwMode="auto">
                <a:xfrm>
                  <a:off x="4067175" y="4149725"/>
                  <a:ext cx="0" cy="360363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94" name="Line 41"/>
                <p:cNvSpPr>
                  <a:spLocks noChangeShapeType="1"/>
                </p:cNvSpPr>
                <p:nvPr/>
              </p:nvSpPr>
              <p:spPr bwMode="auto">
                <a:xfrm>
                  <a:off x="4067175" y="4652963"/>
                  <a:ext cx="0" cy="360362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95" name="Line 42"/>
                <p:cNvSpPr>
                  <a:spLocks noChangeShapeType="1"/>
                </p:cNvSpPr>
                <p:nvPr/>
              </p:nvSpPr>
              <p:spPr bwMode="auto">
                <a:xfrm>
                  <a:off x="4067175" y="5229225"/>
                  <a:ext cx="0" cy="360363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96" name="Line 43"/>
                <p:cNvSpPr>
                  <a:spLocks noChangeShapeType="1"/>
                </p:cNvSpPr>
                <p:nvPr/>
              </p:nvSpPr>
              <p:spPr bwMode="auto">
                <a:xfrm>
                  <a:off x="4067175" y="5734050"/>
                  <a:ext cx="0" cy="360363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97" name="Line 44"/>
                <p:cNvSpPr>
                  <a:spLocks noChangeShapeType="1"/>
                </p:cNvSpPr>
                <p:nvPr/>
              </p:nvSpPr>
              <p:spPr bwMode="auto">
                <a:xfrm>
                  <a:off x="4138613" y="4149725"/>
                  <a:ext cx="287337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98" name="Line 46"/>
                <p:cNvSpPr>
                  <a:spLocks noChangeShapeType="1"/>
                </p:cNvSpPr>
                <p:nvPr/>
              </p:nvSpPr>
              <p:spPr bwMode="auto">
                <a:xfrm>
                  <a:off x="4570413" y="4149725"/>
                  <a:ext cx="287337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699" name="Line 47"/>
                <p:cNvSpPr>
                  <a:spLocks noChangeShapeType="1"/>
                </p:cNvSpPr>
                <p:nvPr/>
              </p:nvSpPr>
              <p:spPr bwMode="auto">
                <a:xfrm>
                  <a:off x="8315325" y="4149725"/>
                  <a:ext cx="0" cy="360363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0" name="Line 48"/>
                <p:cNvSpPr>
                  <a:spLocks noChangeShapeType="1"/>
                </p:cNvSpPr>
                <p:nvPr/>
              </p:nvSpPr>
              <p:spPr bwMode="auto">
                <a:xfrm>
                  <a:off x="8315325" y="4652963"/>
                  <a:ext cx="0" cy="360362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1" name="Line 49"/>
                <p:cNvSpPr>
                  <a:spLocks noChangeShapeType="1"/>
                </p:cNvSpPr>
                <p:nvPr/>
              </p:nvSpPr>
              <p:spPr bwMode="auto">
                <a:xfrm>
                  <a:off x="8315325" y="5229225"/>
                  <a:ext cx="0" cy="360363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2" name="Line 50"/>
                <p:cNvSpPr>
                  <a:spLocks noChangeShapeType="1"/>
                </p:cNvSpPr>
                <p:nvPr/>
              </p:nvSpPr>
              <p:spPr bwMode="auto">
                <a:xfrm>
                  <a:off x="8315325" y="5734050"/>
                  <a:ext cx="0" cy="360363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3" name="Line 51"/>
                <p:cNvSpPr>
                  <a:spLocks noChangeShapeType="1"/>
                </p:cNvSpPr>
                <p:nvPr/>
              </p:nvSpPr>
              <p:spPr bwMode="auto">
                <a:xfrm>
                  <a:off x="7594600" y="4149725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4" name="Line 52"/>
                <p:cNvSpPr>
                  <a:spLocks noChangeShapeType="1"/>
                </p:cNvSpPr>
                <p:nvPr/>
              </p:nvSpPr>
              <p:spPr bwMode="auto">
                <a:xfrm>
                  <a:off x="8026400" y="4149725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5" name="Line 53"/>
                <p:cNvSpPr>
                  <a:spLocks noChangeShapeType="1"/>
                </p:cNvSpPr>
                <p:nvPr/>
              </p:nvSpPr>
              <p:spPr bwMode="auto">
                <a:xfrm>
                  <a:off x="6731000" y="4149725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6" name="Line 54"/>
                <p:cNvSpPr>
                  <a:spLocks noChangeShapeType="1"/>
                </p:cNvSpPr>
                <p:nvPr/>
              </p:nvSpPr>
              <p:spPr bwMode="auto">
                <a:xfrm>
                  <a:off x="7162800" y="4149725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9" name="TextBox 28"/>
            <p:cNvSpPr txBox="1"/>
            <p:nvPr/>
          </p:nvSpPr>
          <p:spPr>
            <a:xfrm>
              <a:off x="3714744" y="5715016"/>
              <a:ext cx="35004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dirty="0" smtClean="0">
                  <a:latin typeface="Georgia" pitchFamily="18" charset="0"/>
                </a:rPr>
                <a:t>прямоугольник</a:t>
              </a:r>
              <a:endParaRPr lang="ru-RU" sz="2400" b="1" i="1" dirty="0">
                <a:latin typeface="Georgia" pitchFamily="18" charset="0"/>
              </a:endParaRPr>
            </a:p>
          </p:txBody>
        </p:sp>
      </p:grpSp>
      <p:pic>
        <p:nvPicPr>
          <p:cNvPr id="32" name="Picture 2" descr="C:\Users\admin\Desktop\Ь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14290"/>
            <a:ext cx="2028831" cy="20288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1292</TotalTime>
  <Words>294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Геометрия  8 класс  Площадь     трапеции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UTS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трапеции</dc:title>
  <dc:creator>Dwarek</dc:creator>
  <cp:lastModifiedBy>Windows User</cp:lastModifiedBy>
  <cp:revision>283</cp:revision>
  <dcterms:created xsi:type="dcterms:W3CDTF">2008-12-24T13:39:14Z</dcterms:created>
  <dcterms:modified xsi:type="dcterms:W3CDTF">2015-04-06T18:41:31Z</dcterms:modified>
</cp:coreProperties>
</file>