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38"/>
  </p:notesMasterIdLst>
  <p:handoutMasterIdLst>
    <p:handoutMasterId r:id="rId39"/>
  </p:handoutMasterIdLst>
  <p:sldIdLst>
    <p:sldId id="304" r:id="rId2"/>
    <p:sldId id="267" r:id="rId3"/>
    <p:sldId id="269" r:id="rId4"/>
    <p:sldId id="270" r:id="rId5"/>
    <p:sldId id="271" r:id="rId6"/>
    <p:sldId id="273" r:id="rId7"/>
    <p:sldId id="293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9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56" r:id="rId30"/>
    <p:sldId id="318" r:id="rId31"/>
    <p:sldId id="319" r:id="rId32"/>
    <p:sldId id="320" r:id="rId33"/>
    <p:sldId id="321" r:id="rId34"/>
    <p:sldId id="322" r:id="rId35"/>
    <p:sldId id="323" r:id="rId36"/>
    <p:sldId id="324" r:id="rId37"/>
  </p:sldIdLst>
  <p:sldSz cx="9144000" cy="6858000" type="screen4x3"/>
  <p:notesSz cx="6858000" cy="9144000"/>
  <p:custDataLst>
    <p:tags r:id="rId4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3366FF"/>
    <a:srgbClr val="3333CC"/>
    <a:srgbClr val="663300"/>
    <a:srgbClr val="006600"/>
    <a:srgbClr val="56C43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576" autoAdjust="0"/>
  </p:normalViewPr>
  <p:slideViewPr>
    <p:cSldViewPr>
      <p:cViewPr varScale="1">
        <p:scale>
          <a:sx n="66" d="100"/>
          <a:sy n="66" d="100"/>
        </p:scale>
        <p:origin x="84" y="162"/>
      </p:cViewPr>
      <p:guideLst>
        <p:guide orient="horz" pos="21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jpe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0A05F8B-DFCD-4AE0-BDC7-F8E7D096BE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0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1F21C63-3DD0-41E6-B909-BE96F00810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14F9E-4F1C-484C-A6F4-F2EF68E28229}" type="slidenum">
              <a:rPr lang="ru-RU"/>
              <a:pPr/>
              <a:t>2</a:t>
            </a:fld>
            <a:endParaRPr lang="ru-R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Индивидуальная работа: Установите какой функции соответствует график; Как записывается формула степенной функции в общем виде, график которой похож на параболу? На кубическую параболу? На гиперболу, симметричную относительно начала координат? На гиперболу, симметричную относительно оси ординат? Определите четность этих функций и монотонность. Оцените себя: все ответы правильные 3 балла, за  4-5 ответа 2 балла, за 1-3 ответа 1 балл. </a:t>
            </a:r>
          </a:p>
        </p:txBody>
      </p:sp>
    </p:spTree>
    <p:extLst>
      <p:ext uri="{BB962C8B-B14F-4D97-AF65-F5344CB8AC3E}">
        <p14:creationId xmlns:p14="http://schemas.microsoft.com/office/powerpoint/2010/main" val="3560888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9BB7E-CD46-4BB5-B3B4-93C976260B39}" type="slidenum">
              <a:rPr lang="ru-RU"/>
              <a:pPr/>
              <a:t>20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Задание 3: по графику функции записать ее аналитическую формулу. Задание с выбором ответа. Проверка на слайдах. Ответ сначала записывают в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15967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30C48-CB65-4C4E-B727-E8E63778E1A1}" type="slidenum">
              <a:rPr lang="ru-RU"/>
              <a:pPr/>
              <a:t>29</a:t>
            </a:fld>
            <a:endParaRPr 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Тема нашего урока: функции и графики Цель урока: графическое решение задач.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6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30C2-8EAA-49E5-99DF-5D84472B7096}" type="slidenum">
              <a:rPr lang="ru-RU"/>
              <a:pPr/>
              <a:t>3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 группа: ответ а) объясняют почему</a:t>
            </a:r>
          </a:p>
        </p:txBody>
      </p:sp>
    </p:spTree>
    <p:extLst>
      <p:ext uri="{BB962C8B-B14F-4D97-AF65-F5344CB8AC3E}">
        <p14:creationId xmlns:p14="http://schemas.microsoft.com/office/powerpoint/2010/main" val="202341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35630-2733-434F-A3F5-07650AA8E356}" type="slidenum">
              <a:rPr lang="ru-RU"/>
              <a:pPr/>
              <a:t>4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 группа: ответ а)</a:t>
            </a:r>
          </a:p>
        </p:txBody>
      </p:sp>
    </p:spTree>
    <p:extLst>
      <p:ext uri="{BB962C8B-B14F-4D97-AF65-F5344CB8AC3E}">
        <p14:creationId xmlns:p14="http://schemas.microsoft.com/office/powerpoint/2010/main" val="108654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1D607-D5D5-45DB-8E50-054E946D8080}" type="slidenum">
              <a:rPr lang="ru-RU"/>
              <a:pPr/>
              <a:t>5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3 группа: ответ а)</a:t>
            </a:r>
          </a:p>
        </p:txBody>
      </p:sp>
    </p:spTree>
    <p:extLst>
      <p:ext uri="{BB962C8B-B14F-4D97-AF65-F5344CB8AC3E}">
        <p14:creationId xmlns:p14="http://schemas.microsoft.com/office/powerpoint/2010/main" val="114846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A9BB7E-CD46-4BB5-B3B4-93C976260B39}" type="slidenum">
              <a:rPr lang="ru-RU"/>
              <a:pPr/>
              <a:t>6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Задание 3: по графику функции записать ее аналитическую формулу. Задание с выбором ответа. Проверка на слайдах. Ответ сначала записывают в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01525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14F9E-4F1C-484C-A6F4-F2EF68E28229}" type="slidenum">
              <a:rPr lang="ru-RU"/>
              <a:pPr/>
              <a:t>16</a:t>
            </a:fld>
            <a:endParaRPr lang="ru-R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Индивидуальная работа: Установите какой функции соответствует график; Как записывается формула степенной функции в общем виде, график которой похож на параболу? На кубическую параболу? На гиперболу, симметричную относительно начала координат? На гиперболу, симметричную относительно оси ординат? Определите четность этих функций и монотонность. Оцените себя: все ответы правильные 3 балла, за  4-5 ответа 2 балла, за 1-3 ответа 1 балл. </a:t>
            </a:r>
          </a:p>
        </p:txBody>
      </p:sp>
    </p:spTree>
    <p:extLst>
      <p:ext uri="{BB962C8B-B14F-4D97-AF65-F5344CB8AC3E}">
        <p14:creationId xmlns:p14="http://schemas.microsoft.com/office/powerpoint/2010/main" val="330760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F30C2-8EAA-49E5-99DF-5D84472B7096}" type="slidenum">
              <a:rPr lang="ru-RU"/>
              <a:pPr/>
              <a:t>17</a:t>
            </a:fld>
            <a:endParaRPr 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 группа: ответ а) объясняют почему</a:t>
            </a:r>
          </a:p>
        </p:txBody>
      </p:sp>
    </p:spTree>
    <p:extLst>
      <p:ext uri="{BB962C8B-B14F-4D97-AF65-F5344CB8AC3E}">
        <p14:creationId xmlns:p14="http://schemas.microsoft.com/office/powerpoint/2010/main" val="243827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35630-2733-434F-A3F5-07650AA8E356}" type="slidenum">
              <a:rPr lang="ru-RU"/>
              <a:pPr/>
              <a:t>18</a:t>
            </a:fld>
            <a:endParaRPr lang="ru-RU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 группа: ответ а)</a:t>
            </a:r>
          </a:p>
        </p:txBody>
      </p:sp>
    </p:spTree>
    <p:extLst>
      <p:ext uri="{BB962C8B-B14F-4D97-AF65-F5344CB8AC3E}">
        <p14:creationId xmlns:p14="http://schemas.microsoft.com/office/powerpoint/2010/main" val="212240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1D607-D5D5-45DB-8E50-054E946D8080}" type="slidenum">
              <a:rPr lang="ru-RU"/>
              <a:pPr/>
              <a:t>19</a:t>
            </a:fld>
            <a:endParaRPr 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3 группа: ответ а)</a:t>
            </a:r>
          </a:p>
        </p:txBody>
      </p:sp>
    </p:spTree>
    <p:extLst>
      <p:ext uri="{BB962C8B-B14F-4D97-AF65-F5344CB8AC3E}">
        <p14:creationId xmlns:p14="http://schemas.microsoft.com/office/powerpoint/2010/main" val="87167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78D463-932F-430B-BD1C-6923053D4423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  <p:bldP spid="205827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8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58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195E4-3AA0-442D-954F-EADDED8B97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4730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A5243-82A8-43D6-A898-99936A500AE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225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2CE293-DAAD-4685-BDAE-396CF36BEB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7556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635AEC1-EF40-4B68-9696-BF9809AEFC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9651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56BD64-8B63-4E0B-B781-53932368B12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202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BF622-EDEB-4D40-8FDF-4796701F83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947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B1006-4A17-4C56-9404-B9749DC00D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584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BFE0-6791-4C9F-864B-ABD14CB591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423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00CCE-700B-4B5A-B4C3-280F6AE87A0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561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4176B-A888-491D-BA13-034B5BB865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502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D4E6-794C-4A2F-B79C-22E8EAA722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822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94B5B-3F51-46A6-9BED-E9CD96B72A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472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A0AD2-4562-43FA-B3E8-A131DD44215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529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fld id="{606F45B3-E3D5-4CA1-A057-F4BD76FA0044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jpe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gif"/><Relationship Id="rId5" Type="http://schemas.openxmlformats.org/officeDocument/2006/relationships/image" Target="../media/image1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gif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6.png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50.gif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5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gi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78728">
            <a:off x="519190" y="1444529"/>
            <a:ext cx="816601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anose="03010101010201010101" pitchFamily="66" charset="0"/>
              </a:rPr>
              <a:t>Повторение</a:t>
            </a:r>
            <a:endParaRPr lang="ru-RU" sz="13800" b="1" i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95" y="3519010"/>
            <a:ext cx="2925325" cy="27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9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747515" y="1423295"/>
            <a:ext cx="3090097" cy="3733825"/>
            <a:chOff x="149" y="2106"/>
            <a:chExt cx="1129" cy="1644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24" y="2214"/>
              <a:ext cx="0" cy="15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49" y="3237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1859480" y="4054319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195232" y="4036211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blipFill rotWithShape="0">
                <a:blip r:embed="rId2"/>
                <a:stretch>
                  <a:fillRect l="-415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308013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3080139" cy="539315"/>
              </a:xfrm>
              <a:prstGeom prst="rect">
                <a:avLst/>
              </a:prstGeom>
              <a:blipFill rotWithShape="0">
                <a:blip r:embed="rId3"/>
                <a:stretch>
                  <a:fillRect l="-415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3094565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3094565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4339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306410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3064109" cy="539315"/>
              </a:xfrm>
              <a:prstGeom prst="rect">
                <a:avLst/>
              </a:prstGeom>
              <a:blipFill rotWithShape="0">
                <a:blip r:embed="rId5"/>
                <a:stretch>
                  <a:fillRect l="-4175" t="-10227" b="-38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732564" y="2401601"/>
            <a:ext cx="0" cy="275540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2559125" y="4036211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32"/>
          <p:cNvSpPr>
            <a:spLocks noChangeAspect="1"/>
          </p:cNvSpPr>
          <p:nvPr/>
        </p:nvSpPr>
        <p:spPr bwMode="auto">
          <a:xfrm>
            <a:off x="2182700" y="1087698"/>
            <a:ext cx="1072540" cy="4069304"/>
          </a:xfrm>
          <a:custGeom>
            <a:avLst/>
            <a:gdLst>
              <a:gd name="T0" fmla="*/ 1086 w 1086"/>
              <a:gd name="T1" fmla="*/ 0 h 2896"/>
              <a:gd name="T2" fmla="*/ 905 w 1086"/>
              <a:gd name="T3" fmla="*/ 1086 h 2896"/>
              <a:gd name="T4" fmla="*/ 543 w 1086"/>
              <a:gd name="T5" fmla="*/ 1448 h 2896"/>
              <a:gd name="T6" fmla="*/ 181 w 1086"/>
              <a:gd name="T7" fmla="*/ 1810 h 2896"/>
              <a:gd name="T8" fmla="*/ 0 w 1086"/>
              <a:gd name="T9" fmla="*/ 2896 h 2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2896">
                <a:moveTo>
                  <a:pt x="1086" y="0"/>
                </a:moveTo>
                <a:cubicBezTo>
                  <a:pt x="1040" y="422"/>
                  <a:pt x="995" y="845"/>
                  <a:pt x="905" y="1086"/>
                </a:cubicBezTo>
                <a:cubicBezTo>
                  <a:pt x="815" y="1327"/>
                  <a:pt x="664" y="1327"/>
                  <a:pt x="543" y="1448"/>
                </a:cubicBezTo>
                <a:cubicBezTo>
                  <a:pt x="422" y="1569"/>
                  <a:pt x="271" y="1569"/>
                  <a:pt x="181" y="1810"/>
                </a:cubicBezTo>
                <a:cubicBezTo>
                  <a:pt x="91" y="2051"/>
                  <a:pt x="45" y="2473"/>
                  <a:pt x="0" y="28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526267" y="3065901"/>
            <a:ext cx="3377626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 Box 44"/>
          <p:cNvSpPr txBox="1">
            <a:spLocks noChangeAspect="1" noChangeArrowheads="1"/>
          </p:cNvSpPr>
          <p:nvPr/>
        </p:nvSpPr>
        <p:spPr bwMode="auto">
          <a:xfrm>
            <a:off x="1469810" y="2738175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969" y="321365"/>
            <a:ext cx="140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10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40"/>
          <p:cNvSpPr>
            <a:spLocks noChangeAspect="1"/>
          </p:cNvSpPr>
          <p:nvPr/>
        </p:nvSpPr>
        <p:spPr bwMode="auto">
          <a:xfrm flipV="1">
            <a:off x="1106102" y="3063558"/>
            <a:ext cx="1045472" cy="1815533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1"/>
          <p:cNvSpPr>
            <a:spLocks noChangeAspect="1"/>
          </p:cNvSpPr>
          <p:nvPr/>
        </p:nvSpPr>
        <p:spPr bwMode="auto">
          <a:xfrm flipV="1">
            <a:off x="2572555" y="3065900"/>
            <a:ext cx="1065574" cy="1824618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810466" y="1457307"/>
            <a:ext cx="3027146" cy="3726687"/>
            <a:chOff x="172" y="2135"/>
            <a:chExt cx="1106" cy="1595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872" y="2297"/>
              <a:ext cx="0" cy="14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72" y="3212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854" y="2135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151540" y="3890848"/>
            <a:ext cx="62742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678316" y="2623797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Line 12"/>
          <p:cNvSpPr>
            <a:spLocks noChangeAspect="1" noChangeShapeType="1"/>
          </p:cNvSpPr>
          <p:nvPr/>
        </p:nvSpPr>
        <p:spPr bwMode="auto">
          <a:xfrm>
            <a:off x="846641" y="2933945"/>
            <a:ext cx="2885760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270895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270895" cy="531812"/>
              </a:xfrm>
              <a:prstGeom prst="rect">
                <a:avLst/>
              </a:prstGeom>
              <a:blipFill rotWithShape="0">
                <a:blip r:embed="rId2"/>
                <a:stretch>
                  <a:fillRect l="-3911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3023328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х+</m:t>
                                </m:r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3023328" cy="759375"/>
              </a:xfrm>
              <a:prstGeom prst="rect">
                <a:avLst/>
              </a:prstGeom>
              <a:blipFill rotWithShape="0">
                <a:blip r:embed="rId3"/>
                <a:stretch>
                  <a:fillRect l="-4234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96128" y="3407520"/>
                <a:ext cx="3285323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3407520"/>
                <a:ext cx="3285323" cy="531812"/>
              </a:xfrm>
              <a:prstGeom prst="rect">
                <a:avLst/>
              </a:prstGeom>
              <a:blipFill rotWithShape="0">
                <a:blip r:embed="rId4"/>
                <a:stretch>
                  <a:fillRect l="-3896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362047" y="2135116"/>
            <a:ext cx="0" cy="275540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9229" y="4187032"/>
                <a:ext cx="3007298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х−</m:t>
                                </m:r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29" y="4187032"/>
                <a:ext cx="3007298" cy="759375"/>
              </a:xfrm>
              <a:prstGeom prst="rect">
                <a:avLst/>
              </a:prstGeom>
              <a:blipFill rotWithShape="0">
                <a:blip r:embed="rId5"/>
                <a:stretch>
                  <a:fillRect l="-4462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85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F622-EDEB-4D40-8FDF-4796701F83CE}" type="slidenum">
              <a:rPr lang="ru-RU" altLang="en-US" smtClean="0"/>
              <a:pPr/>
              <a:t>12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1043" y="281742"/>
            <a:ext cx="1374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11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399567" y="1192462"/>
            <a:ext cx="3957733" cy="4808479"/>
            <a:chOff x="-31" y="2096"/>
            <a:chExt cx="1446" cy="2058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895" y="2228"/>
              <a:ext cx="0" cy="1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-31" y="3264"/>
              <a:ext cx="1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269" y="2961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911" y="209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313202" y="3926517"/>
            <a:ext cx="55198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1856743" y="3923090"/>
            <a:ext cx="5945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2597634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2597634" cy="531812"/>
              </a:xfrm>
              <a:prstGeom prst="rect">
                <a:avLst/>
              </a:prstGeom>
              <a:blipFill rotWithShape="0">
                <a:blip r:embed="rId2"/>
                <a:stretch>
                  <a:fillRect l="-493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128" y="4518973"/>
                <a:ext cx="2283446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4518973"/>
                <a:ext cx="2283446" cy="531812"/>
              </a:xfrm>
              <a:prstGeom prst="rect">
                <a:avLst/>
              </a:prstGeom>
              <a:blipFill rotWithShape="0">
                <a:blip r:embed="rId3"/>
                <a:stretch>
                  <a:fillRect l="-560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051720" y="2138290"/>
            <a:ext cx="0" cy="371292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8"/>
          <p:cNvSpPr>
            <a:spLocks noChangeAspect="1"/>
          </p:cNvSpPr>
          <p:nvPr/>
        </p:nvSpPr>
        <p:spPr bwMode="auto">
          <a:xfrm>
            <a:off x="1480548" y="2138290"/>
            <a:ext cx="1192020" cy="1750389"/>
          </a:xfrm>
          <a:custGeom>
            <a:avLst/>
            <a:gdLst>
              <a:gd name="T0" fmla="*/ 0 w 1086"/>
              <a:gd name="T1" fmla="*/ 0 h 1629"/>
              <a:gd name="T2" fmla="*/ 181 w 1086"/>
              <a:gd name="T3" fmla="*/ 1267 h 1629"/>
              <a:gd name="T4" fmla="*/ 543 w 1086"/>
              <a:gd name="T5" fmla="*/ 1629 h 1629"/>
              <a:gd name="T6" fmla="*/ 905 w 1086"/>
              <a:gd name="T7" fmla="*/ 1267 h 1629"/>
              <a:gd name="T8" fmla="*/ 1086 w 1086"/>
              <a:gd name="T9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1629">
                <a:moveTo>
                  <a:pt x="0" y="0"/>
                </a:moveTo>
                <a:cubicBezTo>
                  <a:pt x="45" y="497"/>
                  <a:pt x="90" y="995"/>
                  <a:pt x="181" y="1267"/>
                </a:cubicBezTo>
                <a:cubicBezTo>
                  <a:pt x="272" y="1539"/>
                  <a:pt x="422" y="1629"/>
                  <a:pt x="543" y="1629"/>
                </a:cubicBezTo>
                <a:cubicBezTo>
                  <a:pt x="664" y="1629"/>
                  <a:pt x="814" y="1539"/>
                  <a:pt x="905" y="1267"/>
                </a:cubicBezTo>
                <a:cubicBezTo>
                  <a:pt x="996" y="995"/>
                  <a:pt x="1056" y="211"/>
                  <a:pt x="108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6128" y="2815311"/>
                <a:ext cx="2788392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815311"/>
                <a:ext cx="2788392" cy="531812"/>
              </a:xfrm>
              <a:prstGeom prst="rect">
                <a:avLst/>
              </a:prstGeom>
              <a:blipFill rotWithShape="0">
                <a:blip r:embed="rId4"/>
                <a:stretch>
                  <a:fillRect l="-4585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96128" y="3673892"/>
                <a:ext cx="2504660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3673892"/>
                <a:ext cx="2504660" cy="531812"/>
              </a:xfrm>
              <a:prstGeom prst="rect">
                <a:avLst/>
              </a:prstGeom>
              <a:blipFill rotWithShape="0">
                <a:blip r:embed="rId5"/>
                <a:stretch>
                  <a:fillRect l="-5109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9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969" y="321365"/>
            <a:ext cx="140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12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611560" y="1349479"/>
            <a:ext cx="3336429" cy="3733825"/>
            <a:chOff x="330" y="2106"/>
            <a:chExt cx="1219" cy="1644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24" y="2214"/>
              <a:ext cx="0" cy="15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330" y="2863"/>
              <a:ext cx="11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403" y="2677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1139805" y="2693993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1464237" y="2693993"/>
            <a:ext cx="284109" cy="3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69812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698128" cy="530915"/>
              </a:xfrm>
              <a:prstGeom prst="rect">
                <a:avLst/>
              </a:prstGeom>
              <a:blipFill rotWithShape="0">
                <a:blip r:embed="rId2"/>
                <a:stretch>
                  <a:fillRect l="-346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369812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3698128" cy="530915"/>
              </a:xfrm>
              <a:prstGeom prst="rect">
                <a:avLst/>
              </a:prstGeom>
              <a:blipFill rotWithShape="0">
                <a:blip r:embed="rId3"/>
                <a:stretch>
                  <a:fillRect l="-346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3712555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3712555" cy="530915"/>
              </a:xfrm>
              <a:prstGeom prst="rect">
                <a:avLst/>
              </a:prstGeom>
              <a:blipFill rotWithShape="0">
                <a:blip r:embed="rId4"/>
                <a:stretch>
                  <a:fillRect l="-3612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368209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3682098" cy="530915"/>
              </a:xfrm>
              <a:prstGeom prst="rect">
                <a:avLst/>
              </a:prstGeom>
              <a:blipFill rotWithShape="0">
                <a:blip r:embed="rId5"/>
                <a:stretch>
                  <a:fillRect l="-3477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300745" y="1718810"/>
            <a:ext cx="0" cy="3407893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2127306" y="2693993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611559" y="3956945"/>
            <a:ext cx="3420381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 Box 44"/>
          <p:cNvSpPr txBox="1">
            <a:spLocks noChangeAspect="1" noChangeArrowheads="1"/>
          </p:cNvSpPr>
          <p:nvPr/>
        </p:nvSpPr>
        <p:spPr bwMode="auto">
          <a:xfrm>
            <a:off x="838454" y="3844412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Freeform 40"/>
          <p:cNvSpPr>
            <a:spLocks noChangeAspect="1"/>
          </p:cNvSpPr>
          <p:nvPr/>
        </p:nvSpPr>
        <p:spPr bwMode="auto">
          <a:xfrm>
            <a:off x="1097060" y="1978985"/>
            <a:ext cx="986294" cy="1917010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41"/>
          <p:cNvSpPr>
            <a:spLocks noChangeAspect="1"/>
          </p:cNvSpPr>
          <p:nvPr/>
        </p:nvSpPr>
        <p:spPr bwMode="auto">
          <a:xfrm flipV="1">
            <a:off x="2474185" y="4036499"/>
            <a:ext cx="970076" cy="1263610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62" y="281742"/>
            <a:ext cx="140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13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410515" y="1192462"/>
            <a:ext cx="3946785" cy="4778105"/>
            <a:chOff x="-27" y="2096"/>
            <a:chExt cx="1442" cy="2045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01" y="2215"/>
              <a:ext cx="0" cy="1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-27" y="2880"/>
              <a:ext cx="1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269" y="2961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911" y="209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793345" y="2987713"/>
            <a:ext cx="55198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1801214" y="3888357"/>
            <a:ext cx="5945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69812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698128" cy="531812"/>
              </a:xfrm>
              <a:prstGeom prst="rect">
                <a:avLst/>
              </a:prstGeom>
              <a:blipFill rotWithShape="0">
                <a:blip r:embed="rId2"/>
                <a:stretch>
                  <a:fillRect l="-346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128" y="4518973"/>
                <a:ext cx="3682098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4518973"/>
                <a:ext cx="3682098" cy="539315"/>
              </a:xfrm>
              <a:prstGeom prst="rect">
                <a:avLst/>
              </a:prstGeom>
              <a:blipFill rotWithShape="0">
                <a:blip r:embed="rId3"/>
                <a:stretch>
                  <a:fillRect l="-3477" t="-8989" b="-37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865187" y="1699479"/>
            <a:ext cx="0" cy="371292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8"/>
          <p:cNvSpPr>
            <a:spLocks noChangeAspect="1"/>
          </p:cNvSpPr>
          <p:nvPr/>
        </p:nvSpPr>
        <p:spPr bwMode="auto">
          <a:xfrm flipV="1">
            <a:off x="2309571" y="3974343"/>
            <a:ext cx="1111232" cy="1631758"/>
          </a:xfrm>
          <a:custGeom>
            <a:avLst/>
            <a:gdLst>
              <a:gd name="T0" fmla="*/ 0 w 1086"/>
              <a:gd name="T1" fmla="*/ 0 h 1629"/>
              <a:gd name="T2" fmla="*/ 181 w 1086"/>
              <a:gd name="T3" fmla="*/ 1267 h 1629"/>
              <a:gd name="T4" fmla="*/ 543 w 1086"/>
              <a:gd name="T5" fmla="*/ 1629 h 1629"/>
              <a:gd name="T6" fmla="*/ 905 w 1086"/>
              <a:gd name="T7" fmla="*/ 1267 h 1629"/>
              <a:gd name="T8" fmla="*/ 1086 w 1086"/>
              <a:gd name="T9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1629">
                <a:moveTo>
                  <a:pt x="0" y="0"/>
                </a:moveTo>
                <a:cubicBezTo>
                  <a:pt x="45" y="497"/>
                  <a:pt x="90" y="995"/>
                  <a:pt x="181" y="1267"/>
                </a:cubicBezTo>
                <a:cubicBezTo>
                  <a:pt x="272" y="1539"/>
                  <a:pt x="422" y="1629"/>
                  <a:pt x="543" y="1629"/>
                </a:cubicBezTo>
                <a:cubicBezTo>
                  <a:pt x="664" y="1629"/>
                  <a:pt x="814" y="1539"/>
                  <a:pt x="905" y="1267"/>
                </a:cubicBezTo>
                <a:cubicBezTo>
                  <a:pt x="996" y="995"/>
                  <a:pt x="1056" y="211"/>
                  <a:pt x="108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6128" y="2815311"/>
                <a:ext cx="350724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у=−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х−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815311"/>
                <a:ext cx="3507242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3646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96128" y="3673892"/>
                <a:ext cx="352179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3673892"/>
                <a:ext cx="3521798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3633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12"/>
          <p:cNvSpPr>
            <a:spLocks noChangeAspect="1" noChangeShapeType="1"/>
          </p:cNvSpPr>
          <p:nvPr/>
        </p:nvSpPr>
        <p:spPr bwMode="auto">
          <a:xfrm>
            <a:off x="410515" y="3959131"/>
            <a:ext cx="3420381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6645" y="1268760"/>
            <a:ext cx="65806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cap="none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Проверь себя!</a:t>
            </a:r>
            <a:endParaRPr lang="ru-RU" sz="9600" b="1" cap="none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11" y="3338990"/>
            <a:ext cx="4696315" cy="298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2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" y="1166784"/>
            <a:ext cx="2743200" cy="2571750"/>
          </a:xfrm>
          <a:prstGeom prst="rect">
            <a:avLst/>
          </a:prstGeom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983" y="241164"/>
            <a:ext cx="7875938" cy="73671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функции соответствует график?</a:t>
            </a:r>
            <a:endParaRPr lang="ru-RU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8" name="Freeform 14"/>
          <p:cNvSpPr>
            <a:spLocks noChangeAspect="1"/>
          </p:cNvSpPr>
          <p:nvPr/>
        </p:nvSpPr>
        <p:spPr bwMode="auto">
          <a:xfrm>
            <a:off x="7182679" y="2118971"/>
            <a:ext cx="1149350" cy="346075"/>
          </a:xfrm>
          <a:custGeom>
            <a:avLst/>
            <a:gdLst>
              <a:gd name="T0" fmla="*/ 0 w 1810"/>
              <a:gd name="T1" fmla="*/ 543 h 543"/>
              <a:gd name="T2" fmla="*/ 362 w 1810"/>
              <a:gd name="T3" fmla="*/ 181 h 543"/>
              <a:gd name="T4" fmla="*/ 1810 w 1810"/>
              <a:gd name="T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0" h="543">
                <a:moveTo>
                  <a:pt x="0" y="543"/>
                </a:moveTo>
                <a:cubicBezTo>
                  <a:pt x="30" y="407"/>
                  <a:pt x="60" y="271"/>
                  <a:pt x="362" y="181"/>
                </a:cubicBezTo>
                <a:cubicBezTo>
                  <a:pt x="664" y="91"/>
                  <a:pt x="1237" y="45"/>
                  <a:pt x="181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76" name="Freeform 32"/>
          <p:cNvSpPr>
            <a:spLocks noChangeAspect="1"/>
          </p:cNvSpPr>
          <p:nvPr/>
        </p:nvSpPr>
        <p:spPr bwMode="auto">
          <a:xfrm>
            <a:off x="5263391" y="4068312"/>
            <a:ext cx="687388" cy="1839912"/>
          </a:xfrm>
          <a:custGeom>
            <a:avLst/>
            <a:gdLst>
              <a:gd name="T0" fmla="*/ 1086 w 1086"/>
              <a:gd name="T1" fmla="*/ 0 h 2896"/>
              <a:gd name="T2" fmla="*/ 905 w 1086"/>
              <a:gd name="T3" fmla="*/ 1086 h 2896"/>
              <a:gd name="T4" fmla="*/ 543 w 1086"/>
              <a:gd name="T5" fmla="*/ 1448 h 2896"/>
              <a:gd name="T6" fmla="*/ 181 w 1086"/>
              <a:gd name="T7" fmla="*/ 1810 h 2896"/>
              <a:gd name="T8" fmla="*/ 0 w 1086"/>
              <a:gd name="T9" fmla="*/ 2896 h 2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2896">
                <a:moveTo>
                  <a:pt x="1086" y="0"/>
                </a:moveTo>
                <a:cubicBezTo>
                  <a:pt x="1040" y="422"/>
                  <a:pt x="995" y="845"/>
                  <a:pt x="905" y="1086"/>
                </a:cubicBezTo>
                <a:cubicBezTo>
                  <a:pt x="815" y="1327"/>
                  <a:pt x="664" y="1327"/>
                  <a:pt x="543" y="1448"/>
                </a:cubicBezTo>
                <a:cubicBezTo>
                  <a:pt x="422" y="1569"/>
                  <a:pt x="271" y="1569"/>
                  <a:pt x="181" y="1810"/>
                </a:cubicBezTo>
                <a:cubicBezTo>
                  <a:pt x="91" y="2051"/>
                  <a:pt x="45" y="2473"/>
                  <a:pt x="0" y="28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3133" name="Group 189"/>
          <p:cNvGrpSpPr>
            <a:grpSpLocks/>
          </p:cNvGrpSpPr>
          <p:nvPr/>
        </p:nvGrpSpPr>
        <p:grpSpPr bwMode="auto">
          <a:xfrm>
            <a:off x="6376229" y="1141071"/>
            <a:ext cx="2057400" cy="2114550"/>
            <a:chOff x="1463" y="828"/>
            <a:chExt cx="1296" cy="1332"/>
          </a:xfrm>
        </p:grpSpPr>
        <p:sp>
          <p:nvSpPr>
            <p:cNvPr id="82959" name="Text Box 15"/>
            <p:cNvSpPr txBox="1">
              <a:spLocks noChangeAspect="1" noChangeArrowheads="1"/>
            </p:cNvSpPr>
            <p:nvPr/>
          </p:nvSpPr>
          <p:spPr bwMode="auto">
            <a:xfrm>
              <a:off x="1787" y="828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  <p:sp>
          <p:nvSpPr>
            <p:cNvPr id="82956" name="Line 12"/>
            <p:cNvSpPr>
              <a:spLocks noChangeAspect="1" noChangeShapeType="1"/>
            </p:cNvSpPr>
            <p:nvPr/>
          </p:nvSpPr>
          <p:spPr bwMode="auto">
            <a:xfrm flipV="1">
              <a:off x="1974" y="913"/>
              <a:ext cx="0" cy="12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Line 13"/>
            <p:cNvSpPr>
              <a:spLocks noChangeAspect="1" noChangeShapeType="1"/>
            </p:cNvSpPr>
            <p:nvPr/>
          </p:nvSpPr>
          <p:spPr bwMode="auto">
            <a:xfrm>
              <a:off x="1463" y="1678"/>
              <a:ext cx="11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Text Box 16"/>
            <p:cNvSpPr txBox="1">
              <a:spLocks noChangeAspect="1" noChangeArrowheads="1"/>
            </p:cNvSpPr>
            <p:nvPr/>
          </p:nvSpPr>
          <p:spPr bwMode="auto">
            <a:xfrm>
              <a:off x="2541" y="1622"/>
              <a:ext cx="21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  <p:sp>
          <p:nvSpPr>
            <p:cNvPr id="82961" name="Text Box 17"/>
            <p:cNvSpPr txBox="1">
              <a:spLocks noChangeAspect="1" noChangeArrowheads="1"/>
            </p:cNvSpPr>
            <p:nvPr/>
          </p:nvSpPr>
          <p:spPr bwMode="auto">
            <a:xfrm>
              <a:off x="1463" y="884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</a:t>
              </a:r>
            </a:p>
          </p:txBody>
        </p:sp>
      </p:grpSp>
      <p:sp>
        <p:nvSpPr>
          <p:cNvPr id="82984" name="Freeform 40"/>
          <p:cNvSpPr>
            <a:spLocks noChangeAspect="1"/>
          </p:cNvSpPr>
          <p:nvPr/>
        </p:nvSpPr>
        <p:spPr bwMode="auto">
          <a:xfrm>
            <a:off x="6748462" y="4118317"/>
            <a:ext cx="730250" cy="873125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85" name="Freeform 41"/>
          <p:cNvSpPr>
            <a:spLocks noChangeAspect="1"/>
          </p:cNvSpPr>
          <p:nvPr/>
        </p:nvSpPr>
        <p:spPr bwMode="auto">
          <a:xfrm>
            <a:off x="7620000" y="4115142"/>
            <a:ext cx="730250" cy="876300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2" name="Freeform 8"/>
          <p:cNvSpPr>
            <a:spLocks noChangeAspect="1"/>
          </p:cNvSpPr>
          <p:nvPr/>
        </p:nvSpPr>
        <p:spPr bwMode="auto">
          <a:xfrm>
            <a:off x="4725229" y="1426821"/>
            <a:ext cx="690562" cy="1036638"/>
          </a:xfrm>
          <a:custGeom>
            <a:avLst/>
            <a:gdLst>
              <a:gd name="T0" fmla="*/ 0 w 1086"/>
              <a:gd name="T1" fmla="*/ 0 h 1629"/>
              <a:gd name="T2" fmla="*/ 181 w 1086"/>
              <a:gd name="T3" fmla="*/ 1267 h 1629"/>
              <a:gd name="T4" fmla="*/ 543 w 1086"/>
              <a:gd name="T5" fmla="*/ 1629 h 1629"/>
              <a:gd name="T6" fmla="*/ 905 w 1086"/>
              <a:gd name="T7" fmla="*/ 1267 h 1629"/>
              <a:gd name="T8" fmla="*/ 1086 w 1086"/>
              <a:gd name="T9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1629">
                <a:moveTo>
                  <a:pt x="0" y="0"/>
                </a:moveTo>
                <a:cubicBezTo>
                  <a:pt x="45" y="497"/>
                  <a:pt x="90" y="995"/>
                  <a:pt x="181" y="1267"/>
                </a:cubicBezTo>
                <a:cubicBezTo>
                  <a:pt x="272" y="1539"/>
                  <a:pt x="422" y="1629"/>
                  <a:pt x="543" y="1629"/>
                </a:cubicBezTo>
                <a:cubicBezTo>
                  <a:pt x="664" y="1629"/>
                  <a:pt x="814" y="1539"/>
                  <a:pt x="905" y="1267"/>
                </a:cubicBezTo>
                <a:cubicBezTo>
                  <a:pt x="996" y="995"/>
                  <a:pt x="1056" y="211"/>
                  <a:pt x="108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3132" name="Group 188"/>
          <p:cNvGrpSpPr>
            <a:grpSpLocks/>
          </p:cNvGrpSpPr>
          <p:nvPr/>
        </p:nvGrpSpPr>
        <p:grpSpPr bwMode="auto">
          <a:xfrm>
            <a:off x="4260885" y="1185522"/>
            <a:ext cx="1581150" cy="2070100"/>
            <a:chOff x="130" y="856"/>
            <a:chExt cx="996" cy="1304"/>
          </a:xfrm>
        </p:grpSpPr>
        <p:sp>
          <p:nvSpPr>
            <p:cNvPr id="82953" name="Text Box 9"/>
            <p:cNvSpPr txBox="1">
              <a:spLocks noChangeAspect="1" noChangeArrowheads="1"/>
            </p:cNvSpPr>
            <p:nvPr/>
          </p:nvSpPr>
          <p:spPr bwMode="auto">
            <a:xfrm>
              <a:off x="130" y="884"/>
              <a:ext cx="14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endPara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49" name="Line 5"/>
            <p:cNvSpPr>
              <a:spLocks noChangeAspect="1" noChangeShapeType="1"/>
            </p:cNvSpPr>
            <p:nvPr/>
          </p:nvSpPr>
          <p:spPr bwMode="auto">
            <a:xfrm flipV="1">
              <a:off x="640" y="969"/>
              <a:ext cx="0" cy="11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1" name="Line 7"/>
            <p:cNvSpPr>
              <a:spLocks noChangeAspect="1" noChangeShapeType="1"/>
            </p:cNvSpPr>
            <p:nvPr/>
          </p:nvSpPr>
          <p:spPr bwMode="auto">
            <a:xfrm>
              <a:off x="243" y="1678"/>
              <a:ext cx="79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Text Box 10"/>
            <p:cNvSpPr txBox="1">
              <a:spLocks noChangeAspect="1" noChangeArrowheads="1"/>
            </p:cNvSpPr>
            <p:nvPr/>
          </p:nvSpPr>
          <p:spPr bwMode="auto">
            <a:xfrm>
              <a:off x="470" y="856"/>
              <a:ext cx="21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  <p:sp>
          <p:nvSpPr>
            <p:cNvPr id="83108" name="Text Box 164"/>
            <p:cNvSpPr txBox="1">
              <a:spLocks noChangeAspect="1" noChangeArrowheads="1"/>
            </p:cNvSpPr>
            <p:nvPr/>
          </p:nvSpPr>
          <p:spPr bwMode="auto">
            <a:xfrm>
              <a:off x="981" y="1573"/>
              <a:ext cx="14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</p:grpSp>
      <p:grpSp>
        <p:nvGrpSpPr>
          <p:cNvPr id="83138" name="Group 194"/>
          <p:cNvGrpSpPr>
            <a:grpSpLocks/>
          </p:cNvGrpSpPr>
          <p:nvPr/>
        </p:nvGrpSpPr>
        <p:grpSpPr bwMode="auto">
          <a:xfrm>
            <a:off x="6777037" y="3662704"/>
            <a:ext cx="1890713" cy="2430463"/>
            <a:chOff x="158" y="2358"/>
            <a:chExt cx="1191" cy="1531"/>
          </a:xfrm>
        </p:grpSpPr>
        <p:sp>
          <p:nvSpPr>
            <p:cNvPr id="82982" name="Line 38"/>
            <p:cNvSpPr>
              <a:spLocks noChangeAspect="1" noChangeShapeType="1"/>
            </p:cNvSpPr>
            <p:nvPr/>
          </p:nvSpPr>
          <p:spPr bwMode="auto">
            <a:xfrm flipV="1">
              <a:off x="640" y="2500"/>
              <a:ext cx="1" cy="13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3" name="Line 39"/>
            <p:cNvSpPr>
              <a:spLocks noChangeAspect="1" noChangeShapeType="1"/>
            </p:cNvSpPr>
            <p:nvPr/>
          </p:nvSpPr>
          <p:spPr bwMode="auto">
            <a:xfrm>
              <a:off x="187" y="3266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6" name="Text Box 42"/>
            <p:cNvSpPr txBox="1">
              <a:spLocks noChangeAspect="1" noChangeArrowheads="1"/>
            </p:cNvSpPr>
            <p:nvPr/>
          </p:nvSpPr>
          <p:spPr bwMode="auto">
            <a:xfrm>
              <a:off x="1203" y="3237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  <p:sp>
          <p:nvSpPr>
            <p:cNvPr id="82987" name="Text Box 43"/>
            <p:cNvSpPr txBox="1">
              <a:spLocks noChangeAspect="1" noChangeArrowheads="1"/>
            </p:cNvSpPr>
            <p:nvPr/>
          </p:nvSpPr>
          <p:spPr bwMode="auto">
            <a:xfrm>
              <a:off x="158" y="23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</a:t>
              </a:r>
              <a:endPara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134" name="Text Box 190"/>
            <p:cNvSpPr txBox="1">
              <a:spLocks noChangeAspect="1" noChangeArrowheads="1"/>
            </p:cNvSpPr>
            <p:nvPr/>
          </p:nvSpPr>
          <p:spPr bwMode="auto">
            <a:xfrm>
              <a:off x="442" y="2387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</p:grpSp>
      <p:grpSp>
        <p:nvGrpSpPr>
          <p:cNvPr id="83136" name="Group 192"/>
          <p:cNvGrpSpPr>
            <a:grpSpLocks/>
          </p:cNvGrpSpPr>
          <p:nvPr/>
        </p:nvGrpSpPr>
        <p:grpSpPr bwMode="auto">
          <a:xfrm>
            <a:off x="4879217" y="3761131"/>
            <a:ext cx="1604962" cy="2160587"/>
            <a:chOff x="4449" y="799"/>
            <a:chExt cx="1011" cy="1361"/>
          </a:xfrm>
        </p:grpSpPr>
        <p:sp>
          <p:nvSpPr>
            <p:cNvPr id="82969" name="Text Box 25"/>
            <p:cNvSpPr txBox="1">
              <a:spLocks noChangeAspect="1" noChangeArrowheads="1"/>
            </p:cNvSpPr>
            <p:nvPr/>
          </p:nvSpPr>
          <p:spPr bwMode="auto">
            <a:xfrm>
              <a:off x="5328" y="1565"/>
              <a:ext cx="13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  <p:sp>
          <p:nvSpPr>
            <p:cNvPr id="82974" name="Line 30"/>
            <p:cNvSpPr>
              <a:spLocks noChangeAspect="1" noChangeShapeType="1"/>
            </p:cNvSpPr>
            <p:nvPr/>
          </p:nvSpPr>
          <p:spPr bwMode="auto">
            <a:xfrm flipV="1">
              <a:off x="4893" y="913"/>
              <a:ext cx="0" cy="12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5" name="Line 31"/>
            <p:cNvSpPr>
              <a:spLocks noChangeAspect="1" noChangeShapeType="1"/>
            </p:cNvSpPr>
            <p:nvPr/>
          </p:nvSpPr>
          <p:spPr bwMode="auto">
            <a:xfrm>
              <a:off x="4524" y="1581"/>
              <a:ext cx="8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7" name="Text Box 33"/>
            <p:cNvSpPr txBox="1">
              <a:spLocks noChangeAspect="1" noChangeArrowheads="1"/>
            </p:cNvSpPr>
            <p:nvPr/>
          </p:nvSpPr>
          <p:spPr bwMode="auto">
            <a:xfrm>
              <a:off x="4449" y="799"/>
              <a:ext cx="21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</a:t>
              </a:r>
              <a:endPara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135" name="Text Box 191"/>
            <p:cNvSpPr txBox="1">
              <a:spLocks noChangeAspect="1" noChangeArrowheads="1"/>
            </p:cNvSpPr>
            <p:nvPr/>
          </p:nvSpPr>
          <p:spPr bwMode="auto">
            <a:xfrm>
              <a:off x="4704" y="799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 dirty="0"/>
                <a:t>у</a:t>
              </a:r>
            </a:p>
          </p:txBody>
        </p:sp>
      </p:grpSp>
      <p:pic>
        <p:nvPicPr>
          <p:cNvPr id="83141" name="Picture 197" descr="slide0093_image1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9" y="4210829"/>
            <a:ext cx="1571668" cy="20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7" name="Freeform 23"/>
          <p:cNvSpPr>
            <a:spLocks noChangeAspect="1"/>
          </p:cNvSpPr>
          <p:nvPr/>
        </p:nvSpPr>
        <p:spPr bwMode="auto">
          <a:xfrm rot="10800000">
            <a:off x="2430675" y="5080765"/>
            <a:ext cx="946150" cy="720725"/>
          </a:xfrm>
          <a:custGeom>
            <a:avLst/>
            <a:gdLst>
              <a:gd name="T0" fmla="*/ 0 w 1086"/>
              <a:gd name="T1" fmla="*/ 0 h 1086"/>
              <a:gd name="T2" fmla="*/ 181 w 1086"/>
              <a:gd name="T3" fmla="*/ 905 h 1086"/>
              <a:gd name="T4" fmla="*/ 1086 w 1086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6" h="1086">
                <a:moveTo>
                  <a:pt x="0" y="0"/>
                </a:moveTo>
                <a:cubicBezTo>
                  <a:pt x="0" y="362"/>
                  <a:pt x="0" y="724"/>
                  <a:pt x="181" y="905"/>
                </a:cubicBezTo>
                <a:cubicBezTo>
                  <a:pt x="362" y="1086"/>
                  <a:pt x="724" y="1086"/>
                  <a:pt x="1086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3146" name="Group 202"/>
          <p:cNvGrpSpPr>
            <a:grpSpLocks/>
          </p:cNvGrpSpPr>
          <p:nvPr/>
        </p:nvGrpSpPr>
        <p:grpSpPr bwMode="auto">
          <a:xfrm>
            <a:off x="2464013" y="3791715"/>
            <a:ext cx="2384425" cy="2025650"/>
            <a:chOff x="2881" y="838"/>
            <a:chExt cx="1502" cy="1276"/>
          </a:xfrm>
        </p:grpSpPr>
        <p:sp>
          <p:nvSpPr>
            <p:cNvPr id="82965" name="Line 21"/>
            <p:cNvSpPr>
              <a:spLocks noChangeAspect="1" noChangeShapeType="1"/>
            </p:cNvSpPr>
            <p:nvPr/>
          </p:nvSpPr>
          <p:spPr bwMode="auto">
            <a:xfrm flipV="1">
              <a:off x="3562" y="895"/>
              <a:ext cx="0" cy="12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6" name="Line 22"/>
            <p:cNvSpPr>
              <a:spLocks noChangeAspect="1" noChangeShapeType="1"/>
            </p:cNvSpPr>
            <p:nvPr/>
          </p:nvSpPr>
          <p:spPr bwMode="auto">
            <a:xfrm>
              <a:off x="2881" y="1603"/>
              <a:ext cx="138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8" name="Text Box 24"/>
            <p:cNvSpPr txBox="1">
              <a:spLocks noChangeAspect="1" noChangeArrowheads="1"/>
            </p:cNvSpPr>
            <p:nvPr/>
          </p:nvSpPr>
          <p:spPr bwMode="auto">
            <a:xfrm>
              <a:off x="3363" y="838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  <p:sp>
          <p:nvSpPr>
            <p:cNvPr id="82970" name="Text Box 26"/>
            <p:cNvSpPr txBox="1">
              <a:spLocks noChangeAspect="1" noChangeArrowheads="1"/>
            </p:cNvSpPr>
            <p:nvPr/>
          </p:nvSpPr>
          <p:spPr bwMode="auto">
            <a:xfrm>
              <a:off x="3080" y="838"/>
              <a:ext cx="21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endPara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8" name="Text Box 34"/>
            <p:cNvSpPr txBox="1">
              <a:spLocks noChangeAspect="1" noChangeArrowheads="1"/>
            </p:cNvSpPr>
            <p:nvPr/>
          </p:nvSpPr>
          <p:spPr bwMode="auto">
            <a:xfrm>
              <a:off x="4240" y="1593"/>
              <a:ext cx="1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</p:grpSp>
      <p:sp>
        <p:nvSpPr>
          <p:cNvPr id="83143" name="Freeform 199"/>
          <p:cNvSpPr>
            <a:spLocks noChangeAspect="1"/>
          </p:cNvSpPr>
          <p:nvPr/>
        </p:nvSpPr>
        <p:spPr bwMode="auto">
          <a:xfrm>
            <a:off x="3630825" y="3953640"/>
            <a:ext cx="946150" cy="946150"/>
          </a:xfrm>
          <a:custGeom>
            <a:avLst/>
            <a:gdLst>
              <a:gd name="T0" fmla="*/ 0 w 1086"/>
              <a:gd name="T1" fmla="*/ 0 h 1086"/>
              <a:gd name="T2" fmla="*/ 181 w 1086"/>
              <a:gd name="T3" fmla="*/ 905 h 1086"/>
              <a:gd name="T4" fmla="*/ 1086 w 1086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6" h="1086">
                <a:moveTo>
                  <a:pt x="0" y="0"/>
                </a:moveTo>
                <a:cubicBezTo>
                  <a:pt x="0" y="362"/>
                  <a:pt x="0" y="724"/>
                  <a:pt x="181" y="905"/>
                </a:cubicBezTo>
                <a:cubicBezTo>
                  <a:pt x="362" y="1086"/>
                  <a:pt x="724" y="1086"/>
                  <a:pt x="1086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84" y="241164"/>
            <a:ext cx="1124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561" y="990233"/>
            <a:ext cx="1896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у = х</a:t>
            </a:r>
            <a:r>
              <a:rPr lang="ru-RU" sz="3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0487" y="1714345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у = х</a:t>
            </a:r>
            <a:r>
              <a:rPr lang="ru-RU" sz="3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̶  2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40487" y="2227980"/>
                <a:ext cx="1837939" cy="590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rad>
                      <m:radPr>
                        <m:degHide m:val="on"/>
                        <m:ctrlPr>
                          <a:rPr lang="ru-RU" sz="32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2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rad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87" y="2227980"/>
                <a:ext cx="1837939" cy="590226"/>
              </a:xfrm>
              <a:prstGeom prst="rect">
                <a:avLst/>
              </a:prstGeom>
              <a:blipFill rotWithShape="0">
                <a:blip r:embed="rId5"/>
                <a:stretch>
                  <a:fillRect l="-8970" t="-14433" b="-39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57094" y="2742182"/>
            <a:ext cx="1821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у = х</a:t>
            </a:r>
            <a:r>
              <a:rPr lang="ru-RU" sz="3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̶  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487" y="3250173"/>
            <a:ext cx="1511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5)у = х</a:t>
            </a:r>
            <a:r>
              <a:rPr lang="ru-RU" sz="3200" b="1" baseline="30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39427 -0.0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67465 0.615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33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63177 -0.228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22691 0.465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47396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Object 4" descr="Полотно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791002"/>
              </p:ext>
            </p:extLst>
          </p:nvPr>
        </p:nvGraphicFramePr>
        <p:xfrm>
          <a:off x="2936221" y="839875"/>
          <a:ext cx="1992313" cy="111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Формула" r:id="rId4" imgW="571252" imgH="393529" progId="Equation.3">
                  <p:embed/>
                </p:oleObj>
              </mc:Choice>
              <mc:Fallback>
                <p:oleObj name="Формула" r:id="rId4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221" y="839875"/>
                        <a:ext cx="1992313" cy="1117223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212" name="Group 196"/>
          <p:cNvGrpSpPr>
            <a:grpSpLocks/>
          </p:cNvGrpSpPr>
          <p:nvPr/>
        </p:nvGrpSpPr>
        <p:grpSpPr bwMode="auto">
          <a:xfrm>
            <a:off x="341530" y="1056920"/>
            <a:ext cx="8140700" cy="5370513"/>
            <a:chOff x="320" y="780"/>
            <a:chExt cx="5128" cy="3383"/>
          </a:xfrm>
        </p:grpSpPr>
        <p:grpSp>
          <p:nvGrpSpPr>
            <p:cNvPr id="86211" name="Group 195"/>
            <p:cNvGrpSpPr>
              <a:grpSpLocks/>
            </p:cNvGrpSpPr>
            <p:nvPr/>
          </p:nvGrpSpPr>
          <p:grpSpPr bwMode="auto">
            <a:xfrm>
              <a:off x="357" y="2472"/>
              <a:ext cx="2179" cy="1691"/>
              <a:chOff x="357" y="2472"/>
              <a:chExt cx="2179" cy="1691"/>
            </a:xfrm>
          </p:grpSpPr>
          <p:sp>
            <p:nvSpPr>
              <p:cNvPr id="86127" name="Line 111"/>
              <p:cNvSpPr>
                <a:spLocks noChangeShapeType="1"/>
              </p:cNvSpPr>
              <p:nvPr/>
            </p:nvSpPr>
            <p:spPr bwMode="auto">
              <a:xfrm flipH="1">
                <a:off x="1429" y="2605"/>
                <a:ext cx="11" cy="146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32" name="Line 116"/>
              <p:cNvSpPr>
                <a:spLocks noChangeShapeType="1"/>
              </p:cNvSpPr>
              <p:nvPr/>
            </p:nvSpPr>
            <p:spPr bwMode="auto">
              <a:xfrm>
                <a:off x="357" y="3451"/>
                <a:ext cx="181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33" name="Text Box 117"/>
              <p:cNvSpPr txBox="1">
                <a:spLocks noChangeArrowheads="1"/>
              </p:cNvSpPr>
              <p:nvPr/>
            </p:nvSpPr>
            <p:spPr bwMode="auto">
              <a:xfrm>
                <a:off x="1203" y="2472"/>
                <a:ext cx="24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6134" name="Line 118"/>
              <p:cNvSpPr>
                <a:spLocks noChangeShapeType="1"/>
              </p:cNvSpPr>
              <p:nvPr/>
            </p:nvSpPr>
            <p:spPr bwMode="auto">
              <a:xfrm flipV="1">
                <a:off x="1202" y="2561"/>
                <a:ext cx="0" cy="16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35" name="Text Box 119"/>
              <p:cNvSpPr txBox="1">
                <a:spLocks noChangeArrowheads="1"/>
              </p:cNvSpPr>
              <p:nvPr/>
            </p:nvSpPr>
            <p:spPr bwMode="auto">
              <a:xfrm>
                <a:off x="2167" y="3362"/>
                <a:ext cx="241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6136" name="Text Box 120"/>
              <p:cNvSpPr txBox="1">
                <a:spLocks noChangeArrowheads="1"/>
              </p:cNvSpPr>
              <p:nvPr/>
            </p:nvSpPr>
            <p:spPr bwMode="auto">
              <a:xfrm>
                <a:off x="1396" y="3424"/>
                <a:ext cx="241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37" name="Text Box 121"/>
              <p:cNvSpPr txBox="1">
                <a:spLocks noChangeArrowheads="1"/>
              </p:cNvSpPr>
              <p:nvPr/>
            </p:nvSpPr>
            <p:spPr bwMode="auto">
              <a:xfrm>
                <a:off x="924" y="3397"/>
                <a:ext cx="48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38" name="Text Box 122"/>
              <p:cNvSpPr txBox="1">
                <a:spLocks noChangeArrowheads="1"/>
              </p:cNvSpPr>
              <p:nvPr/>
            </p:nvSpPr>
            <p:spPr bwMode="auto">
              <a:xfrm>
                <a:off x="1166" y="3186"/>
                <a:ext cx="24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39" name="Text Box 123"/>
              <p:cNvSpPr txBox="1">
                <a:spLocks noChangeArrowheads="1"/>
              </p:cNvSpPr>
              <p:nvPr/>
            </p:nvSpPr>
            <p:spPr bwMode="auto">
              <a:xfrm>
                <a:off x="1166" y="2997"/>
                <a:ext cx="24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41" name="Text Box 125"/>
              <p:cNvSpPr txBox="1">
                <a:spLocks noChangeArrowheads="1"/>
              </p:cNvSpPr>
              <p:nvPr/>
            </p:nvSpPr>
            <p:spPr bwMode="auto">
              <a:xfrm>
                <a:off x="1006" y="3690"/>
                <a:ext cx="48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42" name="Text Box 126"/>
              <p:cNvSpPr txBox="1">
                <a:spLocks noChangeArrowheads="1"/>
              </p:cNvSpPr>
              <p:nvPr/>
            </p:nvSpPr>
            <p:spPr bwMode="auto">
              <a:xfrm>
                <a:off x="1155" y="3560"/>
                <a:ext cx="36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43" name="Freeform 127"/>
              <p:cNvSpPr>
                <a:spLocks/>
              </p:cNvSpPr>
              <p:nvPr/>
            </p:nvSpPr>
            <p:spPr bwMode="auto">
              <a:xfrm>
                <a:off x="1574" y="2561"/>
                <a:ext cx="962" cy="800"/>
              </a:xfrm>
              <a:custGeom>
                <a:avLst/>
                <a:gdLst>
                  <a:gd name="T0" fmla="*/ 0 w 1442"/>
                  <a:gd name="T1" fmla="*/ 0 h 1628"/>
                  <a:gd name="T2" fmla="*/ 182 w 1442"/>
                  <a:gd name="T3" fmla="*/ 1086 h 1628"/>
                  <a:gd name="T4" fmla="*/ 543 w 1442"/>
                  <a:gd name="T5" fmla="*/ 1446 h 1628"/>
                  <a:gd name="T6" fmla="*/ 1442 w 1442"/>
                  <a:gd name="T7" fmla="*/ 1628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2" h="1628">
                    <a:moveTo>
                      <a:pt x="0" y="0"/>
                    </a:moveTo>
                    <a:cubicBezTo>
                      <a:pt x="46" y="422"/>
                      <a:pt x="92" y="845"/>
                      <a:pt x="182" y="1086"/>
                    </a:cubicBezTo>
                    <a:cubicBezTo>
                      <a:pt x="272" y="1327"/>
                      <a:pt x="333" y="1356"/>
                      <a:pt x="543" y="1446"/>
                    </a:cubicBezTo>
                    <a:cubicBezTo>
                      <a:pt x="753" y="1536"/>
                      <a:pt x="1097" y="1582"/>
                      <a:pt x="1442" y="162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44" name="Freeform 128"/>
              <p:cNvSpPr>
                <a:spLocks/>
              </p:cNvSpPr>
              <p:nvPr/>
            </p:nvSpPr>
            <p:spPr bwMode="auto">
              <a:xfrm>
                <a:off x="357" y="3539"/>
                <a:ext cx="970" cy="624"/>
              </a:xfrm>
              <a:custGeom>
                <a:avLst/>
                <a:gdLst>
                  <a:gd name="T0" fmla="*/ 1454 w 1454"/>
                  <a:gd name="T1" fmla="*/ 1267 h 1267"/>
                  <a:gd name="T2" fmla="*/ 1267 w 1454"/>
                  <a:gd name="T3" fmla="*/ 541 h 1267"/>
                  <a:gd name="T4" fmla="*/ 905 w 1454"/>
                  <a:gd name="T5" fmla="*/ 178 h 1267"/>
                  <a:gd name="T6" fmla="*/ 0 w 1454"/>
                  <a:gd name="T7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4" h="1267">
                    <a:moveTo>
                      <a:pt x="1454" y="1267"/>
                    </a:moveTo>
                    <a:cubicBezTo>
                      <a:pt x="1406" y="995"/>
                      <a:pt x="1358" y="723"/>
                      <a:pt x="1267" y="541"/>
                    </a:cubicBezTo>
                    <a:cubicBezTo>
                      <a:pt x="1176" y="359"/>
                      <a:pt x="1116" y="268"/>
                      <a:pt x="905" y="178"/>
                    </a:cubicBezTo>
                    <a:cubicBezTo>
                      <a:pt x="694" y="88"/>
                      <a:pt x="347" y="44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52" name="Text Box 136"/>
              <p:cNvSpPr txBox="1">
                <a:spLocks noChangeArrowheads="1"/>
              </p:cNvSpPr>
              <p:nvPr/>
            </p:nvSpPr>
            <p:spPr bwMode="auto">
              <a:xfrm>
                <a:off x="380" y="2559"/>
                <a:ext cx="47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в</a:t>
                </a:r>
                <a:endParaRPr lang="ru-RU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83" name="Text Box 167"/>
              <p:cNvSpPr txBox="1">
                <a:spLocks noChangeArrowheads="1"/>
              </p:cNvSpPr>
              <p:nvPr/>
            </p:nvSpPr>
            <p:spPr bwMode="auto">
              <a:xfrm>
                <a:off x="1171" y="3417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sp>
          <p:nvSpPr>
            <p:cNvPr id="86059" name="Text Box 43"/>
            <p:cNvSpPr txBox="1">
              <a:spLocks noChangeArrowheads="1"/>
            </p:cNvSpPr>
            <p:nvPr/>
          </p:nvSpPr>
          <p:spPr bwMode="auto">
            <a:xfrm>
              <a:off x="5250" y="1685"/>
              <a:ext cx="19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х</a:t>
              </a:r>
            </a:p>
          </p:txBody>
        </p:sp>
        <p:grpSp>
          <p:nvGrpSpPr>
            <p:cNvPr id="86210" name="Group 194"/>
            <p:cNvGrpSpPr>
              <a:grpSpLocks/>
            </p:cNvGrpSpPr>
            <p:nvPr/>
          </p:nvGrpSpPr>
          <p:grpSpPr bwMode="auto">
            <a:xfrm>
              <a:off x="3112" y="856"/>
              <a:ext cx="2138" cy="3095"/>
              <a:chOff x="3112" y="856"/>
              <a:chExt cx="2138" cy="3095"/>
            </a:xfrm>
          </p:grpSpPr>
          <p:sp>
            <p:nvSpPr>
              <p:cNvPr id="86105" name="Text Box 89"/>
              <p:cNvSpPr txBox="1">
                <a:spLocks noChangeArrowheads="1"/>
              </p:cNvSpPr>
              <p:nvPr/>
            </p:nvSpPr>
            <p:spPr bwMode="auto">
              <a:xfrm>
                <a:off x="3878" y="2695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07" name="Line 91"/>
              <p:cNvSpPr>
                <a:spLocks noChangeShapeType="1"/>
              </p:cNvSpPr>
              <p:nvPr/>
            </p:nvSpPr>
            <p:spPr bwMode="auto">
              <a:xfrm>
                <a:off x="3112" y="3178"/>
                <a:ext cx="16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08" name="Text Box 92"/>
              <p:cNvSpPr txBox="1">
                <a:spLocks noChangeArrowheads="1"/>
              </p:cNvSpPr>
              <p:nvPr/>
            </p:nvSpPr>
            <p:spPr bwMode="auto">
              <a:xfrm>
                <a:off x="3728" y="2142"/>
                <a:ext cx="21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6109" name="Line 93"/>
              <p:cNvSpPr>
                <a:spLocks noChangeShapeType="1"/>
              </p:cNvSpPr>
              <p:nvPr/>
            </p:nvSpPr>
            <p:spPr bwMode="auto">
              <a:xfrm flipV="1">
                <a:off x="3878" y="2212"/>
                <a:ext cx="0" cy="17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10" name="Text Box 94"/>
              <p:cNvSpPr txBox="1">
                <a:spLocks noChangeArrowheads="1"/>
              </p:cNvSpPr>
              <p:nvPr/>
            </p:nvSpPr>
            <p:spPr bwMode="auto">
              <a:xfrm>
                <a:off x="4754" y="3082"/>
                <a:ext cx="219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6111" name="Text Box 95"/>
              <p:cNvSpPr txBox="1">
                <a:spLocks noChangeArrowheads="1"/>
              </p:cNvSpPr>
              <p:nvPr/>
            </p:nvSpPr>
            <p:spPr bwMode="auto">
              <a:xfrm>
                <a:off x="3988" y="3151"/>
                <a:ext cx="21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12" name="Text Box 96"/>
              <p:cNvSpPr txBox="1">
                <a:spLocks noChangeArrowheads="1"/>
              </p:cNvSpPr>
              <p:nvPr/>
            </p:nvSpPr>
            <p:spPr bwMode="auto">
              <a:xfrm>
                <a:off x="3613" y="3115"/>
                <a:ext cx="43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13" name="Text Box 97"/>
              <p:cNvSpPr txBox="1">
                <a:spLocks noChangeArrowheads="1"/>
              </p:cNvSpPr>
              <p:nvPr/>
            </p:nvSpPr>
            <p:spPr bwMode="auto">
              <a:xfrm>
                <a:off x="3878" y="2861"/>
                <a:ext cx="21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14" name="Text Box 98"/>
              <p:cNvSpPr txBox="1">
                <a:spLocks noChangeArrowheads="1"/>
              </p:cNvSpPr>
              <p:nvPr/>
            </p:nvSpPr>
            <p:spPr bwMode="auto">
              <a:xfrm>
                <a:off x="3833" y="3467"/>
                <a:ext cx="43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15" name="Line 99"/>
              <p:cNvSpPr>
                <a:spLocks noChangeShapeType="1"/>
              </p:cNvSpPr>
              <p:nvPr/>
            </p:nvSpPr>
            <p:spPr bwMode="auto">
              <a:xfrm>
                <a:off x="3112" y="2983"/>
                <a:ext cx="174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16" name="Freeform 100"/>
              <p:cNvSpPr>
                <a:spLocks/>
              </p:cNvSpPr>
              <p:nvPr/>
            </p:nvSpPr>
            <p:spPr bwMode="auto">
              <a:xfrm>
                <a:off x="3982" y="2115"/>
                <a:ext cx="772" cy="746"/>
              </a:xfrm>
              <a:custGeom>
                <a:avLst/>
                <a:gdLst>
                  <a:gd name="T0" fmla="*/ 0 w 1277"/>
                  <a:gd name="T1" fmla="*/ 0 h 1398"/>
                  <a:gd name="T2" fmla="*/ 197 w 1277"/>
                  <a:gd name="T3" fmla="*/ 890 h 1398"/>
                  <a:gd name="T4" fmla="*/ 555 w 1277"/>
                  <a:gd name="T5" fmla="*/ 1252 h 1398"/>
                  <a:gd name="T6" fmla="*/ 1277 w 1277"/>
                  <a:gd name="T7" fmla="*/ 1398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7" h="1398">
                    <a:moveTo>
                      <a:pt x="0" y="0"/>
                    </a:moveTo>
                    <a:cubicBezTo>
                      <a:pt x="52" y="340"/>
                      <a:pt x="105" y="681"/>
                      <a:pt x="197" y="890"/>
                    </a:cubicBezTo>
                    <a:cubicBezTo>
                      <a:pt x="289" y="1099"/>
                      <a:pt x="375" y="1167"/>
                      <a:pt x="555" y="1252"/>
                    </a:cubicBezTo>
                    <a:cubicBezTo>
                      <a:pt x="735" y="1337"/>
                      <a:pt x="1006" y="1367"/>
                      <a:pt x="1277" y="139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17" name="Freeform 101"/>
              <p:cNvSpPr>
                <a:spLocks/>
              </p:cNvSpPr>
              <p:nvPr/>
            </p:nvSpPr>
            <p:spPr bwMode="auto">
              <a:xfrm>
                <a:off x="3112" y="3082"/>
                <a:ext cx="660" cy="764"/>
              </a:xfrm>
              <a:custGeom>
                <a:avLst/>
                <a:gdLst>
                  <a:gd name="T0" fmla="*/ 0 w 1090"/>
                  <a:gd name="T1" fmla="*/ 0 h 1433"/>
                  <a:gd name="T2" fmla="*/ 531 w 1090"/>
                  <a:gd name="T3" fmla="*/ 181 h 1433"/>
                  <a:gd name="T4" fmla="*/ 893 w 1090"/>
                  <a:gd name="T5" fmla="*/ 540 h 1433"/>
                  <a:gd name="T6" fmla="*/ 1090 w 1090"/>
                  <a:gd name="T7" fmla="*/ 1433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0" h="1433">
                    <a:moveTo>
                      <a:pt x="0" y="0"/>
                    </a:moveTo>
                    <a:cubicBezTo>
                      <a:pt x="191" y="45"/>
                      <a:pt x="382" y="91"/>
                      <a:pt x="531" y="181"/>
                    </a:cubicBezTo>
                    <a:cubicBezTo>
                      <a:pt x="680" y="271"/>
                      <a:pt x="800" y="331"/>
                      <a:pt x="893" y="540"/>
                    </a:cubicBezTo>
                    <a:cubicBezTo>
                      <a:pt x="986" y="749"/>
                      <a:pt x="1059" y="1282"/>
                      <a:pt x="1090" y="143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25" name="Text Box 109"/>
              <p:cNvSpPr txBox="1">
                <a:spLocks noChangeArrowheads="1"/>
              </p:cNvSpPr>
              <p:nvPr/>
            </p:nvSpPr>
            <p:spPr bwMode="auto">
              <a:xfrm>
                <a:off x="3241" y="2320"/>
                <a:ext cx="31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г</a:t>
                </a:r>
                <a:endParaRPr lang="ru-RU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82" name="Text Box 166"/>
              <p:cNvSpPr txBox="1">
                <a:spLocks noChangeArrowheads="1"/>
              </p:cNvSpPr>
              <p:nvPr/>
            </p:nvSpPr>
            <p:spPr bwMode="auto">
              <a:xfrm>
                <a:off x="3836" y="3155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  <p:sp>
            <p:nvSpPr>
              <p:cNvPr id="86051" name="Text Box 35"/>
              <p:cNvSpPr txBox="1">
                <a:spLocks noChangeArrowheads="1"/>
              </p:cNvSpPr>
              <p:nvPr/>
            </p:nvSpPr>
            <p:spPr bwMode="auto">
              <a:xfrm>
                <a:off x="3632" y="1036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б</a:t>
                </a:r>
                <a:endParaRPr lang="ru-RU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>
                <a:off x="3361" y="1769"/>
                <a:ext cx="18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56" name="Text Box 40"/>
              <p:cNvSpPr txBox="1">
                <a:spLocks noChangeArrowheads="1"/>
              </p:cNvSpPr>
              <p:nvPr/>
            </p:nvSpPr>
            <p:spPr bwMode="auto">
              <a:xfrm>
                <a:off x="4457" y="856"/>
                <a:ext cx="19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V="1">
                <a:off x="4456" y="938"/>
                <a:ext cx="0" cy="149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58" name="Line 42"/>
              <p:cNvSpPr>
                <a:spLocks noChangeShapeType="1"/>
              </p:cNvSpPr>
              <p:nvPr/>
            </p:nvSpPr>
            <p:spPr bwMode="auto">
              <a:xfrm>
                <a:off x="4257" y="938"/>
                <a:ext cx="0" cy="149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60" name="Text Box 44"/>
              <p:cNvSpPr txBox="1">
                <a:spLocks noChangeArrowheads="1"/>
              </p:cNvSpPr>
              <p:nvPr/>
            </p:nvSpPr>
            <p:spPr bwMode="auto">
              <a:xfrm>
                <a:off x="4585" y="1742"/>
                <a:ext cx="19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061" name="Text Box 45"/>
              <p:cNvSpPr txBox="1">
                <a:spLocks noChangeArrowheads="1"/>
              </p:cNvSpPr>
              <p:nvPr/>
            </p:nvSpPr>
            <p:spPr bwMode="auto">
              <a:xfrm>
                <a:off x="4095" y="1724"/>
                <a:ext cx="39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062" name="Text Box 46"/>
              <p:cNvSpPr txBox="1">
                <a:spLocks noChangeArrowheads="1"/>
              </p:cNvSpPr>
              <p:nvPr/>
            </p:nvSpPr>
            <p:spPr bwMode="auto">
              <a:xfrm>
                <a:off x="4420" y="1496"/>
                <a:ext cx="1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063" name="Text Box 47"/>
              <p:cNvSpPr txBox="1">
                <a:spLocks noChangeArrowheads="1"/>
              </p:cNvSpPr>
              <p:nvPr/>
            </p:nvSpPr>
            <p:spPr bwMode="auto">
              <a:xfrm>
                <a:off x="4411" y="1355"/>
                <a:ext cx="198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064" name="Text Box 48"/>
              <p:cNvSpPr txBox="1">
                <a:spLocks noChangeArrowheads="1"/>
              </p:cNvSpPr>
              <p:nvPr/>
            </p:nvSpPr>
            <p:spPr bwMode="auto">
              <a:xfrm>
                <a:off x="3924" y="1733"/>
                <a:ext cx="39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065" name="Text Box 49"/>
              <p:cNvSpPr txBox="1">
                <a:spLocks noChangeArrowheads="1"/>
              </p:cNvSpPr>
              <p:nvPr/>
            </p:nvSpPr>
            <p:spPr bwMode="auto">
              <a:xfrm>
                <a:off x="4420" y="2017"/>
                <a:ext cx="396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067" name="Freeform 51"/>
              <p:cNvSpPr>
                <a:spLocks/>
              </p:cNvSpPr>
              <p:nvPr/>
            </p:nvSpPr>
            <p:spPr bwMode="auto">
              <a:xfrm>
                <a:off x="3361" y="939"/>
                <a:ext cx="790" cy="746"/>
              </a:xfrm>
              <a:custGeom>
                <a:avLst/>
                <a:gdLst>
                  <a:gd name="T0" fmla="*/ 1443 w 1443"/>
                  <a:gd name="T1" fmla="*/ 0 h 1629"/>
                  <a:gd name="T2" fmla="*/ 1261 w 1443"/>
                  <a:gd name="T3" fmla="*/ 1087 h 1629"/>
                  <a:gd name="T4" fmla="*/ 899 w 1443"/>
                  <a:gd name="T5" fmla="*/ 1446 h 1629"/>
                  <a:gd name="T6" fmla="*/ 0 w 1443"/>
                  <a:gd name="T7" fmla="*/ 162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3" h="1629">
                    <a:moveTo>
                      <a:pt x="1443" y="0"/>
                    </a:moveTo>
                    <a:cubicBezTo>
                      <a:pt x="1397" y="423"/>
                      <a:pt x="1352" y="846"/>
                      <a:pt x="1261" y="1087"/>
                    </a:cubicBezTo>
                    <a:cubicBezTo>
                      <a:pt x="1170" y="1328"/>
                      <a:pt x="1109" y="1356"/>
                      <a:pt x="899" y="1446"/>
                    </a:cubicBezTo>
                    <a:cubicBezTo>
                      <a:pt x="689" y="1536"/>
                      <a:pt x="344" y="1582"/>
                      <a:pt x="0" y="162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68" name="Freeform 52"/>
              <p:cNvSpPr>
                <a:spLocks/>
              </p:cNvSpPr>
              <p:nvPr/>
            </p:nvSpPr>
            <p:spPr bwMode="auto">
              <a:xfrm>
                <a:off x="4349" y="1851"/>
                <a:ext cx="794" cy="589"/>
              </a:xfrm>
              <a:custGeom>
                <a:avLst/>
                <a:gdLst>
                  <a:gd name="T0" fmla="*/ 1448 w 1448"/>
                  <a:gd name="T1" fmla="*/ 0 h 1283"/>
                  <a:gd name="T2" fmla="*/ 556 w 1448"/>
                  <a:gd name="T3" fmla="*/ 194 h 1283"/>
                  <a:gd name="T4" fmla="*/ 197 w 1448"/>
                  <a:gd name="T5" fmla="*/ 541 h 1283"/>
                  <a:gd name="T6" fmla="*/ 0 w 1448"/>
                  <a:gd name="T7" fmla="*/ 1283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8" h="1283">
                    <a:moveTo>
                      <a:pt x="1448" y="0"/>
                    </a:moveTo>
                    <a:cubicBezTo>
                      <a:pt x="1106" y="52"/>
                      <a:pt x="764" y="104"/>
                      <a:pt x="556" y="194"/>
                    </a:cubicBezTo>
                    <a:cubicBezTo>
                      <a:pt x="348" y="284"/>
                      <a:pt x="290" y="360"/>
                      <a:pt x="197" y="541"/>
                    </a:cubicBezTo>
                    <a:cubicBezTo>
                      <a:pt x="104" y="722"/>
                      <a:pt x="52" y="1002"/>
                      <a:pt x="0" y="128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84" name="Text Box 168"/>
              <p:cNvSpPr txBox="1">
                <a:spLocks noChangeArrowheads="1"/>
              </p:cNvSpPr>
              <p:nvPr/>
            </p:nvSpPr>
            <p:spPr bwMode="auto">
              <a:xfrm>
                <a:off x="4419" y="1752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6209" name="Group 193"/>
            <p:cNvGrpSpPr>
              <a:grpSpLocks/>
            </p:cNvGrpSpPr>
            <p:nvPr/>
          </p:nvGrpSpPr>
          <p:grpSpPr bwMode="auto">
            <a:xfrm>
              <a:off x="320" y="780"/>
              <a:ext cx="2090" cy="1723"/>
              <a:chOff x="320" y="865"/>
              <a:chExt cx="2090" cy="1723"/>
            </a:xfrm>
          </p:grpSpPr>
          <p:sp>
            <p:nvSpPr>
              <p:cNvPr id="86025" name="Text Box 9"/>
              <p:cNvSpPr txBox="1">
                <a:spLocks noChangeArrowheads="1"/>
              </p:cNvSpPr>
              <p:nvPr/>
            </p:nvSpPr>
            <p:spPr bwMode="auto">
              <a:xfrm>
                <a:off x="422" y="982"/>
                <a:ext cx="3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а</a:t>
                </a:r>
              </a:p>
            </p:txBody>
          </p:sp>
          <p:grpSp>
            <p:nvGrpSpPr>
              <p:cNvPr id="86208" name="Group 192"/>
              <p:cNvGrpSpPr>
                <a:grpSpLocks/>
              </p:cNvGrpSpPr>
              <p:nvPr/>
            </p:nvGrpSpPr>
            <p:grpSpPr bwMode="auto">
              <a:xfrm>
                <a:off x="320" y="865"/>
                <a:ext cx="2090" cy="1723"/>
                <a:chOff x="320" y="865"/>
                <a:chExt cx="2090" cy="1723"/>
              </a:xfrm>
            </p:grpSpPr>
            <p:sp>
              <p:nvSpPr>
                <p:cNvPr id="86028" name="Freeform 12"/>
                <p:cNvSpPr>
                  <a:spLocks/>
                </p:cNvSpPr>
                <p:nvPr/>
              </p:nvSpPr>
              <p:spPr bwMode="auto">
                <a:xfrm>
                  <a:off x="1314" y="947"/>
                  <a:ext cx="794" cy="815"/>
                </a:xfrm>
                <a:custGeom>
                  <a:avLst/>
                  <a:gdLst>
                    <a:gd name="T0" fmla="*/ 0 w 1442"/>
                    <a:gd name="T1" fmla="*/ 0 h 1628"/>
                    <a:gd name="T2" fmla="*/ 182 w 1442"/>
                    <a:gd name="T3" fmla="*/ 1086 h 1628"/>
                    <a:gd name="T4" fmla="*/ 543 w 1442"/>
                    <a:gd name="T5" fmla="*/ 1446 h 1628"/>
                    <a:gd name="T6" fmla="*/ 1442 w 1442"/>
                    <a:gd name="T7" fmla="*/ 1628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2" h="1628">
                      <a:moveTo>
                        <a:pt x="0" y="0"/>
                      </a:moveTo>
                      <a:cubicBezTo>
                        <a:pt x="46" y="422"/>
                        <a:pt x="92" y="845"/>
                        <a:pt x="182" y="1086"/>
                      </a:cubicBezTo>
                      <a:cubicBezTo>
                        <a:pt x="272" y="1327"/>
                        <a:pt x="333" y="1356"/>
                        <a:pt x="543" y="1446"/>
                      </a:cubicBezTo>
                      <a:cubicBezTo>
                        <a:pt x="753" y="1536"/>
                        <a:pt x="1097" y="1582"/>
                        <a:pt x="1442" y="1628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86029" name="Freeform 13"/>
                <p:cNvSpPr>
                  <a:spLocks/>
                </p:cNvSpPr>
                <p:nvPr/>
              </p:nvSpPr>
              <p:spPr bwMode="auto">
                <a:xfrm>
                  <a:off x="320" y="1946"/>
                  <a:ext cx="801" cy="635"/>
                </a:xfrm>
                <a:custGeom>
                  <a:avLst/>
                  <a:gdLst>
                    <a:gd name="T0" fmla="*/ 1454 w 1454"/>
                    <a:gd name="T1" fmla="*/ 1267 h 1267"/>
                    <a:gd name="T2" fmla="*/ 1267 w 1454"/>
                    <a:gd name="T3" fmla="*/ 541 h 1267"/>
                    <a:gd name="T4" fmla="*/ 905 w 1454"/>
                    <a:gd name="T5" fmla="*/ 178 h 1267"/>
                    <a:gd name="T6" fmla="*/ 0 w 1454"/>
                    <a:gd name="T7" fmla="*/ 0 h 1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4" h="1267">
                      <a:moveTo>
                        <a:pt x="1454" y="1267"/>
                      </a:moveTo>
                      <a:cubicBezTo>
                        <a:pt x="1406" y="995"/>
                        <a:pt x="1358" y="723"/>
                        <a:pt x="1267" y="541"/>
                      </a:cubicBezTo>
                      <a:cubicBezTo>
                        <a:pt x="1176" y="359"/>
                        <a:pt x="1116" y="268"/>
                        <a:pt x="905" y="178"/>
                      </a:cubicBezTo>
                      <a:cubicBezTo>
                        <a:pt x="694" y="88"/>
                        <a:pt x="347" y="44"/>
                        <a:pt x="0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endParaRPr>
                </a:p>
              </p:txBody>
            </p:sp>
            <p:grpSp>
              <p:nvGrpSpPr>
                <p:cNvPr id="86207" name="Group 191"/>
                <p:cNvGrpSpPr>
                  <a:grpSpLocks/>
                </p:cNvGrpSpPr>
                <p:nvPr/>
              </p:nvGrpSpPr>
              <p:grpSpPr bwMode="auto">
                <a:xfrm>
                  <a:off x="716" y="865"/>
                  <a:ext cx="1694" cy="1723"/>
                  <a:chOff x="716" y="865"/>
                  <a:chExt cx="1694" cy="1723"/>
                </a:xfrm>
              </p:grpSpPr>
              <p:sp>
                <p:nvSpPr>
                  <p:cNvPr id="860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16" y="1863"/>
                    <a:ext cx="149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8603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5" y="865"/>
                    <a:ext cx="198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у</a:t>
                    </a:r>
                  </a:p>
                </p:txBody>
              </p:sp>
              <p:sp>
                <p:nvSpPr>
                  <p:cNvPr id="8603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4" y="956"/>
                    <a:ext cx="0" cy="163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860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14" y="956"/>
                    <a:ext cx="0" cy="1632"/>
                  </a:xfrm>
                  <a:prstGeom prst="line">
                    <a:avLst/>
                  </a:prstGeom>
                  <a:noFill/>
                  <a:ln w="28575">
                    <a:solidFill>
                      <a:srgbClr val="3366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860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1" y="1772"/>
                    <a:ext cx="199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х</a:t>
                    </a:r>
                  </a:p>
                </p:txBody>
              </p:sp>
              <p:sp>
                <p:nvSpPr>
                  <p:cNvPr id="8603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0" y="1836"/>
                    <a:ext cx="198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603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" y="1818"/>
                    <a:ext cx="400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-</a:t>
                    </a:r>
                    <a:r>
                      <a: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60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" y="1565"/>
                    <a:ext cx="198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603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" y="1409"/>
                    <a:ext cx="199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8604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" y="2134"/>
                    <a:ext cx="399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-</a:t>
                    </a:r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8604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9" y="1954"/>
                    <a:ext cx="299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-</a:t>
                    </a:r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86185" name="Text Box 169"/>
              <p:cNvSpPr txBox="1">
                <a:spLocks noChangeArrowheads="1"/>
              </p:cNvSpPr>
              <p:nvPr/>
            </p:nvSpPr>
            <p:spPr bwMode="auto">
              <a:xfrm>
                <a:off x="1365" y="18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p:sp>
        <p:nvSpPr>
          <p:cNvPr id="86199" name="Rectangle 183"/>
          <p:cNvSpPr>
            <a:spLocks noChangeArrowheads="1"/>
          </p:cNvSpPr>
          <p:nvPr/>
        </p:nvSpPr>
        <p:spPr bwMode="auto">
          <a:xfrm>
            <a:off x="1390579" y="207965"/>
            <a:ext cx="7623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график соответствует функции?</a:t>
            </a:r>
            <a:endParaRPr lang="ru-RU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03883" y="172160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78618" y="941601"/>
            <a:ext cx="3823852" cy="285058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4543162" y="3294005"/>
            <a:ext cx="3823852" cy="285058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255861" y="3875964"/>
            <a:ext cx="3823852" cy="255146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94" y="2689992"/>
            <a:ext cx="3435569" cy="32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2" grpId="0" animBg="1"/>
      <p:bldP spid="7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88183" name="Group 119"/>
          <p:cNvGrpSpPr>
            <a:grpSpLocks/>
          </p:cNvGrpSpPr>
          <p:nvPr/>
        </p:nvGrpSpPr>
        <p:grpSpPr bwMode="auto">
          <a:xfrm>
            <a:off x="1158347" y="1225407"/>
            <a:ext cx="6931025" cy="5194300"/>
            <a:chOff x="1009" y="884"/>
            <a:chExt cx="4366" cy="3272"/>
          </a:xfrm>
        </p:grpSpPr>
        <p:grpSp>
          <p:nvGrpSpPr>
            <p:cNvPr id="88179" name="Group 115"/>
            <p:cNvGrpSpPr>
              <a:grpSpLocks/>
            </p:cNvGrpSpPr>
            <p:nvPr/>
          </p:nvGrpSpPr>
          <p:grpSpPr bwMode="auto">
            <a:xfrm>
              <a:off x="1009" y="884"/>
              <a:ext cx="1983" cy="1507"/>
              <a:chOff x="1009" y="884"/>
              <a:chExt cx="1983" cy="1507"/>
            </a:xfrm>
          </p:grpSpPr>
          <p:sp>
            <p:nvSpPr>
              <p:cNvPr id="88074" name="Freeform 10"/>
              <p:cNvSpPr>
                <a:spLocks/>
              </p:cNvSpPr>
              <p:nvPr/>
            </p:nvSpPr>
            <p:spPr bwMode="auto">
              <a:xfrm>
                <a:off x="1073" y="899"/>
                <a:ext cx="712" cy="647"/>
              </a:xfrm>
              <a:custGeom>
                <a:avLst/>
                <a:gdLst>
                  <a:gd name="T0" fmla="*/ 869 w 869"/>
                  <a:gd name="T1" fmla="*/ 0 h 799"/>
                  <a:gd name="T2" fmla="*/ 678 w 869"/>
                  <a:gd name="T3" fmla="*/ 668 h 799"/>
                  <a:gd name="T4" fmla="*/ 0 w 869"/>
                  <a:gd name="T5" fmla="*/ 786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9" h="799">
                    <a:moveTo>
                      <a:pt x="869" y="0"/>
                    </a:moveTo>
                    <a:cubicBezTo>
                      <a:pt x="837" y="110"/>
                      <a:pt x="823" y="537"/>
                      <a:pt x="678" y="668"/>
                    </a:cubicBezTo>
                    <a:cubicBezTo>
                      <a:pt x="533" y="799"/>
                      <a:pt x="141" y="761"/>
                      <a:pt x="0" y="78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77" name="Line 13"/>
              <p:cNvSpPr>
                <a:spLocks noChangeShapeType="1"/>
              </p:cNvSpPr>
              <p:nvPr/>
            </p:nvSpPr>
            <p:spPr bwMode="auto">
              <a:xfrm flipV="1">
                <a:off x="1009" y="1756"/>
                <a:ext cx="179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78" name="Text Box 14"/>
              <p:cNvSpPr txBox="1">
                <a:spLocks noChangeArrowheads="1"/>
              </p:cNvSpPr>
              <p:nvPr/>
            </p:nvSpPr>
            <p:spPr bwMode="auto">
              <a:xfrm>
                <a:off x="2034" y="884"/>
                <a:ext cx="191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079" name="Line 15"/>
              <p:cNvSpPr>
                <a:spLocks noChangeShapeType="1"/>
              </p:cNvSpPr>
              <p:nvPr/>
            </p:nvSpPr>
            <p:spPr bwMode="auto">
              <a:xfrm flipV="1">
                <a:off x="2033" y="963"/>
                <a:ext cx="0" cy="14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80" name="Line 16"/>
              <p:cNvSpPr>
                <a:spLocks noChangeShapeType="1"/>
              </p:cNvSpPr>
              <p:nvPr/>
            </p:nvSpPr>
            <p:spPr bwMode="auto">
              <a:xfrm>
                <a:off x="1840" y="963"/>
                <a:ext cx="0" cy="142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81" name="Text Box 17"/>
              <p:cNvSpPr txBox="1">
                <a:spLocks noChangeArrowheads="1"/>
              </p:cNvSpPr>
              <p:nvPr/>
            </p:nvSpPr>
            <p:spPr bwMode="auto">
              <a:xfrm>
                <a:off x="2800" y="1677"/>
                <a:ext cx="1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082" name="Text Box 18"/>
              <p:cNvSpPr txBox="1">
                <a:spLocks noChangeArrowheads="1"/>
              </p:cNvSpPr>
              <p:nvPr/>
            </p:nvSpPr>
            <p:spPr bwMode="auto">
              <a:xfrm>
                <a:off x="2156" y="1729"/>
                <a:ext cx="19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3" name="Text Box 19"/>
              <p:cNvSpPr txBox="1">
                <a:spLocks noChangeArrowheads="1"/>
              </p:cNvSpPr>
              <p:nvPr/>
            </p:nvSpPr>
            <p:spPr bwMode="auto">
              <a:xfrm>
                <a:off x="1683" y="1711"/>
                <a:ext cx="38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4" name="Text Box 20"/>
              <p:cNvSpPr txBox="1">
                <a:spLocks noChangeArrowheads="1"/>
              </p:cNvSpPr>
              <p:nvPr/>
            </p:nvSpPr>
            <p:spPr bwMode="auto">
              <a:xfrm>
                <a:off x="2007" y="1510"/>
                <a:ext cx="19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5" name="Text Box 21"/>
              <p:cNvSpPr txBox="1">
                <a:spLocks noChangeArrowheads="1"/>
              </p:cNvSpPr>
              <p:nvPr/>
            </p:nvSpPr>
            <p:spPr bwMode="auto">
              <a:xfrm>
                <a:off x="2006" y="1342"/>
                <a:ext cx="1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086" name="Text Box 22"/>
              <p:cNvSpPr txBox="1">
                <a:spLocks noChangeArrowheads="1"/>
              </p:cNvSpPr>
              <p:nvPr/>
            </p:nvSpPr>
            <p:spPr bwMode="auto">
              <a:xfrm>
                <a:off x="1508" y="1738"/>
                <a:ext cx="25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-2</a:t>
                </a:r>
              </a:p>
            </p:txBody>
          </p:sp>
          <p:sp>
            <p:nvSpPr>
              <p:cNvPr id="88087" name="Text Box 23"/>
              <p:cNvSpPr txBox="1">
                <a:spLocks noChangeArrowheads="1"/>
              </p:cNvSpPr>
              <p:nvPr/>
            </p:nvSpPr>
            <p:spPr bwMode="auto">
              <a:xfrm>
                <a:off x="1988" y="1994"/>
                <a:ext cx="38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1988" y="1836"/>
                <a:ext cx="288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9" name="Line 25"/>
              <p:cNvSpPr>
                <a:spLocks noChangeShapeType="1"/>
              </p:cNvSpPr>
              <p:nvPr/>
            </p:nvSpPr>
            <p:spPr bwMode="auto">
              <a:xfrm>
                <a:off x="1079" y="1597"/>
                <a:ext cx="1638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90" name="Freeform 26"/>
              <p:cNvSpPr>
                <a:spLocks/>
              </p:cNvSpPr>
              <p:nvPr/>
            </p:nvSpPr>
            <p:spPr bwMode="auto">
              <a:xfrm>
                <a:off x="1890" y="906"/>
                <a:ext cx="741" cy="645"/>
              </a:xfrm>
              <a:custGeom>
                <a:avLst/>
                <a:gdLst>
                  <a:gd name="T0" fmla="*/ 0 w 905"/>
                  <a:gd name="T1" fmla="*/ 0 h 796"/>
                  <a:gd name="T2" fmla="*/ 176 w 905"/>
                  <a:gd name="T3" fmla="*/ 658 h 796"/>
                  <a:gd name="T4" fmla="*/ 905 w 905"/>
                  <a:gd name="T5" fmla="*/ 796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5" h="796">
                    <a:moveTo>
                      <a:pt x="0" y="0"/>
                    </a:moveTo>
                    <a:cubicBezTo>
                      <a:pt x="29" y="108"/>
                      <a:pt x="25" y="525"/>
                      <a:pt x="176" y="658"/>
                    </a:cubicBezTo>
                    <a:cubicBezTo>
                      <a:pt x="327" y="791"/>
                      <a:pt x="753" y="767"/>
                      <a:pt x="905" y="79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91" name="Text Box 27"/>
              <p:cNvSpPr txBox="1">
                <a:spLocks noChangeArrowheads="1"/>
              </p:cNvSpPr>
              <p:nvPr/>
            </p:nvSpPr>
            <p:spPr bwMode="auto">
              <a:xfrm>
                <a:off x="1060" y="963"/>
                <a:ext cx="288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а</a:t>
                </a:r>
              </a:p>
            </p:txBody>
          </p:sp>
          <p:sp>
            <p:nvSpPr>
              <p:cNvPr id="88157" name="Text Box 93"/>
              <p:cNvSpPr txBox="1">
                <a:spLocks noChangeArrowheads="1"/>
              </p:cNvSpPr>
              <p:nvPr/>
            </p:nvSpPr>
            <p:spPr bwMode="auto">
              <a:xfrm>
                <a:off x="1998" y="1735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8182" name="Group 118"/>
            <p:cNvGrpSpPr>
              <a:grpSpLocks/>
            </p:cNvGrpSpPr>
            <p:nvPr/>
          </p:nvGrpSpPr>
          <p:grpSpPr bwMode="auto">
            <a:xfrm>
              <a:off x="3585" y="2538"/>
              <a:ext cx="1790" cy="1618"/>
              <a:chOff x="3585" y="2538"/>
              <a:chExt cx="1790" cy="1618"/>
            </a:xfrm>
          </p:grpSpPr>
          <p:sp>
            <p:nvSpPr>
              <p:cNvPr id="88139" name="Text Box 75"/>
              <p:cNvSpPr txBox="1">
                <a:spLocks noChangeArrowheads="1"/>
              </p:cNvSpPr>
              <p:nvPr/>
            </p:nvSpPr>
            <p:spPr bwMode="auto">
              <a:xfrm>
                <a:off x="5185" y="3379"/>
                <a:ext cx="19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137" name="Text Box 73"/>
              <p:cNvSpPr txBox="1">
                <a:spLocks noChangeArrowheads="1"/>
              </p:cNvSpPr>
              <p:nvPr/>
            </p:nvSpPr>
            <p:spPr bwMode="auto">
              <a:xfrm>
                <a:off x="4117" y="3187"/>
                <a:ext cx="190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40" name="Text Box 76"/>
              <p:cNvSpPr txBox="1">
                <a:spLocks noChangeArrowheads="1"/>
              </p:cNvSpPr>
              <p:nvPr/>
            </p:nvSpPr>
            <p:spPr bwMode="auto">
              <a:xfrm>
                <a:off x="4384" y="3427"/>
                <a:ext cx="19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41" name="Text Box 77"/>
              <p:cNvSpPr txBox="1">
                <a:spLocks noChangeArrowheads="1"/>
              </p:cNvSpPr>
              <p:nvPr/>
            </p:nvSpPr>
            <p:spPr bwMode="auto">
              <a:xfrm>
                <a:off x="3966" y="3270"/>
                <a:ext cx="30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42" name="Text Box 78"/>
              <p:cNvSpPr txBox="1">
                <a:spLocks noChangeArrowheads="1"/>
              </p:cNvSpPr>
              <p:nvPr/>
            </p:nvSpPr>
            <p:spPr bwMode="auto">
              <a:xfrm>
                <a:off x="4121" y="3042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43" name="Text Box 79"/>
              <p:cNvSpPr txBox="1">
                <a:spLocks noChangeArrowheads="1"/>
              </p:cNvSpPr>
              <p:nvPr/>
            </p:nvSpPr>
            <p:spPr bwMode="auto">
              <a:xfrm>
                <a:off x="4216" y="3714"/>
                <a:ext cx="38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45" name="Line 81"/>
              <p:cNvSpPr>
                <a:spLocks noChangeShapeType="1"/>
              </p:cNvSpPr>
              <p:nvPr/>
            </p:nvSpPr>
            <p:spPr bwMode="auto">
              <a:xfrm flipV="1">
                <a:off x="3585" y="3457"/>
                <a:ext cx="1627" cy="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46" name="Text Box 82"/>
              <p:cNvSpPr txBox="1">
                <a:spLocks noChangeArrowheads="1"/>
              </p:cNvSpPr>
              <p:nvPr/>
            </p:nvSpPr>
            <p:spPr bwMode="auto">
              <a:xfrm>
                <a:off x="4092" y="2538"/>
                <a:ext cx="18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147" name="Line 83"/>
              <p:cNvSpPr>
                <a:spLocks noChangeShapeType="1"/>
              </p:cNvSpPr>
              <p:nvPr/>
            </p:nvSpPr>
            <p:spPr bwMode="auto">
              <a:xfrm flipV="1">
                <a:off x="4252" y="2622"/>
                <a:ext cx="0" cy="15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48" name="Line 84"/>
              <p:cNvSpPr>
                <a:spLocks noChangeShapeType="1"/>
              </p:cNvSpPr>
              <p:nvPr/>
            </p:nvSpPr>
            <p:spPr bwMode="auto">
              <a:xfrm>
                <a:off x="4442" y="2643"/>
                <a:ext cx="0" cy="151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49" name="Text Box 85"/>
              <p:cNvSpPr txBox="1">
                <a:spLocks noChangeArrowheads="1"/>
              </p:cNvSpPr>
              <p:nvPr/>
            </p:nvSpPr>
            <p:spPr bwMode="auto">
              <a:xfrm>
                <a:off x="3776" y="3270"/>
                <a:ext cx="38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50" name="Line 86"/>
              <p:cNvSpPr>
                <a:spLocks noChangeShapeType="1"/>
              </p:cNvSpPr>
              <p:nvPr/>
            </p:nvSpPr>
            <p:spPr bwMode="auto">
              <a:xfrm>
                <a:off x="3585" y="3630"/>
                <a:ext cx="142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1" name="Text Box 87"/>
              <p:cNvSpPr txBox="1">
                <a:spLocks noChangeArrowheads="1"/>
              </p:cNvSpPr>
              <p:nvPr/>
            </p:nvSpPr>
            <p:spPr bwMode="auto">
              <a:xfrm>
                <a:off x="3641" y="2587"/>
                <a:ext cx="286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г</a:t>
                </a:r>
              </a:p>
            </p:txBody>
          </p:sp>
          <p:sp>
            <p:nvSpPr>
              <p:cNvPr id="88152" name="Freeform 88"/>
              <p:cNvSpPr>
                <a:spLocks/>
              </p:cNvSpPr>
              <p:nvPr/>
            </p:nvSpPr>
            <p:spPr bwMode="auto">
              <a:xfrm>
                <a:off x="3597" y="2647"/>
                <a:ext cx="787" cy="948"/>
              </a:xfrm>
              <a:custGeom>
                <a:avLst/>
                <a:gdLst>
                  <a:gd name="T0" fmla="*/ 924 w 961"/>
                  <a:gd name="T1" fmla="*/ 0 h 1169"/>
                  <a:gd name="T2" fmla="*/ 807 w 961"/>
                  <a:gd name="T3" fmla="*/ 980 h 1169"/>
                  <a:gd name="T4" fmla="*/ 0 w 961"/>
                  <a:gd name="T5" fmla="*/ 1134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1" h="1169">
                    <a:moveTo>
                      <a:pt x="924" y="0"/>
                    </a:moveTo>
                    <a:cubicBezTo>
                      <a:pt x="903" y="163"/>
                      <a:pt x="961" y="791"/>
                      <a:pt x="807" y="980"/>
                    </a:cubicBezTo>
                    <a:cubicBezTo>
                      <a:pt x="653" y="1169"/>
                      <a:pt x="168" y="1102"/>
                      <a:pt x="0" y="113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3" name="Freeform 89"/>
              <p:cNvSpPr>
                <a:spLocks/>
              </p:cNvSpPr>
              <p:nvPr/>
            </p:nvSpPr>
            <p:spPr bwMode="auto">
              <a:xfrm>
                <a:off x="4518" y="2662"/>
                <a:ext cx="742" cy="940"/>
              </a:xfrm>
              <a:custGeom>
                <a:avLst/>
                <a:gdLst>
                  <a:gd name="T0" fmla="*/ 0 w 905"/>
                  <a:gd name="T1" fmla="*/ 0 h 1160"/>
                  <a:gd name="T2" fmla="*/ 158 w 905"/>
                  <a:gd name="T3" fmla="*/ 971 h 1160"/>
                  <a:gd name="T4" fmla="*/ 905 w 905"/>
                  <a:gd name="T5" fmla="*/ 1134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5" h="1160">
                    <a:moveTo>
                      <a:pt x="0" y="0"/>
                    </a:moveTo>
                    <a:cubicBezTo>
                      <a:pt x="28" y="162"/>
                      <a:pt x="7" y="782"/>
                      <a:pt x="158" y="971"/>
                    </a:cubicBezTo>
                    <a:cubicBezTo>
                      <a:pt x="309" y="1160"/>
                      <a:pt x="750" y="1100"/>
                      <a:pt x="905" y="113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8" name="Text Box 94"/>
              <p:cNvSpPr txBox="1">
                <a:spLocks noChangeArrowheads="1"/>
              </p:cNvSpPr>
              <p:nvPr/>
            </p:nvSpPr>
            <p:spPr bwMode="auto">
              <a:xfrm>
                <a:off x="4219" y="3435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8181" name="Group 117"/>
            <p:cNvGrpSpPr>
              <a:grpSpLocks/>
            </p:cNvGrpSpPr>
            <p:nvPr/>
          </p:nvGrpSpPr>
          <p:grpSpPr bwMode="auto">
            <a:xfrm>
              <a:off x="1357" y="2354"/>
              <a:ext cx="2025" cy="1729"/>
              <a:chOff x="1357" y="2354"/>
              <a:chExt cx="2025" cy="1729"/>
            </a:xfrm>
          </p:grpSpPr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auto">
              <a:xfrm>
                <a:off x="1544" y="2556"/>
                <a:ext cx="2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в</a:t>
                </a:r>
              </a:p>
            </p:txBody>
          </p:sp>
          <p:sp>
            <p:nvSpPr>
              <p:cNvPr id="88115" name="Freeform 51"/>
              <p:cNvSpPr>
                <a:spLocks/>
              </p:cNvSpPr>
              <p:nvPr/>
            </p:nvSpPr>
            <p:spPr bwMode="auto">
              <a:xfrm>
                <a:off x="2369" y="2437"/>
                <a:ext cx="734" cy="818"/>
              </a:xfrm>
              <a:custGeom>
                <a:avLst/>
                <a:gdLst>
                  <a:gd name="T0" fmla="*/ 0 w 1442"/>
                  <a:gd name="T1" fmla="*/ 0 h 1628"/>
                  <a:gd name="T2" fmla="*/ 182 w 1442"/>
                  <a:gd name="T3" fmla="*/ 1086 h 1628"/>
                  <a:gd name="T4" fmla="*/ 543 w 1442"/>
                  <a:gd name="T5" fmla="*/ 1446 h 1628"/>
                  <a:gd name="T6" fmla="*/ 1442 w 1442"/>
                  <a:gd name="T7" fmla="*/ 1628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2" h="1628">
                    <a:moveTo>
                      <a:pt x="0" y="0"/>
                    </a:moveTo>
                    <a:cubicBezTo>
                      <a:pt x="46" y="422"/>
                      <a:pt x="92" y="845"/>
                      <a:pt x="182" y="1086"/>
                    </a:cubicBezTo>
                    <a:cubicBezTo>
                      <a:pt x="272" y="1327"/>
                      <a:pt x="333" y="1356"/>
                      <a:pt x="543" y="1446"/>
                    </a:cubicBezTo>
                    <a:cubicBezTo>
                      <a:pt x="753" y="1536"/>
                      <a:pt x="1097" y="1582"/>
                      <a:pt x="1442" y="162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6" name="Freeform 52"/>
              <p:cNvSpPr>
                <a:spLocks/>
              </p:cNvSpPr>
              <p:nvPr/>
            </p:nvSpPr>
            <p:spPr bwMode="auto">
              <a:xfrm>
                <a:off x="1450" y="3439"/>
                <a:ext cx="740" cy="637"/>
              </a:xfrm>
              <a:custGeom>
                <a:avLst/>
                <a:gdLst>
                  <a:gd name="T0" fmla="*/ 1454 w 1454"/>
                  <a:gd name="T1" fmla="*/ 1267 h 1267"/>
                  <a:gd name="T2" fmla="*/ 1267 w 1454"/>
                  <a:gd name="T3" fmla="*/ 541 h 1267"/>
                  <a:gd name="T4" fmla="*/ 905 w 1454"/>
                  <a:gd name="T5" fmla="*/ 178 h 1267"/>
                  <a:gd name="T6" fmla="*/ 0 w 1454"/>
                  <a:gd name="T7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4" h="1267">
                    <a:moveTo>
                      <a:pt x="1454" y="1267"/>
                    </a:moveTo>
                    <a:cubicBezTo>
                      <a:pt x="1406" y="995"/>
                      <a:pt x="1358" y="723"/>
                      <a:pt x="1267" y="541"/>
                    </a:cubicBezTo>
                    <a:cubicBezTo>
                      <a:pt x="1176" y="359"/>
                      <a:pt x="1116" y="268"/>
                      <a:pt x="905" y="178"/>
                    </a:cubicBezTo>
                    <a:cubicBezTo>
                      <a:pt x="694" y="88"/>
                      <a:pt x="347" y="44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8" name="Line 54"/>
              <p:cNvSpPr>
                <a:spLocks noChangeShapeType="1"/>
              </p:cNvSpPr>
              <p:nvPr/>
            </p:nvSpPr>
            <p:spPr bwMode="auto">
              <a:xfrm>
                <a:off x="1357" y="3342"/>
                <a:ext cx="1841" cy="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9" name="Text Box 55"/>
              <p:cNvSpPr txBox="1">
                <a:spLocks noChangeArrowheads="1"/>
              </p:cNvSpPr>
              <p:nvPr/>
            </p:nvSpPr>
            <p:spPr bwMode="auto">
              <a:xfrm>
                <a:off x="2462" y="2354"/>
                <a:ext cx="18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120" name="Line 56"/>
              <p:cNvSpPr>
                <a:spLocks noChangeShapeType="1"/>
              </p:cNvSpPr>
              <p:nvPr/>
            </p:nvSpPr>
            <p:spPr bwMode="auto">
              <a:xfrm flipV="1">
                <a:off x="2461" y="2445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21" name="Line 57"/>
              <p:cNvSpPr>
                <a:spLocks noChangeShapeType="1"/>
              </p:cNvSpPr>
              <p:nvPr/>
            </p:nvSpPr>
            <p:spPr bwMode="auto">
              <a:xfrm>
                <a:off x="2276" y="2445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22" name="Text Box 58"/>
              <p:cNvSpPr txBox="1">
                <a:spLocks noChangeArrowheads="1"/>
              </p:cNvSpPr>
              <p:nvPr/>
            </p:nvSpPr>
            <p:spPr bwMode="auto">
              <a:xfrm>
                <a:off x="3198" y="3264"/>
                <a:ext cx="1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123" name="Text Box 59"/>
              <p:cNvSpPr txBox="1">
                <a:spLocks noChangeArrowheads="1"/>
              </p:cNvSpPr>
              <p:nvPr/>
            </p:nvSpPr>
            <p:spPr bwMode="auto">
              <a:xfrm>
                <a:off x="2553" y="3320"/>
                <a:ext cx="18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24" name="Text Box 60"/>
              <p:cNvSpPr txBox="1">
                <a:spLocks noChangeArrowheads="1"/>
              </p:cNvSpPr>
              <p:nvPr/>
            </p:nvSpPr>
            <p:spPr bwMode="auto">
              <a:xfrm>
                <a:off x="2121" y="3293"/>
                <a:ext cx="30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25" name="Text Box 61"/>
              <p:cNvSpPr txBox="1">
                <a:spLocks noChangeArrowheads="1"/>
              </p:cNvSpPr>
              <p:nvPr/>
            </p:nvSpPr>
            <p:spPr bwMode="auto">
              <a:xfrm>
                <a:off x="2425" y="3112"/>
                <a:ext cx="17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26" name="Text Box 62"/>
              <p:cNvSpPr txBox="1">
                <a:spLocks noChangeArrowheads="1"/>
              </p:cNvSpPr>
              <p:nvPr/>
            </p:nvSpPr>
            <p:spPr bwMode="auto">
              <a:xfrm>
                <a:off x="2435" y="2900"/>
                <a:ext cx="19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27" name="Text Box 63"/>
              <p:cNvSpPr txBox="1">
                <a:spLocks noChangeArrowheads="1"/>
              </p:cNvSpPr>
              <p:nvPr/>
            </p:nvSpPr>
            <p:spPr bwMode="auto">
              <a:xfrm>
                <a:off x="2434" y="3627"/>
                <a:ext cx="36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-2</a:t>
                </a:r>
              </a:p>
            </p:txBody>
          </p:sp>
          <p:sp>
            <p:nvSpPr>
              <p:cNvPr id="88128" name="Text Box 64"/>
              <p:cNvSpPr txBox="1">
                <a:spLocks noChangeArrowheads="1"/>
              </p:cNvSpPr>
              <p:nvPr/>
            </p:nvSpPr>
            <p:spPr bwMode="auto">
              <a:xfrm>
                <a:off x="2416" y="3418"/>
                <a:ext cx="2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56" name="Text Box 92"/>
              <p:cNvSpPr txBox="1">
                <a:spLocks noChangeArrowheads="1"/>
              </p:cNvSpPr>
              <p:nvPr/>
            </p:nvSpPr>
            <p:spPr bwMode="auto">
              <a:xfrm>
                <a:off x="2417" y="3334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8180" name="Group 116"/>
            <p:cNvGrpSpPr>
              <a:grpSpLocks/>
            </p:cNvGrpSpPr>
            <p:nvPr/>
          </p:nvGrpSpPr>
          <p:grpSpPr bwMode="auto">
            <a:xfrm>
              <a:off x="3567" y="930"/>
              <a:ext cx="1757" cy="1618"/>
              <a:chOff x="3567" y="930"/>
              <a:chExt cx="1757" cy="1618"/>
            </a:xfrm>
          </p:grpSpPr>
          <p:sp>
            <p:nvSpPr>
              <p:cNvPr id="88097" name="Line 33"/>
              <p:cNvSpPr>
                <a:spLocks noChangeShapeType="1"/>
              </p:cNvSpPr>
              <p:nvPr/>
            </p:nvSpPr>
            <p:spPr bwMode="auto">
              <a:xfrm flipV="1">
                <a:off x="3633" y="1872"/>
                <a:ext cx="150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98" name="Text Box 34"/>
              <p:cNvSpPr txBox="1">
                <a:spLocks noChangeArrowheads="1"/>
              </p:cNvSpPr>
              <p:nvPr/>
            </p:nvSpPr>
            <p:spPr bwMode="auto">
              <a:xfrm>
                <a:off x="4543" y="930"/>
                <a:ext cx="181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099" name="Line 35"/>
              <p:cNvSpPr>
                <a:spLocks noChangeShapeType="1"/>
              </p:cNvSpPr>
              <p:nvPr/>
            </p:nvSpPr>
            <p:spPr bwMode="auto">
              <a:xfrm flipV="1">
                <a:off x="4543" y="1015"/>
                <a:ext cx="0" cy="15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00" name="Line 36"/>
              <p:cNvSpPr>
                <a:spLocks noChangeShapeType="1"/>
              </p:cNvSpPr>
              <p:nvPr/>
            </p:nvSpPr>
            <p:spPr bwMode="auto">
              <a:xfrm>
                <a:off x="4360" y="1015"/>
                <a:ext cx="0" cy="153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01" name="Text Box 37"/>
              <p:cNvSpPr txBox="1">
                <a:spLocks noChangeArrowheads="1"/>
              </p:cNvSpPr>
              <p:nvPr/>
            </p:nvSpPr>
            <p:spPr bwMode="auto">
              <a:xfrm>
                <a:off x="5142" y="1781"/>
                <a:ext cx="18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102" name="Text Box 38"/>
              <p:cNvSpPr txBox="1">
                <a:spLocks noChangeArrowheads="1"/>
              </p:cNvSpPr>
              <p:nvPr/>
            </p:nvSpPr>
            <p:spPr bwMode="auto">
              <a:xfrm>
                <a:off x="4630" y="1823"/>
                <a:ext cx="18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3" name="Text Box 39"/>
              <p:cNvSpPr txBox="1">
                <a:spLocks noChangeArrowheads="1"/>
              </p:cNvSpPr>
              <p:nvPr/>
            </p:nvSpPr>
            <p:spPr bwMode="auto">
              <a:xfrm>
                <a:off x="4213" y="1813"/>
                <a:ext cx="340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4" name="Text Box 40"/>
              <p:cNvSpPr txBox="1">
                <a:spLocks noChangeArrowheads="1"/>
              </p:cNvSpPr>
              <p:nvPr/>
            </p:nvSpPr>
            <p:spPr bwMode="auto">
              <a:xfrm>
                <a:off x="4507" y="1587"/>
                <a:ext cx="181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5" name="Text Box 41"/>
              <p:cNvSpPr txBox="1">
                <a:spLocks noChangeArrowheads="1"/>
              </p:cNvSpPr>
              <p:nvPr/>
            </p:nvSpPr>
            <p:spPr bwMode="auto">
              <a:xfrm>
                <a:off x="4498" y="1441"/>
                <a:ext cx="181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06" name="Text Box 42"/>
              <p:cNvSpPr txBox="1">
                <a:spLocks noChangeArrowheads="1"/>
              </p:cNvSpPr>
              <p:nvPr/>
            </p:nvSpPr>
            <p:spPr bwMode="auto">
              <a:xfrm>
                <a:off x="4059" y="1813"/>
                <a:ext cx="2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07" name="Text Box 43"/>
              <p:cNvSpPr txBox="1">
                <a:spLocks noChangeArrowheads="1"/>
              </p:cNvSpPr>
              <p:nvPr/>
            </p:nvSpPr>
            <p:spPr bwMode="auto">
              <a:xfrm>
                <a:off x="4507" y="2060"/>
                <a:ext cx="24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08" name="Text Box 44"/>
              <p:cNvSpPr txBox="1">
                <a:spLocks noChangeArrowheads="1"/>
              </p:cNvSpPr>
              <p:nvPr/>
            </p:nvSpPr>
            <p:spPr bwMode="auto">
              <a:xfrm>
                <a:off x="4516" y="1899"/>
                <a:ext cx="27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9" name="Freeform 45"/>
              <p:cNvSpPr>
                <a:spLocks/>
              </p:cNvSpPr>
              <p:nvPr/>
            </p:nvSpPr>
            <p:spPr bwMode="auto">
              <a:xfrm>
                <a:off x="3567" y="2025"/>
                <a:ext cx="1704" cy="12"/>
              </a:xfrm>
              <a:custGeom>
                <a:avLst/>
                <a:gdLst>
                  <a:gd name="T0" fmla="*/ 0 w 2080"/>
                  <a:gd name="T1" fmla="*/ 0 h 15"/>
                  <a:gd name="T2" fmla="*/ 2080 w 2080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80" h="15">
                    <a:moveTo>
                      <a:pt x="0" y="0"/>
                    </a:moveTo>
                    <a:lnTo>
                      <a:pt x="2080" y="15"/>
                    </a:lnTo>
                  </a:path>
                </a:pathLst>
              </a:custGeom>
              <a:noFill/>
              <a:ln w="28575" cmpd="sng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auto">
              <a:xfrm>
                <a:off x="3815" y="1181"/>
                <a:ext cx="273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б</a:t>
                </a:r>
              </a:p>
            </p:txBody>
          </p:sp>
          <p:sp>
            <p:nvSpPr>
              <p:cNvPr id="88111" name="Freeform 47"/>
              <p:cNvSpPr>
                <a:spLocks/>
              </p:cNvSpPr>
              <p:nvPr/>
            </p:nvSpPr>
            <p:spPr bwMode="auto">
              <a:xfrm>
                <a:off x="3619" y="1106"/>
                <a:ext cx="689" cy="905"/>
              </a:xfrm>
              <a:custGeom>
                <a:avLst/>
                <a:gdLst>
                  <a:gd name="T0" fmla="*/ 841 w 841"/>
                  <a:gd name="T1" fmla="*/ 0 h 1116"/>
                  <a:gd name="T2" fmla="*/ 683 w 841"/>
                  <a:gd name="T3" fmla="*/ 939 h 1116"/>
                  <a:gd name="T4" fmla="*/ 0 w 841"/>
                  <a:gd name="T5" fmla="*/ 1061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1" h="1116">
                    <a:moveTo>
                      <a:pt x="841" y="0"/>
                    </a:moveTo>
                    <a:cubicBezTo>
                      <a:pt x="818" y="156"/>
                      <a:pt x="823" y="762"/>
                      <a:pt x="683" y="939"/>
                    </a:cubicBezTo>
                    <a:cubicBezTo>
                      <a:pt x="543" y="1116"/>
                      <a:pt x="142" y="1036"/>
                      <a:pt x="0" y="106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2" name="Freeform 48"/>
              <p:cNvSpPr>
                <a:spLocks/>
              </p:cNvSpPr>
              <p:nvPr/>
            </p:nvSpPr>
            <p:spPr bwMode="auto">
              <a:xfrm>
                <a:off x="4406" y="1113"/>
                <a:ext cx="786" cy="898"/>
              </a:xfrm>
              <a:custGeom>
                <a:avLst/>
                <a:gdLst>
                  <a:gd name="T0" fmla="*/ 0 w 960"/>
                  <a:gd name="T1" fmla="*/ 0 h 1107"/>
                  <a:gd name="T2" fmla="*/ 166 w 960"/>
                  <a:gd name="T3" fmla="*/ 930 h 1107"/>
                  <a:gd name="T4" fmla="*/ 960 w 960"/>
                  <a:gd name="T5" fmla="*/ 106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0" h="1107">
                    <a:moveTo>
                      <a:pt x="0" y="0"/>
                    </a:moveTo>
                    <a:cubicBezTo>
                      <a:pt x="28" y="153"/>
                      <a:pt x="6" y="753"/>
                      <a:pt x="166" y="930"/>
                    </a:cubicBezTo>
                    <a:cubicBezTo>
                      <a:pt x="326" y="1107"/>
                      <a:pt x="795" y="1034"/>
                      <a:pt x="960" y="106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9" name="Text Box 95"/>
              <p:cNvSpPr txBox="1">
                <a:spLocks noChangeArrowheads="1"/>
              </p:cNvSpPr>
              <p:nvPr/>
            </p:nvSpPr>
            <p:spPr bwMode="auto">
              <a:xfrm>
                <a:off x="4403" y="1836"/>
                <a:ext cx="15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p:sp>
        <p:nvSpPr>
          <p:cNvPr id="88177" name="Rectangle 113"/>
          <p:cNvSpPr>
            <a:spLocks noChangeArrowheads="1"/>
          </p:cNvSpPr>
          <p:nvPr/>
        </p:nvSpPr>
        <p:spPr bwMode="auto">
          <a:xfrm>
            <a:off x="1158347" y="283807"/>
            <a:ext cx="7725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график соответствует функции ?</a:t>
            </a:r>
            <a:endParaRPr lang="ru-RU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178" name="Picture 114" descr="slide0093_image1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8" y="4539296"/>
            <a:ext cx="1273110" cy="16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203883" y="172160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 bwMode="auto">
          <a:xfrm>
            <a:off x="5077886" y="1256422"/>
            <a:ext cx="3486718" cy="53229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graphicFrame>
        <p:nvGraphicFramePr>
          <p:cNvPr id="88070" name="Object 6" descr="Полотно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1946199514"/>
              </p:ext>
            </p:extLst>
          </p:nvPr>
        </p:nvGraphicFramePr>
        <p:xfrm>
          <a:off x="3321599" y="841744"/>
          <a:ext cx="2551155" cy="113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Формула" r:id="rId6" imgW="965200" imgH="431800" progId="Equation.3">
                  <p:embed/>
                </p:oleObj>
              </mc:Choice>
              <mc:Fallback>
                <p:oleObj name="Формула" r:id="rId6" imgW="965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599" y="841744"/>
                        <a:ext cx="2551155" cy="1139391"/>
                      </a:xfrm>
                      <a:prstGeom prst="rect">
                        <a:avLst/>
                      </a:prstGeom>
                      <a:blipFill dpi="0" rotWithShape="1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Прямоугольник 77"/>
          <p:cNvSpPr/>
          <p:nvPr/>
        </p:nvSpPr>
        <p:spPr bwMode="auto">
          <a:xfrm>
            <a:off x="1539492" y="3629623"/>
            <a:ext cx="3823852" cy="285058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51" y="3394147"/>
            <a:ext cx="2018668" cy="143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92" name="Group 104"/>
          <p:cNvGrpSpPr>
            <a:grpSpLocks/>
          </p:cNvGrpSpPr>
          <p:nvPr/>
        </p:nvGrpSpPr>
        <p:grpSpPr bwMode="auto">
          <a:xfrm>
            <a:off x="1863017" y="1138265"/>
            <a:ext cx="6619875" cy="4835525"/>
            <a:chOff x="442" y="929"/>
            <a:chExt cx="4170" cy="3046"/>
          </a:xfrm>
        </p:grpSpPr>
        <p:grpSp>
          <p:nvGrpSpPr>
            <p:cNvPr id="89191" name="Group 103"/>
            <p:cNvGrpSpPr>
              <a:grpSpLocks/>
            </p:cNvGrpSpPr>
            <p:nvPr/>
          </p:nvGrpSpPr>
          <p:grpSpPr bwMode="auto">
            <a:xfrm>
              <a:off x="2420" y="2443"/>
              <a:ext cx="1822" cy="1532"/>
              <a:chOff x="2420" y="2443"/>
              <a:chExt cx="1822" cy="1532"/>
            </a:xfrm>
          </p:grpSpPr>
          <p:sp>
            <p:nvSpPr>
              <p:cNvPr id="89145" name="Freeform 57"/>
              <p:cNvSpPr>
                <a:spLocks noChangeAspect="1"/>
              </p:cNvSpPr>
              <p:nvPr/>
            </p:nvSpPr>
            <p:spPr bwMode="auto">
              <a:xfrm>
                <a:off x="2705" y="2599"/>
                <a:ext cx="740" cy="1083"/>
              </a:xfrm>
              <a:custGeom>
                <a:avLst/>
                <a:gdLst>
                  <a:gd name="T0" fmla="*/ 0 w 1081"/>
                  <a:gd name="T1" fmla="*/ 0 h 1991"/>
                  <a:gd name="T2" fmla="*/ 168 w 1081"/>
                  <a:gd name="T3" fmla="*/ 1263 h 1991"/>
                  <a:gd name="T4" fmla="*/ 538 w 1081"/>
                  <a:gd name="T5" fmla="*/ 1991 h 1991"/>
                  <a:gd name="T6" fmla="*/ 889 w 1081"/>
                  <a:gd name="T7" fmla="*/ 1263 h 1991"/>
                  <a:gd name="T8" fmla="*/ 1081 w 1081"/>
                  <a:gd name="T9" fmla="*/ 0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1" h="1991">
                    <a:moveTo>
                      <a:pt x="0" y="0"/>
                    </a:moveTo>
                    <a:cubicBezTo>
                      <a:pt x="39" y="465"/>
                      <a:pt x="78" y="931"/>
                      <a:pt x="168" y="1263"/>
                    </a:cubicBezTo>
                    <a:cubicBezTo>
                      <a:pt x="258" y="1595"/>
                      <a:pt x="418" y="1991"/>
                      <a:pt x="538" y="1991"/>
                    </a:cubicBezTo>
                    <a:cubicBezTo>
                      <a:pt x="658" y="1991"/>
                      <a:pt x="799" y="1595"/>
                      <a:pt x="889" y="1263"/>
                    </a:cubicBezTo>
                    <a:cubicBezTo>
                      <a:pt x="979" y="931"/>
                      <a:pt x="1049" y="210"/>
                      <a:pt x="1081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3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420" y="2594"/>
                <a:ext cx="214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г</a:t>
                </a:r>
              </a:p>
            </p:txBody>
          </p:sp>
          <p:sp>
            <p:nvSpPr>
              <p:cNvPr id="8913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570" y="2443"/>
                <a:ext cx="371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137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4056" y="3242"/>
                <a:ext cx="186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138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3570" y="2541"/>
                <a:ext cx="0" cy="14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39" name="Line 51"/>
              <p:cNvSpPr>
                <a:spLocks noChangeAspect="1" noChangeShapeType="1"/>
              </p:cNvSpPr>
              <p:nvPr/>
            </p:nvSpPr>
            <p:spPr bwMode="auto">
              <a:xfrm>
                <a:off x="2554" y="3286"/>
                <a:ext cx="155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4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3246" y="3230"/>
                <a:ext cx="26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4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2669" y="3230"/>
                <a:ext cx="36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4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3386" y="3521"/>
                <a:ext cx="2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43" name="Line 55"/>
              <p:cNvSpPr>
                <a:spLocks noChangeAspect="1" noChangeShapeType="1"/>
              </p:cNvSpPr>
              <p:nvPr/>
            </p:nvSpPr>
            <p:spPr bwMode="auto">
              <a:xfrm>
                <a:off x="2820" y="3682"/>
                <a:ext cx="136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44" name="Line 56"/>
              <p:cNvSpPr>
                <a:spLocks noChangeAspect="1" noChangeShapeType="1"/>
              </p:cNvSpPr>
              <p:nvPr/>
            </p:nvSpPr>
            <p:spPr bwMode="auto">
              <a:xfrm>
                <a:off x="3074" y="2599"/>
                <a:ext cx="0" cy="137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4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535" y="3266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9190" name="Group 102"/>
            <p:cNvGrpSpPr>
              <a:grpSpLocks/>
            </p:cNvGrpSpPr>
            <p:nvPr/>
          </p:nvGrpSpPr>
          <p:grpSpPr bwMode="auto">
            <a:xfrm>
              <a:off x="442" y="2536"/>
              <a:ext cx="1610" cy="1412"/>
              <a:chOff x="442" y="2536"/>
              <a:chExt cx="1610" cy="1412"/>
            </a:xfrm>
          </p:grpSpPr>
          <p:sp>
            <p:nvSpPr>
              <p:cNvPr id="89129" name="Freeform 41"/>
              <p:cNvSpPr>
                <a:spLocks noChangeAspect="1"/>
              </p:cNvSpPr>
              <p:nvPr/>
            </p:nvSpPr>
            <p:spPr bwMode="auto">
              <a:xfrm>
                <a:off x="1168" y="2627"/>
                <a:ext cx="638" cy="1030"/>
              </a:xfrm>
              <a:custGeom>
                <a:avLst/>
                <a:gdLst>
                  <a:gd name="T0" fmla="*/ 0 w 1048"/>
                  <a:gd name="T1" fmla="*/ 0 h 2054"/>
                  <a:gd name="T2" fmla="*/ 142 w 1048"/>
                  <a:gd name="T3" fmla="*/ 1369 h 2054"/>
                  <a:gd name="T4" fmla="*/ 505 w 1048"/>
                  <a:gd name="T5" fmla="*/ 2054 h 2054"/>
                  <a:gd name="T6" fmla="*/ 866 w 1048"/>
                  <a:gd name="T7" fmla="*/ 1369 h 2054"/>
                  <a:gd name="T8" fmla="*/ 1048 w 1048"/>
                  <a:gd name="T9" fmla="*/ 63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8" h="2054">
                    <a:moveTo>
                      <a:pt x="0" y="0"/>
                    </a:moveTo>
                    <a:cubicBezTo>
                      <a:pt x="29" y="513"/>
                      <a:pt x="58" y="1027"/>
                      <a:pt x="142" y="1369"/>
                    </a:cubicBezTo>
                    <a:cubicBezTo>
                      <a:pt x="226" y="1711"/>
                      <a:pt x="384" y="2054"/>
                      <a:pt x="505" y="2054"/>
                    </a:cubicBezTo>
                    <a:cubicBezTo>
                      <a:pt x="626" y="2054"/>
                      <a:pt x="776" y="1701"/>
                      <a:pt x="866" y="1369"/>
                    </a:cubicBezTo>
                    <a:cubicBezTo>
                      <a:pt x="956" y="1037"/>
                      <a:pt x="1002" y="550"/>
                      <a:pt x="1048" y="6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6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160" y="3296"/>
                <a:ext cx="33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22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902" y="2536"/>
                <a:ext cx="331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123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1922" y="3222"/>
                <a:ext cx="1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12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1055" y="2627"/>
                <a:ext cx="0" cy="13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5" name="Line 37"/>
              <p:cNvSpPr>
                <a:spLocks noChangeAspect="1" noChangeShapeType="1"/>
              </p:cNvSpPr>
              <p:nvPr/>
            </p:nvSpPr>
            <p:spPr bwMode="auto">
              <a:xfrm>
                <a:off x="706" y="3313"/>
                <a:ext cx="1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7" name="Line 39"/>
              <p:cNvSpPr>
                <a:spLocks noChangeAspect="1" noChangeShapeType="1"/>
              </p:cNvSpPr>
              <p:nvPr/>
            </p:nvSpPr>
            <p:spPr bwMode="auto">
              <a:xfrm>
                <a:off x="683" y="3657"/>
                <a:ext cx="124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8" name="Line 40"/>
              <p:cNvSpPr>
                <a:spLocks noChangeAspect="1" noChangeShapeType="1"/>
              </p:cNvSpPr>
              <p:nvPr/>
            </p:nvSpPr>
            <p:spPr bwMode="auto">
              <a:xfrm>
                <a:off x="1478" y="2627"/>
                <a:ext cx="0" cy="132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30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1014" y="3529"/>
                <a:ext cx="392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31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630" y="3296"/>
                <a:ext cx="21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32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442" y="2658"/>
                <a:ext cx="21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в</a:t>
                </a:r>
              </a:p>
            </p:txBody>
          </p:sp>
          <p:sp>
            <p:nvSpPr>
              <p:cNvPr id="89150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1008" y="3284"/>
                <a:ext cx="16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9189" name="Group 101"/>
            <p:cNvGrpSpPr>
              <a:grpSpLocks/>
            </p:cNvGrpSpPr>
            <p:nvPr/>
          </p:nvGrpSpPr>
          <p:grpSpPr bwMode="auto">
            <a:xfrm>
              <a:off x="2831" y="929"/>
              <a:ext cx="1781" cy="1432"/>
              <a:chOff x="2831" y="929"/>
              <a:chExt cx="1781" cy="1432"/>
            </a:xfrm>
          </p:grpSpPr>
          <p:sp>
            <p:nvSpPr>
              <p:cNvPr id="89119" name="Freeform 31"/>
              <p:cNvSpPr>
                <a:spLocks noChangeAspect="1"/>
              </p:cNvSpPr>
              <p:nvPr/>
            </p:nvSpPr>
            <p:spPr bwMode="auto">
              <a:xfrm>
                <a:off x="3144" y="1336"/>
                <a:ext cx="645" cy="1025"/>
              </a:xfrm>
              <a:custGeom>
                <a:avLst/>
                <a:gdLst>
                  <a:gd name="T0" fmla="*/ 0 w 1095"/>
                  <a:gd name="T1" fmla="*/ 1991 h 1991"/>
                  <a:gd name="T2" fmla="*/ 181 w 1095"/>
                  <a:gd name="T3" fmla="*/ 724 h 1991"/>
                  <a:gd name="T4" fmla="*/ 565 w 1095"/>
                  <a:gd name="T5" fmla="*/ 0 h 1991"/>
                  <a:gd name="T6" fmla="*/ 905 w 1095"/>
                  <a:gd name="T7" fmla="*/ 724 h 1991"/>
                  <a:gd name="T8" fmla="*/ 1095 w 1095"/>
                  <a:gd name="T9" fmla="*/ 199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991">
                    <a:moveTo>
                      <a:pt x="0" y="1991"/>
                    </a:moveTo>
                    <a:cubicBezTo>
                      <a:pt x="43" y="1523"/>
                      <a:pt x="87" y="1056"/>
                      <a:pt x="181" y="724"/>
                    </a:cubicBezTo>
                    <a:cubicBezTo>
                      <a:pt x="275" y="392"/>
                      <a:pt x="444" y="0"/>
                      <a:pt x="565" y="0"/>
                    </a:cubicBezTo>
                    <a:cubicBezTo>
                      <a:pt x="686" y="0"/>
                      <a:pt x="817" y="392"/>
                      <a:pt x="905" y="724"/>
                    </a:cubicBezTo>
                    <a:cubicBezTo>
                      <a:pt x="993" y="1056"/>
                      <a:pt x="1044" y="1523"/>
                      <a:pt x="1095" y="199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07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831" y="1057"/>
                <a:ext cx="21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б</a:t>
                </a:r>
              </a:p>
            </p:txBody>
          </p:sp>
          <p:sp>
            <p:nvSpPr>
              <p:cNvPr id="891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742" y="929"/>
                <a:ext cx="32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1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421" y="1661"/>
                <a:ext cx="19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11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895" y="1004"/>
                <a:ext cx="0" cy="13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13" name="Line 25"/>
              <p:cNvSpPr>
                <a:spLocks noChangeAspect="1" noChangeShapeType="1"/>
              </p:cNvSpPr>
              <p:nvPr/>
            </p:nvSpPr>
            <p:spPr bwMode="auto">
              <a:xfrm>
                <a:off x="2944" y="1708"/>
                <a:ext cx="153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1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66" y="1654"/>
                <a:ext cx="381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1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862" y="1247"/>
                <a:ext cx="211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16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3523" y="1654"/>
                <a:ext cx="433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17" name="Line 29"/>
              <p:cNvSpPr>
                <a:spLocks noChangeAspect="1" noChangeShapeType="1"/>
              </p:cNvSpPr>
              <p:nvPr/>
            </p:nvSpPr>
            <p:spPr bwMode="auto">
              <a:xfrm>
                <a:off x="3476" y="1004"/>
                <a:ext cx="0" cy="135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18" name="Line 30"/>
              <p:cNvSpPr>
                <a:spLocks noChangeAspect="1" noChangeShapeType="1"/>
              </p:cNvSpPr>
              <p:nvPr/>
            </p:nvSpPr>
            <p:spPr bwMode="auto">
              <a:xfrm>
                <a:off x="3014" y="1336"/>
                <a:ext cx="136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5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3862" y="1687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9188" name="Group 100"/>
            <p:cNvGrpSpPr>
              <a:grpSpLocks/>
            </p:cNvGrpSpPr>
            <p:nvPr/>
          </p:nvGrpSpPr>
          <p:grpSpPr bwMode="auto">
            <a:xfrm>
              <a:off x="489" y="1279"/>
              <a:ext cx="1603" cy="1199"/>
              <a:chOff x="489" y="1279"/>
              <a:chExt cx="1603" cy="1199"/>
            </a:xfrm>
          </p:grpSpPr>
          <p:sp>
            <p:nvSpPr>
              <p:cNvPr id="89101" name="Freeform 13"/>
              <p:cNvSpPr>
                <a:spLocks noChangeAspect="1"/>
              </p:cNvSpPr>
              <p:nvPr/>
            </p:nvSpPr>
            <p:spPr bwMode="auto">
              <a:xfrm>
                <a:off x="1148" y="1628"/>
                <a:ext cx="568" cy="850"/>
              </a:xfrm>
              <a:custGeom>
                <a:avLst/>
                <a:gdLst>
                  <a:gd name="T0" fmla="*/ 0 w 1087"/>
                  <a:gd name="T1" fmla="*/ 1991 h 1991"/>
                  <a:gd name="T2" fmla="*/ 181 w 1087"/>
                  <a:gd name="T3" fmla="*/ 724 h 1991"/>
                  <a:gd name="T4" fmla="*/ 544 w 1087"/>
                  <a:gd name="T5" fmla="*/ 0 h 1991"/>
                  <a:gd name="T6" fmla="*/ 918 w 1087"/>
                  <a:gd name="T7" fmla="*/ 724 h 1991"/>
                  <a:gd name="T8" fmla="*/ 1087 w 1087"/>
                  <a:gd name="T9" fmla="*/ 199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7" h="1991">
                    <a:moveTo>
                      <a:pt x="0" y="1991"/>
                    </a:moveTo>
                    <a:cubicBezTo>
                      <a:pt x="45" y="1523"/>
                      <a:pt x="90" y="1056"/>
                      <a:pt x="181" y="724"/>
                    </a:cubicBezTo>
                    <a:cubicBezTo>
                      <a:pt x="272" y="392"/>
                      <a:pt x="421" y="0"/>
                      <a:pt x="544" y="0"/>
                    </a:cubicBezTo>
                    <a:cubicBezTo>
                      <a:pt x="667" y="0"/>
                      <a:pt x="828" y="392"/>
                      <a:pt x="918" y="724"/>
                    </a:cubicBezTo>
                    <a:cubicBezTo>
                      <a:pt x="1008" y="1056"/>
                      <a:pt x="1047" y="1523"/>
                      <a:pt x="1087" y="199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095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910" y="1279"/>
                <a:ext cx="28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09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808" y="1859"/>
                <a:ext cx="28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097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063" y="1352"/>
                <a:ext cx="0" cy="11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098" name="Line 10"/>
              <p:cNvSpPr>
                <a:spLocks noChangeAspect="1" noChangeShapeType="1"/>
              </p:cNvSpPr>
              <p:nvPr/>
            </p:nvSpPr>
            <p:spPr bwMode="auto">
              <a:xfrm>
                <a:off x="489" y="1937"/>
                <a:ext cx="132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099" name="Line 11"/>
              <p:cNvSpPr>
                <a:spLocks noChangeAspect="1" noChangeShapeType="1"/>
              </p:cNvSpPr>
              <p:nvPr/>
            </p:nvSpPr>
            <p:spPr bwMode="auto">
              <a:xfrm>
                <a:off x="1432" y="1352"/>
                <a:ext cx="0" cy="112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00" name="Line 12"/>
              <p:cNvSpPr>
                <a:spLocks noChangeAspect="1" noChangeShapeType="1"/>
              </p:cNvSpPr>
              <p:nvPr/>
            </p:nvSpPr>
            <p:spPr bwMode="auto">
              <a:xfrm>
                <a:off x="489" y="1628"/>
                <a:ext cx="131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02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185" y="1908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0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010" y="1550"/>
                <a:ext cx="18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0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508" y="1908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0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489" y="1352"/>
                <a:ext cx="187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а</a:t>
                </a:r>
              </a:p>
            </p:txBody>
          </p:sp>
          <p:sp>
            <p:nvSpPr>
              <p:cNvPr id="8915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1028" y="191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p:sp>
        <p:nvSpPr>
          <p:cNvPr id="89186" name="Rectangle 98"/>
          <p:cNvSpPr>
            <a:spLocks noChangeArrowheads="1"/>
          </p:cNvSpPr>
          <p:nvPr/>
        </p:nvSpPr>
        <p:spPr bwMode="auto">
          <a:xfrm>
            <a:off x="1352900" y="206047"/>
            <a:ext cx="7725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график соответствует функции ?</a:t>
            </a:r>
            <a:endParaRPr lang="ru-RU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187" name="Picture 99" descr="slide0093_image1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7" y="4316441"/>
            <a:ext cx="149001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2716" y="206047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5077886" y="1256422"/>
            <a:ext cx="3486718" cy="53229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1790870" y="3731843"/>
            <a:ext cx="3486718" cy="251759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6" y="3308377"/>
            <a:ext cx="2477349" cy="1836335"/>
          </a:xfrm>
          <a:prstGeom prst="rect">
            <a:avLst/>
          </a:prstGeom>
        </p:spPr>
      </p:pic>
      <p:graphicFrame>
        <p:nvGraphicFramePr>
          <p:cNvPr id="89092" name="Object 4"/>
          <p:cNvGraphicFramePr>
            <a:graphicFrameLocks noGrp="1" noChangeAspect="1"/>
          </p:cNvGraphicFramePr>
          <p:nvPr>
            <p:ph type="title" idx="4294967295"/>
            <p:extLst>
              <p:ext uri="{D42A27DB-BD31-4B8C-83A1-F6EECF244321}">
                <p14:modId xmlns:p14="http://schemas.microsoft.com/office/powerpoint/2010/main" val="4079337586"/>
              </p:ext>
            </p:extLst>
          </p:nvPr>
        </p:nvGraphicFramePr>
        <p:xfrm>
          <a:off x="1751702" y="808345"/>
          <a:ext cx="3607182" cy="76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79" name="Формула" r:id="rId7" imgW="1143000" imgH="228600" progId="Equation.3">
                  <p:embed/>
                </p:oleObj>
              </mc:Choice>
              <mc:Fallback>
                <p:oleObj name="Формула" r:id="rId7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702" y="808345"/>
                        <a:ext cx="3607182" cy="763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50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983" y="241164"/>
            <a:ext cx="7875938" cy="73671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функции соответствует график?</a:t>
            </a:r>
            <a:endParaRPr lang="ru-RU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958" name="Freeform 14"/>
          <p:cNvSpPr>
            <a:spLocks noChangeAspect="1"/>
          </p:cNvSpPr>
          <p:nvPr/>
        </p:nvSpPr>
        <p:spPr bwMode="auto">
          <a:xfrm>
            <a:off x="7182679" y="2118971"/>
            <a:ext cx="1149350" cy="346075"/>
          </a:xfrm>
          <a:custGeom>
            <a:avLst/>
            <a:gdLst>
              <a:gd name="T0" fmla="*/ 0 w 1810"/>
              <a:gd name="T1" fmla="*/ 543 h 543"/>
              <a:gd name="T2" fmla="*/ 362 w 1810"/>
              <a:gd name="T3" fmla="*/ 181 h 543"/>
              <a:gd name="T4" fmla="*/ 1810 w 1810"/>
              <a:gd name="T5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10" h="543">
                <a:moveTo>
                  <a:pt x="0" y="543"/>
                </a:moveTo>
                <a:cubicBezTo>
                  <a:pt x="30" y="407"/>
                  <a:pt x="60" y="271"/>
                  <a:pt x="362" y="181"/>
                </a:cubicBezTo>
                <a:cubicBezTo>
                  <a:pt x="664" y="91"/>
                  <a:pt x="1237" y="45"/>
                  <a:pt x="181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76" name="Freeform 32"/>
          <p:cNvSpPr>
            <a:spLocks noChangeAspect="1"/>
          </p:cNvSpPr>
          <p:nvPr/>
        </p:nvSpPr>
        <p:spPr bwMode="auto">
          <a:xfrm>
            <a:off x="5263391" y="4068312"/>
            <a:ext cx="687388" cy="1839912"/>
          </a:xfrm>
          <a:custGeom>
            <a:avLst/>
            <a:gdLst>
              <a:gd name="T0" fmla="*/ 1086 w 1086"/>
              <a:gd name="T1" fmla="*/ 0 h 2896"/>
              <a:gd name="T2" fmla="*/ 905 w 1086"/>
              <a:gd name="T3" fmla="*/ 1086 h 2896"/>
              <a:gd name="T4" fmla="*/ 543 w 1086"/>
              <a:gd name="T5" fmla="*/ 1448 h 2896"/>
              <a:gd name="T6" fmla="*/ 181 w 1086"/>
              <a:gd name="T7" fmla="*/ 1810 h 2896"/>
              <a:gd name="T8" fmla="*/ 0 w 1086"/>
              <a:gd name="T9" fmla="*/ 2896 h 2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2896">
                <a:moveTo>
                  <a:pt x="1086" y="0"/>
                </a:moveTo>
                <a:cubicBezTo>
                  <a:pt x="1040" y="422"/>
                  <a:pt x="995" y="845"/>
                  <a:pt x="905" y="1086"/>
                </a:cubicBezTo>
                <a:cubicBezTo>
                  <a:pt x="815" y="1327"/>
                  <a:pt x="664" y="1327"/>
                  <a:pt x="543" y="1448"/>
                </a:cubicBezTo>
                <a:cubicBezTo>
                  <a:pt x="422" y="1569"/>
                  <a:pt x="271" y="1569"/>
                  <a:pt x="181" y="1810"/>
                </a:cubicBezTo>
                <a:cubicBezTo>
                  <a:pt x="91" y="2051"/>
                  <a:pt x="45" y="2473"/>
                  <a:pt x="0" y="28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3133" name="Group 189"/>
          <p:cNvGrpSpPr>
            <a:grpSpLocks/>
          </p:cNvGrpSpPr>
          <p:nvPr/>
        </p:nvGrpSpPr>
        <p:grpSpPr bwMode="auto">
          <a:xfrm>
            <a:off x="6376229" y="1141071"/>
            <a:ext cx="2057400" cy="2114550"/>
            <a:chOff x="1463" y="828"/>
            <a:chExt cx="1296" cy="1332"/>
          </a:xfrm>
        </p:grpSpPr>
        <p:sp>
          <p:nvSpPr>
            <p:cNvPr id="82959" name="Text Box 15"/>
            <p:cNvSpPr txBox="1">
              <a:spLocks noChangeAspect="1" noChangeArrowheads="1"/>
            </p:cNvSpPr>
            <p:nvPr/>
          </p:nvSpPr>
          <p:spPr bwMode="auto">
            <a:xfrm>
              <a:off x="1787" y="828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  <p:sp>
          <p:nvSpPr>
            <p:cNvPr id="82956" name="Line 12"/>
            <p:cNvSpPr>
              <a:spLocks noChangeAspect="1" noChangeShapeType="1"/>
            </p:cNvSpPr>
            <p:nvPr/>
          </p:nvSpPr>
          <p:spPr bwMode="auto">
            <a:xfrm flipV="1">
              <a:off x="1974" y="913"/>
              <a:ext cx="0" cy="12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7" name="Line 13"/>
            <p:cNvSpPr>
              <a:spLocks noChangeAspect="1" noChangeShapeType="1"/>
            </p:cNvSpPr>
            <p:nvPr/>
          </p:nvSpPr>
          <p:spPr bwMode="auto">
            <a:xfrm>
              <a:off x="1463" y="1678"/>
              <a:ext cx="115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0" name="Text Box 16"/>
            <p:cNvSpPr txBox="1">
              <a:spLocks noChangeAspect="1" noChangeArrowheads="1"/>
            </p:cNvSpPr>
            <p:nvPr/>
          </p:nvSpPr>
          <p:spPr bwMode="auto">
            <a:xfrm>
              <a:off x="2541" y="1622"/>
              <a:ext cx="21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  <p:sp>
          <p:nvSpPr>
            <p:cNvPr id="82961" name="Text Box 17"/>
            <p:cNvSpPr txBox="1">
              <a:spLocks noChangeAspect="1" noChangeArrowheads="1"/>
            </p:cNvSpPr>
            <p:nvPr/>
          </p:nvSpPr>
          <p:spPr bwMode="auto">
            <a:xfrm>
              <a:off x="1463" y="884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</a:t>
              </a:r>
            </a:p>
          </p:txBody>
        </p:sp>
      </p:grpSp>
      <p:sp>
        <p:nvSpPr>
          <p:cNvPr id="82984" name="Freeform 40"/>
          <p:cNvSpPr>
            <a:spLocks noChangeAspect="1"/>
          </p:cNvSpPr>
          <p:nvPr/>
        </p:nvSpPr>
        <p:spPr bwMode="auto">
          <a:xfrm>
            <a:off x="6748462" y="4118317"/>
            <a:ext cx="730250" cy="873125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85" name="Freeform 41"/>
          <p:cNvSpPr>
            <a:spLocks noChangeAspect="1"/>
          </p:cNvSpPr>
          <p:nvPr/>
        </p:nvSpPr>
        <p:spPr bwMode="auto">
          <a:xfrm>
            <a:off x="7620000" y="4115142"/>
            <a:ext cx="730250" cy="876300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2" name="Freeform 8"/>
          <p:cNvSpPr>
            <a:spLocks noChangeAspect="1"/>
          </p:cNvSpPr>
          <p:nvPr/>
        </p:nvSpPr>
        <p:spPr bwMode="auto">
          <a:xfrm>
            <a:off x="4725229" y="1426821"/>
            <a:ext cx="690562" cy="1036638"/>
          </a:xfrm>
          <a:custGeom>
            <a:avLst/>
            <a:gdLst>
              <a:gd name="T0" fmla="*/ 0 w 1086"/>
              <a:gd name="T1" fmla="*/ 0 h 1629"/>
              <a:gd name="T2" fmla="*/ 181 w 1086"/>
              <a:gd name="T3" fmla="*/ 1267 h 1629"/>
              <a:gd name="T4" fmla="*/ 543 w 1086"/>
              <a:gd name="T5" fmla="*/ 1629 h 1629"/>
              <a:gd name="T6" fmla="*/ 905 w 1086"/>
              <a:gd name="T7" fmla="*/ 1267 h 1629"/>
              <a:gd name="T8" fmla="*/ 1086 w 1086"/>
              <a:gd name="T9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1629">
                <a:moveTo>
                  <a:pt x="0" y="0"/>
                </a:moveTo>
                <a:cubicBezTo>
                  <a:pt x="45" y="497"/>
                  <a:pt x="90" y="995"/>
                  <a:pt x="181" y="1267"/>
                </a:cubicBezTo>
                <a:cubicBezTo>
                  <a:pt x="272" y="1539"/>
                  <a:pt x="422" y="1629"/>
                  <a:pt x="543" y="1629"/>
                </a:cubicBezTo>
                <a:cubicBezTo>
                  <a:pt x="664" y="1629"/>
                  <a:pt x="814" y="1539"/>
                  <a:pt x="905" y="1267"/>
                </a:cubicBezTo>
                <a:cubicBezTo>
                  <a:pt x="996" y="995"/>
                  <a:pt x="1056" y="211"/>
                  <a:pt x="108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3132" name="Group 188"/>
          <p:cNvGrpSpPr>
            <a:grpSpLocks/>
          </p:cNvGrpSpPr>
          <p:nvPr/>
        </p:nvGrpSpPr>
        <p:grpSpPr bwMode="auto">
          <a:xfrm>
            <a:off x="4260091" y="1185521"/>
            <a:ext cx="1581150" cy="2070100"/>
            <a:chOff x="130" y="856"/>
            <a:chExt cx="996" cy="1304"/>
          </a:xfrm>
        </p:grpSpPr>
        <p:sp>
          <p:nvSpPr>
            <p:cNvPr id="82953" name="Text Box 9"/>
            <p:cNvSpPr txBox="1">
              <a:spLocks noChangeAspect="1" noChangeArrowheads="1"/>
            </p:cNvSpPr>
            <p:nvPr/>
          </p:nvSpPr>
          <p:spPr bwMode="auto">
            <a:xfrm>
              <a:off x="130" y="884"/>
              <a:ext cx="14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endPara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49" name="Line 5"/>
            <p:cNvSpPr>
              <a:spLocks noChangeAspect="1" noChangeShapeType="1"/>
            </p:cNvSpPr>
            <p:nvPr/>
          </p:nvSpPr>
          <p:spPr bwMode="auto">
            <a:xfrm flipV="1">
              <a:off x="640" y="969"/>
              <a:ext cx="0" cy="11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1" name="Line 7"/>
            <p:cNvSpPr>
              <a:spLocks noChangeAspect="1" noChangeShapeType="1"/>
            </p:cNvSpPr>
            <p:nvPr/>
          </p:nvSpPr>
          <p:spPr bwMode="auto">
            <a:xfrm>
              <a:off x="243" y="1678"/>
              <a:ext cx="79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4" name="Text Box 10"/>
            <p:cNvSpPr txBox="1">
              <a:spLocks noChangeAspect="1" noChangeArrowheads="1"/>
            </p:cNvSpPr>
            <p:nvPr/>
          </p:nvSpPr>
          <p:spPr bwMode="auto">
            <a:xfrm>
              <a:off x="470" y="856"/>
              <a:ext cx="21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  <p:sp>
          <p:nvSpPr>
            <p:cNvPr id="83108" name="Text Box 164"/>
            <p:cNvSpPr txBox="1">
              <a:spLocks noChangeAspect="1" noChangeArrowheads="1"/>
            </p:cNvSpPr>
            <p:nvPr/>
          </p:nvSpPr>
          <p:spPr bwMode="auto">
            <a:xfrm>
              <a:off x="981" y="1573"/>
              <a:ext cx="145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</p:grpSp>
      <p:grpSp>
        <p:nvGrpSpPr>
          <p:cNvPr id="83138" name="Group 194"/>
          <p:cNvGrpSpPr>
            <a:grpSpLocks/>
          </p:cNvGrpSpPr>
          <p:nvPr/>
        </p:nvGrpSpPr>
        <p:grpSpPr bwMode="auto">
          <a:xfrm>
            <a:off x="6777037" y="3662704"/>
            <a:ext cx="1890713" cy="2430463"/>
            <a:chOff x="158" y="2358"/>
            <a:chExt cx="1191" cy="1531"/>
          </a:xfrm>
        </p:grpSpPr>
        <p:sp>
          <p:nvSpPr>
            <p:cNvPr id="82982" name="Line 38"/>
            <p:cNvSpPr>
              <a:spLocks noChangeAspect="1" noChangeShapeType="1"/>
            </p:cNvSpPr>
            <p:nvPr/>
          </p:nvSpPr>
          <p:spPr bwMode="auto">
            <a:xfrm flipV="1">
              <a:off x="640" y="2500"/>
              <a:ext cx="1" cy="138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3" name="Line 39"/>
            <p:cNvSpPr>
              <a:spLocks noChangeAspect="1" noChangeShapeType="1"/>
            </p:cNvSpPr>
            <p:nvPr/>
          </p:nvSpPr>
          <p:spPr bwMode="auto">
            <a:xfrm>
              <a:off x="187" y="3266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6" name="Text Box 42"/>
            <p:cNvSpPr txBox="1">
              <a:spLocks noChangeAspect="1" noChangeArrowheads="1"/>
            </p:cNvSpPr>
            <p:nvPr/>
          </p:nvSpPr>
          <p:spPr bwMode="auto">
            <a:xfrm>
              <a:off x="1203" y="3237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  <p:sp>
          <p:nvSpPr>
            <p:cNvPr id="82987" name="Text Box 43"/>
            <p:cNvSpPr txBox="1">
              <a:spLocks noChangeAspect="1" noChangeArrowheads="1"/>
            </p:cNvSpPr>
            <p:nvPr/>
          </p:nvSpPr>
          <p:spPr bwMode="auto">
            <a:xfrm>
              <a:off x="158" y="2358"/>
              <a:ext cx="1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</a:t>
              </a:r>
              <a:endPara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134" name="Text Box 190"/>
            <p:cNvSpPr txBox="1">
              <a:spLocks noChangeAspect="1" noChangeArrowheads="1"/>
            </p:cNvSpPr>
            <p:nvPr/>
          </p:nvSpPr>
          <p:spPr bwMode="auto">
            <a:xfrm>
              <a:off x="442" y="2387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</p:grpSp>
      <p:grpSp>
        <p:nvGrpSpPr>
          <p:cNvPr id="83136" name="Group 192"/>
          <p:cNvGrpSpPr>
            <a:grpSpLocks/>
          </p:cNvGrpSpPr>
          <p:nvPr/>
        </p:nvGrpSpPr>
        <p:grpSpPr bwMode="auto">
          <a:xfrm>
            <a:off x="4879217" y="3761131"/>
            <a:ext cx="1604962" cy="2160587"/>
            <a:chOff x="4449" y="799"/>
            <a:chExt cx="1011" cy="1361"/>
          </a:xfrm>
        </p:grpSpPr>
        <p:sp>
          <p:nvSpPr>
            <p:cNvPr id="82969" name="Text Box 25"/>
            <p:cNvSpPr txBox="1">
              <a:spLocks noChangeAspect="1" noChangeArrowheads="1"/>
            </p:cNvSpPr>
            <p:nvPr/>
          </p:nvSpPr>
          <p:spPr bwMode="auto">
            <a:xfrm>
              <a:off x="5328" y="1565"/>
              <a:ext cx="132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  <p:sp>
          <p:nvSpPr>
            <p:cNvPr id="82974" name="Line 30"/>
            <p:cNvSpPr>
              <a:spLocks noChangeAspect="1" noChangeShapeType="1"/>
            </p:cNvSpPr>
            <p:nvPr/>
          </p:nvSpPr>
          <p:spPr bwMode="auto">
            <a:xfrm flipV="1">
              <a:off x="4893" y="913"/>
              <a:ext cx="0" cy="12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5" name="Line 31"/>
            <p:cNvSpPr>
              <a:spLocks noChangeAspect="1" noChangeShapeType="1"/>
            </p:cNvSpPr>
            <p:nvPr/>
          </p:nvSpPr>
          <p:spPr bwMode="auto">
            <a:xfrm>
              <a:off x="4524" y="1581"/>
              <a:ext cx="86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7" name="Text Box 33"/>
            <p:cNvSpPr txBox="1">
              <a:spLocks noChangeAspect="1" noChangeArrowheads="1"/>
            </p:cNvSpPr>
            <p:nvPr/>
          </p:nvSpPr>
          <p:spPr bwMode="auto">
            <a:xfrm>
              <a:off x="4449" y="799"/>
              <a:ext cx="217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</a:t>
              </a:r>
              <a:endPara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135" name="Text Box 191"/>
            <p:cNvSpPr txBox="1">
              <a:spLocks noChangeAspect="1" noChangeArrowheads="1"/>
            </p:cNvSpPr>
            <p:nvPr/>
          </p:nvSpPr>
          <p:spPr bwMode="auto">
            <a:xfrm>
              <a:off x="4704" y="799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 dirty="0"/>
                <a:t>у</a:t>
              </a:r>
            </a:p>
          </p:txBody>
        </p:sp>
      </p:grpSp>
      <p:pic>
        <p:nvPicPr>
          <p:cNvPr id="83141" name="Picture 197" descr="slide0093_image19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9" y="4210829"/>
            <a:ext cx="1571668" cy="201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7" name="Freeform 23"/>
          <p:cNvSpPr>
            <a:spLocks noChangeAspect="1"/>
          </p:cNvSpPr>
          <p:nvPr/>
        </p:nvSpPr>
        <p:spPr bwMode="auto">
          <a:xfrm rot="10800000">
            <a:off x="2430675" y="5080765"/>
            <a:ext cx="946150" cy="720725"/>
          </a:xfrm>
          <a:custGeom>
            <a:avLst/>
            <a:gdLst>
              <a:gd name="T0" fmla="*/ 0 w 1086"/>
              <a:gd name="T1" fmla="*/ 0 h 1086"/>
              <a:gd name="T2" fmla="*/ 181 w 1086"/>
              <a:gd name="T3" fmla="*/ 905 h 1086"/>
              <a:gd name="T4" fmla="*/ 1086 w 1086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6" h="1086">
                <a:moveTo>
                  <a:pt x="0" y="0"/>
                </a:moveTo>
                <a:cubicBezTo>
                  <a:pt x="0" y="362"/>
                  <a:pt x="0" y="724"/>
                  <a:pt x="181" y="905"/>
                </a:cubicBezTo>
                <a:cubicBezTo>
                  <a:pt x="362" y="1086"/>
                  <a:pt x="724" y="1086"/>
                  <a:pt x="1086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3146" name="Group 202"/>
          <p:cNvGrpSpPr>
            <a:grpSpLocks/>
          </p:cNvGrpSpPr>
          <p:nvPr/>
        </p:nvGrpSpPr>
        <p:grpSpPr bwMode="auto">
          <a:xfrm>
            <a:off x="2464013" y="3791715"/>
            <a:ext cx="2384425" cy="2025650"/>
            <a:chOff x="2881" y="838"/>
            <a:chExt cx="1502" cy="1276"/>
          </a:xfrm>
        </p:grpSpPr>
        <p:sp>
          <p:nvSpPr>
            <p:cNvPr id="82965" name="Line 21"/>
            <p:cNvSpPr>
              <a:spLocks noChangeAspect="1" noChangeShapeType="1"/>
            </p:cNvSpPr>
            <p:nvPr/>
          </p:nvSpPr>
          <p:spPr bwMode="auto">
            <a:xfrm flipV="1">
              <a:off x="3562" y="895"/>
              <a:ext cx="0" cy="12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6" name="Line 22"/>
            <p:cNvSpPr>
              <a:spLocks noChangeAspect="1" noChangeShapeType="1"/>
            </p:cNvSpPr>
            <p:nvPr/>
          </p:nvSpPr>
          <p:spPr bwMode="auto">
            <a:xfrm>
              <a:off x="2881" y="1603"/>
              <a:ext cx="138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68" name="Text Box 24"/>
            <p:cNvSpPr txBox="1">
              <a:spLocks noChangeAspect="1" noChangeArrowheads="1"/>
            </p:cNvSpPr>
            <p:nvPr/>
          </p:nvSpPr>
          <p:spPr bwMode="auto">
            <a:xfrm>
              <a:off x="3363" y="838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у</a:t>
              </a:r>
            </a:p>
          </p:txBody>
        </p:sp>
        <p:sp>
          <p:nvSpPr>
            <p:cNvPr id="82970" name="Text Box 26"/>
            <p:cNvSpPr txBox="1">
              <a:spLocks noChangeAspect="1" noChangeArrowheads="1"/>
            </p:cNvSpPr>
            <p:nvPr/>
          </p:nvSpPr>
          <p:spPr bwMode="auto">
            <a:xfrm>
              <a:off x="3080" y="838"/>
              <a:ext cx="21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</a:t>
              </a:r>
              <a:endParaRPr lang="ru-RU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978" name="Text Box 34"/>
            <p:cNvSpPr txBox="1">
              <a:spLocks noChangeAspect="1" noChangeArrowheads="1"/>
            </p:cNvSpPr>
            <p:nvPr/>
          </p:nvSpPr>
          <p:spPr bwMode="auto">
            <a:xfrm>
              <a:off x="4240" y="1593"/>
              <a:ext cx="14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400"/>
                <a:t>х</a:t>
              </a:r>
            </a:p>
          </p:txBody>
        </p:sp>
      </p:grpSp>
      <p:sp>
        <p:nvSpPr>
          <p:cNvPr id="83143" name="Freeform 199"/>
          <p:cNvSpPr>
            <a:spLocks noChangeAspect="1"/>
          </p:cNvSpPr>
          <p:nvPr/>
        </p:nvSpPr>
        <p:spPr bwMode="auto">
          <a:xfrm>
            <a:off x="3630825" y="3953640"/>
            <a:ext cx="946150" cy="946150"/>
          </a:xfrm>
          <a:custGeom>
            <a:avLst/>
            <a:gdLst>
              <a:gd name="T0" fmla="*/ 0 w 1086"/>
              <a:gd name="T1" fmla="*/ 0 h 1086"/>
              <a:gd name="T2" fmla="*/ 181 w 1086"/>
              <a:gd name="T3" fmla="*/ 905 h 1086"/>
              <a:gd name="T4" fmla="*/ 1086 w 1086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86" h="1086">
                <a:moveTo>
                  <a:pt x="0" y="0"/>
                </a:moveTo>
                <a:cubicBezTo>
                  <a:pt x="0" y="362"/>
                  <a:pt x="0" y="724"/>
                  <a:pt x="181" y="905"/>
                </a:cubicBezTo>
                <a:cubicBezTo>
                  <a:pt x="362" y="1086"/>
                  <a:pt x="724" y="1086"/>
                  <a:pt x="1086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7797" y="881385"/>
                <a:ext cx="2067304" cy="305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у </a:t>
                </a:r>
                <a:r>
                  <a:rPr lang="ru-RU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х</a:t>
                </a:r>
                <a:r>
                  <a:rPr lang="ru-RU" sz="3600" b="1" baseline="300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48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ru-RU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= </a:t>
                </a:r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3600" b="1" baseline="30000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600" b="1" baseline="30000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̶  2</a:t>
                </a:r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r>
                  <a:rPr lang="ru-RU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6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rad>
                      <m:radPr>
                        <m:degHide m:val="on"/>
                        <m:ctrlPr>
                          <a:rPr lang="ru-RU" sz="36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36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rad>
                  </m:oMath>
                </a14:m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</a:p>
              <a:p>
                <a:r>
                  <a:rPr lang="ru-RU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36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= </a:t>
                </a:r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ru-RU" sz="3600" b="1" baseline="30000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̶  1</a:t>
                </a:r>
              </a:p>
              <a:p>
                <a:r>
                  <a:rPr lang="ru-RU" sz="36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5)у = х</a:t>
                </a:r>
                <a:r>
                  <a:rPr lang="ru-RU" sz="3600" b="1" baseline="30000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3600" dirty="0">
                  <a:solidFill>
                    <a:srgbClr val="000099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97" y="881385"/>
                <a:ext cx="2067304" cy="3053144"/>
              </a:xfrm>
              <a:prstGeom prst="rect">
                <a:avLst/>
              </a:prstGeom>
              <a:blipFill rotWithShape="0">
                <a:blip r:embed="rId4"/>
                <a:stretch>
                  <a:fillRect l="-9440" r="-3540" b="-7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85784" y="241164"/>
            <a:ext cx="1124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314542"/>
            <a:ext cx="8229600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функции по ее графику: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37" name="Group 77"/>
          <p:cNvGrpSpPr>
            <a:grpSpLocks/>
          </p:cNvGrpSpPr>
          <p:nvPr/>
        </p:nvGrpSpPr>
        <p:grpSpPr bwMode="auto">
          <a:xfrm>
            <a:off x="863600" y="1268760"/>
            <a:ext cx="6867525" cy="4743450"/>
            <a:chOff x="598" y="930"/>
            <a:chExt cx="4326" cy="2988"/>
          </a:xfrm>
        </p:grpSpPr>
        <p:grpSp>
          <p:nvGrpSpPr>
            <p:cNvPr id="92236" name="Group 76"/>
            <p:cNvGrpSpPr>
              <a:grpSpLocks/>
            </p:cNvGrpSpPr>
            <p:nvPr/>
          </p:nvGrpSpPr>
          <p:grpSpPr bwMode="auto">
            <a:xfrm>
              <a:off x="3136" y="2516"/>
              <a:ext cx="1691" cy="1402"/>
              <a:chOff x="3136" y="2516"/>
              <a:chExt cx="1691" cy="1402"/>
            </a:xfrm>
          </p:grpSpPr>
          <p:sp>
            <p:nvSpPr>
              <p:cNvPr id="92206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3975" y="2516"/>
                <a:ext cx="0" cy="14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7" name="Line 47"/>
              <p:cNvSpPr>
                <a:spLocks noChangeAspect="1" noChangeShapeType="1"/>
              </p:cNvSpPr>
              <p:nvPr/>
            </p:nvSpPr>
            <p:spPr bwMode="auto">
              <a:xfrm>
                <a:off x="3136" y="3410"/>
                <a:ext cx="155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8" name="Line 48"/>
              <p:cNvSpPr>
                <a:spLocks noChangeAspect="1" noChangeShapeType="1"/>
              </p:cNvSpPr>
              <p:nvPr/>
            </p:nvSpPr>
            <p:spPr bwMode="auto">
              <a:xfrm>
                <a:off x="3136" y="2643"/>
                <a:ext cx="629" cy="7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9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3765" y="2643"/>
                <a:ext cx="630" cy="7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10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790" y="2516"/>
                <a:ext cx="315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212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3635" y="3366"/>
                <a:ext cx="319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21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3937" y="3091"/>
                <a:ext cx="253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214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617" y="3411"/>
                <a:ext cx="210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215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3957" y="3395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sp>
          <p:nvSpPr>
            <p:cNvPr id="92181" name="Line 21"/>
            <p:cNvSpPr>
              <a:spLocks noChangeAspect="1" noChangeShapeType="1"/>
            </p:cNvSpPr>
            <p:nvPr/>
          </p:nvSpPr>
          <p:spPr bwMode="auto">
            <a:xfrm>
              <a:off x="3127" y="1960"/>
              <a:ext cx="160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grpSp>
          <p:nvGrpSpPr>
            <p:cNvPr id="92234" name="Group 74"/>
            <p:cNvGrpSpPr>
              <a:grpSpLocks/>
            </p:cNvGrpSpPr>
            <p:nvPr/>
          </p:nvGrpSpPr>
          <p:grpSpPr bwMode="auto">
            <a:xfrm>
              <a:off x="3270" y="930"/>
              <a:ext cx="1654" cy="1453"/>
              <a:chOff x="3270" y="930"/>
              <a:chExt cx="1654" cy="1453"/>
            </a:xfrm>
          </p:grpSpPr>
          <p:sp>
            <p:nvSpPr>
              <p:cNvPr id="9218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972" y="1924"/>
                <a:ext cx="215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175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656" y="1920"/>
                <a:ext cx="26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177" name="Freeform 17"/>
              <p:cNvSpPr>
                <a:spLocks noChangeAspect="1"/>
              </p:cNvSpPr>
              <p:nvPr/>
            </p:nvSpPr>
            <p:spPr bwMode="auto">
              <a:xfrm>
                <a:off x="3657" y="1549"/>
                <a:ext cx="774" cy="811"/>
              </a:xfrm>
              <a:custGeom>
                <a:avLst/>
                <a:gdLst>
                  <a:gd name="T0" fmla="*/ 0 w 942"/>
                  <a:gd name="T1" fmla="*/ 916 h 916"/>
                  <a:gd name="T2" fmla="*/ 283 w 942"/>
                  <a:gd name="T3" fmla="*/ 230 h 916"/>
                  <a:gd name="T4" fmla="*/ 501 w 942"/>
                  <a:gd name="T5" fmla="*/ 1 h 916"/>
                  <a:gd name="T6" fmla="*/ 722 w 942"/>
                  <a:gd name="T7" fmla="*/ 239 h 916"/>
                  <a:gd name="T8" fmla="*/ 942 w 942"/>
                  <a:gd name="T9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2" h="916">
                    <a:moveTo>
                      <a:pt x="0" y="916"/>
                    </a:moveTo>
                    <a:cubicBezTo>
                      <a:pt x="47" y="803"/>
                      <a:pt x="200" y="382"/>
                      <a:pt x="283" y="230"/>
                    </a:cubicBezTo>
                    <a:cubicBezTo>
                      <a:pt x="366" y="78"/>
                      <a:pt x="428" y="0"/>
                      <a:pt x="501" y="1"/>
                    </a:cubicBezTo>
                    <a:cubicBezTo>
                      <a:pt x="574" y="2"/>
                      <a:pt x="649" y="88"/>
                      <a:pt x="722" y="239"/>
                    </a:cubicBezTo>
                    <a:cubicBezTo>
                      <a:pt x="795" y="390"/>
                      <a:pt x="896" y="768"/>
                      <a:pt x="942" y="907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7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872" y="956"/>
                <a:ext cx="0" cy="14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686" y="930"/>
                <a:ext cx="178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18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270" y="1121"/>
                <a:ext cx="267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ru-RU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5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727" y="1480"/>
                <a:ext cx="21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92186" name="Line 26"/>
              <p:cNvSpPr>
                <a:spLocks noChangeAspect="1" noChangeShapeType="1"/>
              </p:cNvSpPr>
              <p:nvPr/>
            </p:nvSpPr>
            <p:spPr bwMode="auto">
              <a:xfrm>
                <a:off x="3895" y="155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7" name="Line 27"/>
              <p:cNvSpPr>
                <a:spLocks noChangeAspect="1" noChangeShapeType="1"/>
              </p:cNvSpPr>
              <p:nvPr/>
            </p:nvSpPr>
            <p:spPr bwMode="auto">
              <a:xfrm>
                <a:off x="4059" y="1559"/>
                <a:ext cx="0" cy="3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16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3839" y="1934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92235" name="Group 75"/>
            <p:cNvGrpSpPr>
              <a:grpSpLocks/>
            </p:cNvGrpSpPr>
            <p:nvPr/>
          </p:nvGrpSpPr>
          <p:grpSpPr bwMode="auto">
            <a:xfrm>
              <a:off x="598" y="2362"/>
              <a:ext cx="2063" cy="1478"/>
              <a:chOff x="598" y="2362"/>
              <a:chExt cx="2063" cy="1478"/>
            </a:xfrm>
          </p:grpSpPr>
          <p:sp>
            <p:nvSpPr>
              <p:cNvPr id="92197" name="Freeform 37"/>
              <p:cNvSpPr>
                <a:spLocks noChangeAspect="1"/>
              </p:cNvSpPr>
              <p:nvPr/>
            </p:nvSpPr>
            <p:spPr bwMode="auto">
              <a:xfrm>
                <a:off x="726" y="2953"/>
                <a:ext cx="1675" cy="598"/>
              </a:xfrm>
              <a:custGeom>
                <a:avLst/>
                <a:gdLst>
                  <a:gd name="T0" fmla="*/ 0 w 2039"/>
                  <a:gd name="T1" fmla="*/ 676 h 676"/>
                  <a:gd name="T2" fmla="*/ 211 w 2039"/>
                  <a:gd name="T3" fmla="*/ 500 h 676"/>
                  <a:gd name="T4" fmla="*/ 906 w 2039"/>
                  <a:gd name="T5" fmla="*/ 228 h 676"/>
                  <a:gd name="T6" fmla="*/ 2039 w 2039"/>
                  <a:gd name="T7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9" h="676">
                    <a:moveTo>
                      <a:pt x="0" y="676"/>
                    </a:moveTo>
                    <a:cubicBezTo>
                      <a:pt x="35" y="645"/>
                      <a:pt x="60" y="575"/>
                      <a:pt x="211" y="500"/>
                    </a:cubicBezTo>
                    <a:cubicBezTo>
                      <a:pt x="362" y="425"/>
                      <a:pt x="601" y="311"/>
                      <a:pt x="906" y="228"/>
                    </a:cubicBezTo>
                    <a:cubicBezTo>
                      <a:pt x="1211" y="145"/>
                      <a:pt x="1803" y="48"/>
                      <a:pt x="2039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9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1319" y="2362"/>
                <a:ext cx="26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19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598" y="3119"/>
                <a:ext cx="344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9219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475" y="2412"/>
                <a:ext cx="0" cy="14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94" name="Line 34"/>
              <p:cNvSpPr>
                <a:spLocks noChangeAspect="1" noChangeShapeType="1"/>
              </p:cNvSpPr>
              <p:nvPr/>
            </p:nvSpPr>
            <p:spPr bwMode="auto">
              <a:xfrm>
                <a:off x="726" y="3372"/>
                <a:ext cx="18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95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901" y="2419"/>
                <a:ext cx="267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ru-RU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96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1433" y="3450"/>
                <a:ext cx="30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198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2318" y="3351"/>
                <a:ext cx="216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92199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444" y="2839"/>
                <a:ext cx="214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92200" name="Line 40"/>
              <p:cNvSpPr>
                <a:spLocks noChangeAspect="1" noChangeShapeType="1"/>
              </p:cNvSpPr>
              <p:nvPr/>
            </p:nvSpPr>
            <p:spPr bwMode="auto">
              <a:xfrm>
                <a:off x="2406" y="2990"/>
                <a:ext cx="0" cy="38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1" name="Line 41"/>
              <p:cNvSpPr>
                <a:spLocks noChangeAspect="1" noChangeShapeType="1"/>
              </p:cNvSpPr>
              <p:nvPr/>
            </p:nvSpPr>
            <p:spPr bwMode="auto">
              <a:xfrm>
                <a:off x="706" y="3567"/>
                <a:ext cx="7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2" name="Line 42"/>
              <p:cNvSpPr>
                <a:spLocks noChangeAspect="1" noChangeShapeType="1"/>
              </p:cNvSpPr>
              <p:nvPr/>
            </p:nvSpPr>
            <p:spPr bwMode="auto">
              <a:xfrm>
                <a:off x="706" y="3366"/>
                <a:ext cx="0" cy="20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3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2483" y="3331"/>
                <a:ext cx="17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204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845" y="3307"/>
                <a:ext cx="32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92217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1439" y="3351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92233" name="Group 73"/>
            <p:cNvGrpSpPr>
              <a:grpSpLocks/>
            </p:cNvGrpSpPr>
            <p:nvPr/>
          </p:nvGrpSpPr>
          <p:grpSpPr bwMode="auto">
            <a:xfrm>
              <a:off x="612" y="956"/>
              <a:ext cx="1617" cy="1484"/>
              <a:chOff x="612" y="956"/>
              <a:chExt cx="1617" cy="1484"/>
            </a:xfrm>
          </p:grpSpPr>
          <p:sp>
            <p:nvSpPr>
              <p:cNvPr id="92166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1263" y="1055"/>
                <a:ext cx="0" cy="138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67" name="Line 7"/>
              <p:cNvSpPr>
                <a:spLocks noChangeAspect="1" noChangeShapeType="1"/>
              </p:cNvSpPr>
              <p:nvPr/>
            </p:nvSpPr>
            <p:spPr bwMode="auto">
              <a:xfrm>
                <a:off x="612" y="1946"/>
                <a:ext cx="148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68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705" y="1153"/>
                <a:ext cx="1114" cy="11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69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076" y="956"/>
                <a:ext cx="37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170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043" y="1909"/>
                <a:ext cx="18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17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705" y="1055"/>
                <a:ext cx="278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ru-RU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72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219" y="1687"/>
                <a:ext cx="2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173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959" y="1888"/>
                <a:ext cx="3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218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1218" y="1924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17788" y="1992325"/>
                <a:ext cx="17761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у=х+</m:t>
                      </m:r>
                      <m:r>
                        <a:rPr lang="ru-RU" sz="3200" b="1" i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788" y="1992325"/>
                <a:ext cx="1776127" cy="492443"/>
              </a:xfrm>
              <a:prstGeom prst="rect">
                <a:avLst/>
              </a:prstGeom>
              <a:blipFill rotWithShape="0">
                <a:blip r:embed="rId3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6097588" y="1665982"/>
                <a:ext cx="2933047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у=</m:t>
                      </m:r>
                      <m:sSup>
                        <m:sSupPr>
                          <m:ctrlPr>
                            <a:rPr lang="ru-RU" sz="28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ru-RU" sz="2800" b="1" i="1" smtClean="0">
                                  <a:solidFill>
                                    <a:srgbClr val="000099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b="1" i="1" smtClean="0">
                                  <a:solidFill>
                                    <a:srgbClr val="000099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х−</m:t>
                              </m:r>
                              <m:r>
                                <a:rPr lang="ru-RU" sz="2800" b="1" i="1" smtClean="0">
                                  <a:solidFill>
                                    <a:srgbClr val="000099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ru-RU" sz="28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b="1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8" y="1665982"/>
                <a:ext cx="2933047" cy="440633"/>
              </a:xfrm>
              <a:prstGeom prst="rect">
                <a:avLst/>
              </a:prstGeom>
              <a:blipFill rotWithShape="0">
                <a:blip r:embed="rId4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46377" y="5953472"/>
                <a:ext cx="2779415" cy="548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у=</m:t>
                      </m:r>
                      <m:rad>
                        <m:radPr>
                          <m:degHide m:val="on"/>
                          <m:ctrlPr>
                            <a:rPr lang="ru-RU" sz="32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х+</m:t>
                          </m:r>
                          <m:r>
                            <a:rPr lang="ru-RU" sz="32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ru-RU" sz="3200" b="1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200" b="1" i="1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77" y="5953472"/>
                <a:ext cx="2779415" cy="548740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16218" y="5935058"/>
                <a:ext cx="203581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у=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32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32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х+</m:t>
                          </m:r>
                          <m:r>
                            <a:rPr lang="ru-RU" sz="3200" b="1" i="1" smtClean="0">
                              <a:solidFill>
                                <a:srgbClr val="000099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ru-RU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18" y="5935058"/>
                <a:ext cx="2035814" cy="492443"/>
              </a:xfrm>
              <a:prstGeom prst="rect">
                <a:avLst/>
              </a:prstGeom>
              <a:blipFill rotWithShape="0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7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40"/>
          <p:cNvSpPr>
            <a:spLocks noChangeAspect="1"/>
          </p:cNvSpPr>
          <p:nvPr/>
        </p:nvSpPr>
        <p:spPr bwMode="auto">
          <a:xfrm>
            <a:off x="967099" y="2059218"/>
            <a:ext cx="986294" cy="1179264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1"/>
          <p:cNvSpPr>
            <a:spLocks noChangeAspect="1"/>
          </p:cNvSpPr>
          <p:nvPr/>
        </p:nvSpPr>
        <p:spPr bwMode="auto">
          <a:xfrm>
            <a:off x="2289521" y="2046755"/>
            <a:ext cx="1041742" cy="1250090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747515" y="1423293"/>
            <a:ext cx="3090097" cy="4165946"/>
            <a:chOff x="149" y="2106"/>
            <a:chExt cx="1129" cy="1783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640" y="2242"/>
              <a:ext cx="0" cy="16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49" y="3237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068127" y="3536775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049439" y="3211202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Line 12"/>
          <p:cNvSpPr>
            <a:spLocks noChangeAspect="1" noChangeShapeType="1"/>
          </p:cNvSpPr>
          <p:nvPr/>
        </p:nvSpPr>
        <p:spPr bwMode="auto">
          <a:xfrm>
            <a:off x="746576" y="3383995"/>
            <a:ext cx="2885760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93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278839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2788392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4585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23139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2313903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5805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24742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2474203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5172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89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747515" y="1423294"/>
            <a:ext cx="3090097" cy="4100525"/>
            <a:chOff x="149" y="2106"/>
            <a:chExt cx="1129" cy="1755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24" y="2214"/>
              <a:ext cx="0" cy="16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49" y="3237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1859480" y="4054319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195232" y="4036211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93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28653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2865336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4468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258160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2581604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5201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284930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2849306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4487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732564" y="2401600"/>
            <a:ext cx="0" cy="3122219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2559125" y="4036211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32"/>
          <p:cNvSpPr>
            <a:spLocks noChangeAspect="1"/>
          </p:cNvSpPr>
          <p:nvPr/>
        </p:nvSpPr>
        <p:spPr bwMode="auto">
          <a:xfrm flipH="1">
            <a:off x="2215080" y="2532935"/>
            <a:ext cx="965162" cy="2984963"/>
          </a:xfrm>
          <a:custGeom>
            <a:avLst/>
            <a:gdLst>
              <a:gd name="T0" fmla="*/ 1086 w 1086"/>
              <a:gd name="T1" fmla="*/ 0 h 2896"/>
              <a:gd name="T2" fmla="*/ 905 w 1086"/>
              <a:gd name="T3" fmla="*/ 1086 h 2896"/>
              <a:gd name="T4" fmla="*/ 543 w 1086"/>
              <a:gd name="T5" fmla="*/ 1448 h 2896"/>
              <a:gd name="T6" fmla="*/ 181 w 1086"/>
              <a:gd name="T7" fmla="*/ 1810 h 2896"/>
              <a:gd name="T8" fmla="*/ 0 w 1086"/>
              <a:gd name="T9" fmla="*/ 2896 h 2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2896">
                <a:moveTo>
                  <a:pt x="1086" y="0"/>
                </a:moveTo>
                <a:cubicBezTo>
                  <a:pt x="1040" y="422"/>
                  <a:pt x="995" y="845"/>
                  <a:pt x="905" y="1086"/>
                </a:cubicBezTo>
                <a:cubicBezTo>
                  <a:pt x="815" y="1327"/>
                  <a:pt x="664" y="1327"/>
                  <a:pt x="543" y="1448"/>
                </a:cubicBezTo>
                <a:cubicBezTo>
                  <a:pt x="422" y="1569"/>
                  <a:pt x="271" y="1569"/>
                  <a:pt x="181" y="1810"/>
                </a:cubicBezTo>
                <a:cubicBezTo>
                  <a:pt x="91" y="2051"/>
                  <a:pt x="45" y="2473"/>
                  <a:pt x="0" y="28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8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610902" y="1051183"/>
            <a:ext cx="3673083" cy="4808479"/>
            <a:chOff x="-20" y="2096"/>
            <a:chExt cx="1342" cy="2058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895" y="2228"/>
              <a:ext cx="0" cy="1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-20" y="2939"/>
              <a:ext cx="1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76" y="2766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911" y="209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3261814" y="2996651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212983" y="3008097"/>
            <a:ext cx="5945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blipFill rotWithShape="0">
                <a:blip r:embed="rId2"/>
                <a:stretch>
                  <a:fillRect l="-415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2696187" cy="770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(х+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2696187" cy="770532"/>
              </a:xfrm>
              <a:prstGeom prst="rect">
                <a:avLst/>
              </a:prstGeom>
              <a:blipFill rotWithShape="0">
                <a:blip r:embed="rId3"/>
                <a:stretch>
                  <a:fillRect l="-4740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128" y="4518973"/>
                <a:ext cx="3254865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4518973"/>
                <a:ext cx="3254865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3933" t="-8989" b="-37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440708" y="2011333"/>
            <a:ext cx="0" cy="371292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3070962" y="3921503"/>
            <a:ext cx="56514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610902" y="4074337"/>
            <a:ext cx="3377626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Freeform 51"/>
          <p:cNvSpPr>
            <a:spLocks/>
          </p:cNvSpPr>
          <p:nvPr/>
        </p:nvSpPr>
        <p:spPr bwMode="auto">
          <a:xfrm>
            <a:off x="2654664" y="2078142"/>
            <a:ext cx="1000011" cy="1906895"/>
          </a:xfrm>
          <a:custGeom>
            <a:avLst/>
            <a:gdLst>
              <a:gd name="T0" fmla="*/ 0 w 1442"/>
              <a:gd name="T1" fmla="*/ 0 h 1628"/>
              <a:gd name="T2" fmla="*/ 182 w 1442"/>
              <a:gd name="T3" fmla="*/ 1086 h 1628"/>
              <a:gd name="T4" fmla="*/ 543 w 1442"/>
              <a:gd name="T5" fmla="*/ 1446 h 1628"/>
              <a:gd name="T6" fmla="*/ 1442 w 1442"/>
              <a:gd name="T7" fmla="*/ 1628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2" h="1628">
                <a:moveTo>
                  <a:pt x="0" y="0"/>
                </a:moveTo>
                <a:cubicBezTo>
                  <a:pt x="46" y="422"/>
                  <a:pt x="92" y="845"/>
                  <a:pt x="182" y="1086"/>
                </a:cubicBezTo>
                <a:cubicBezTo>
                  <a:pt x="272" y="1327"/>
                  <a:pt x="333" y="1356"/>
                  <a:pt x="543" y="1446"/>
                </a:cubicBezTo>
                <a:cubicBezTo>
                  <a:pt x="753" y="1536"/>
                  <a:pt x="1097" y="1582"/>
                  <a:pt x="1442" y="162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151619" y="4163638"/>
            <a:ext cx="1075133" cy="1696024"/>
          </a:xfrm>
          <a:custGeom>
            <a:avLst/>
            <a:gdLst>
              <a:gd name="T0" fmla="*/ 1454 w 1454"/>
              <a:gd name="T1" fmla="*/ 1267 h 1267"/>
              <a:gd name="T2" fmla="*/ 1267 w 1454"/>
              <a:gd name="T3" fmla="*/ 541 h 1267"/>
              <a:gd name="T4" fmla="*/ 905 w 1454"/>
              <a:gd name="T5" fmla="*/ 178 h 1267"/>
              <a:gd name="T6" fmla="*/ 0 w 1454"/>
              <a:gd name="T7" fmla="*/ 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4" h="1267">
                <a:moveTo>
                  <a:pt x="1454" y="1267"/>
                </a:moveTo>
                <a:cubicBezTo>
                  <a:pt x="1406" y="995"/>
                  <a:pt x="1358" y="723"/>
                  <a:pt x="1267" y="541"/>
                </a:cubicBezTo>
                <a:cubicBezTo>
                  <a:pt x="1176" y="359"/>
                  <a:pt x="1116" y="268"/>
                  <a:pt x="905" y="178"/>
                </a:cubicBezTo>
                <a:cubicBezTo>
                  <a:pt x="694" y="88"/>
                  <a:pt x="347" y="44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18781" y="3482528"/>
                <a:ext cx="2710614" cy="770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(х−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81" y="3482528"/>
                <a:ext cx="2710614" cy="770532"/>
              </a:xfrm>
              <a:prstGeom prst="rect">
                <a:avLst/>
              </a:prstGeom>
              <a:blipFill rotWithShape="0">
                <a:blip r:embed="rId5"/>
                <a:stretch>
                  <a:fillRect l="-4955" b="-6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3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9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747515" y="1423295"/>
            <a:ext cx="3090097" cy="3733825"/>
            <a:chOff x="149" y="2106"/>
            <a:chExt cx="1129" cy="1644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24" y="2214"/>
              <a:ext cx="0" cy="15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49" y="3237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1859480" y="4054319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195232" y="4036211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blipFill rotWithShape="0">
                <a:blip r:embed="rId2"/>
                <a:stretch>
                  <a:fillRect l="-415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308013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3080139" cy="539315"/>
              </a:xfrm>
              <a:prstGeom prst="rect">
                <a:avLst/>
              </a:prstGeom>
              <a:blipFill rotWithShape="0">
                <a:blip r:embed="rId3"/>
                <a:stretch>
                  <a:fillRect l="-415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3094565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3094565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4339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306410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3064109" cy="539315"/>
              </a:xfrm>
              <a:prstGeom prst="rect">
                <a:avLst/>
              </a:prstGeom>
              <a:blipFill rotWithShape="0">
                <a:blip r:embed="rId5"/>
                <a:stretch>
                  <a:fillRect l="-4175" t="-10227" b="-38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732564" y="2401601"/>
            <a:ext cx="0" cy="275540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2559125" y="4036211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32"/>
          <p:cNvSpPr>
            <a:spLocks noChangeAspect="1"/>
          </p:cNvSpPr>
          <p:nvPr/>
        </p:nvSpPr>
        <p:spPr bwMode="auto">
          <a:xfrm>
            <a:off x="2182700" y="1087698"/>
            <a:ext cx="1072540" cy="4069304"/>
          </a:xfrm>
          <a:custGeom>
            <a:avLst/>
            <a:gdLst>
              <a:gd name="T0" fmla="*/ 1086 w 1086"/>
              <a:gd name="T1" fmla="*/ 0 h 2896"/>
              <a:gd name="T2" fmla="*/ 905 w 1086"/>
              <a:gd name="T3" fmla="*/ 1086 h 2896"/>
              <a:gd name="T4" fmla="*/ 543 w 1086"/>
              <a:gd name="T5" fmla="*/ 1448 h 2896"/>
              <a:gd name="T6" fmla="*/ 181 w 1086"/>
              <a:gd name="T7" fmla="*/ 1810 h 2896"/>
              <a:gd name="T8" fmla="*/ 0 w 1086"/>
              <a:gd name="T9" fmla="*/ 2896 h 2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2896">
                <a:moveTo>
                  <a:pt x="1086" y="0"/>
                </a:moveTo>
                <a:cubicBezTo>
                  <a:pt x="1040" y="422"/>
                  <a:pt x="995" y="845"/>
                  <a:pt x="905" y="1086"/>
                </a:cubicBezTo>
                <a:cubicBezTo>
                  <a:pt x="815" y="1327"/>
                  <a:pt x="664" y="1327"/>
                  <a:pt x="543" y="1448"/>
                </a:cubicBezTo>
                <a:cubicBezTo>
                  <a:pt x="422" y="1569"/>
                  <a:pt x="271" y="1569"/>
                  <a:pt x="181" y="1810"/>
                </a:cubicBezTo>
                <a:cubicBezTo>
                  <a:pt x="91" y="2051"/>
                  <a:pt x="45" y="2473"/>
                  <a:pt x="0" y="28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526267" y="3065901"/>
            <a:ext cx="3377626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 Box 44"/>
          <p:cNvSpPr txBox="1">
            <a:spLocks noChangeAspect="1" noChangeArrowheads="1"/>
          </p:cNvSpPr>
          <p:nvPr/>
        </p:nvSpPr>
        <p:spPr bwMode="auto">
          <a:xfrm>
            <a:off x="1469810" y="2738175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969" y="321365"/>
            <a:ext cx="140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10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40"/>
          <p:cNvSpPr>
            <a:spLocks noChangeAspect="1"/>
          </p:cNvSpPr>
          <p:nvPr/>
        </p:nvSpPr>
        <p:spPr bwMode="auto">
          <a:xfrm flipV="1">
            <a:off x="1106102" y="3063558"/>
            <a:ext cx="1045472" cy="1815533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1"/>
          <p:cNvSpPr>
            <a:spLocks noChangeAspect="1"/>
          </p:cNvSpPr>
          <p:nvPr/>
        </p:nvSpPr>
        <p:spPr bwMode="auto">
          <a:xfrm flipV="1">
            <a:off x="2572555" y="3065900"/>
            <a:ext cx="1065574" cy="1824618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810466" y="1457307"/>
            <a:ext cx="3027146" cy="3726687"/>
            <a:chOff x="172" y="2135"/>
            <a:chExt cx="1106" cy="1595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872" y="2297"/>
              <a:ext cx="0" cy="143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72" y="3212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854" y="2135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151540" y="3890848"/>
            <a:ext cx="62742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678316" y="2623797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Line 12"/>
          <p:cNvSpPr>
            <a:spLocks noChangeAspect="1" noChangeShapeType="1"/>
          </p:cNvSpPr>
          <p:nvPr/>
        </p:nvSpPr>
        <p:spPr bwMode="auto">
          <a:xfrm>
            <a:off x="846641" y="2933945"/>
            <a:ext cx="2885760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270895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270895" cy="531812"/>
              </a:xfrm>
              <a:prstGeom prst="rect">
                <a:avLst/>
              </a:prstGeom>
              <a:blipFill rotWithShape="0">
                <a:blip r:embed="rId2"/>
                <a:stretch>
                  <a:fillRect l="-3911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3023328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х+</m:t>
                                </m:r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3023328" cy="759375"/>
              </a:xfrm>
              <a:prstGeom prst="rect">
                <a:avLst/>
              </a:prstGeom>
              <a:blipFill rotWithShape="0">
                <a:blip r:embed="rId3"/>
                <a:stretch>
                  <a:fillRect l="-4234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96128" y="3407520"/>
                <a:ext cx="3285323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3407520"/>
                <a:ext cx="3285323" cy="531812"/>
              </a:xfrm>
              <a:prstGeom prst="rect">
                <a:avLst/>
              </a:prstGeom>
              <a:blipFill rotWithShape="0">
                <a:blip r:embed="rId4"/>
                <a:stretch>
                  <a:fillRect l="-3896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362047" y="2135116"/>
            <a:ext cx="0" cy="275540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9229" y="4187032"/>
                <a:ext cx="3007298" cy="75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у=−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х−</m:t>
                                </m:r>
                                <m:r>
                                  <a:rPr lang="ru-RU" sz="2800" b="1" i="1" smtClean="0">
                                    <a:solidFill>
                                      <a:srgbClr val="000099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229" y="4187032"/>
                <a:ext cx="3007298" cy="759375"/>
              </a:xfrm>
              <a:prstGeom prst="rect">
                <a:avLst/>
              </a:prstGeom>
              <a:blipFill rotWithShape="0">
                <a:blip r:embed="rId5"/>
                <a:stretch>
                  <a:fillRect l="-4462" b="-8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1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F622-EDEB-4D40-8FDF-4796701F83CE}" type="slidenum">
              <a:rPr lang="ru-RU" altLang="en-US" smtClean="0"/>
              <a:pPr/>
              <a:t>26</a:t>
            </a:fld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71043" y="281742"/>
            <a:ext cx="1374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11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399567" y="1192462"/>
            <a:ext cx="3957733" cy="4808479"/>
            <a:chOff x="-31" y="2096"/>
            <a:chExt cx="1446" cy="2058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895" y="2228"/>
              <a:ext cx="0" cy="1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-31" y="3264"/>
              <a:ext cx="1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269" y="2961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911" y="209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313202" y="3926517"/>
            <a:ext cx="55198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1856743" y="3923090"/>
            <a:ext cx="5945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2597634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2597634" cy="531812"/>
              </a:xfrm>
              <a:prstGeom prst="rect">
                <a:avLst/>
              </a:prstGeom>
              <a:blipFill rotWithShape="0">
                <a:blip r:embed="rId2"/>
                <a:stretch>
                  <a:fillRect l="-493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128" y="4518973"/>
                <a:ext cx="2283446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4518973"/>
                <a:ext cx="2283446" cy="531812"/>
              </a:xfrm>
              <a:prstGeom prst="rect">
                <a:avLst/>
              </a:prstGeom>
              <a:blipFill rotWithShape="0">
                <a:blip r:embed="rId3"/>
                <a:stretch>
                  <a:fillRect l="-560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051720" y="2138290"/>
            <a:ext cx="0" cy="371292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8"/>
          <p:cNvSpPr>
            <a:spLocks noChangeAspect="1"/>
          </p:cNvSpPr>
          <p:nvPr/>
        </p:nvSpPr>
        <p:spPr bwMode="auto">
          <a:xfrm>
            <a:off x="1480548" y="2138290"/>
            <a:ext cx="1192020" cy="1750389"/>
          </a:xfrm>
          <a:custGeom>
            <a:avLst/>
            <a:gdLst>
              <a:gd name="T0" fmla="*/ 0 w 1086"/>
              <a:gd name="T1" fmla="*/ 0 h 1629"/>
              <a:gd name="T2" fmla="*/ 181 w 1086"/>
              <a:gd name="T3" fmla="*/ 1267 h 1629"/>
              <a:gd name="T4" fmla="*/ 543 w 1086"/>
              <a:gd name="T5" fmla="*/ 1629 h 1629"/>
              <a:gd name="T6" fmla="*/ 905 w 1086"/>
              <a:gd name="T7" fmla="*/ 1267 h 1629"/>
              <a:gd name="T8" fmla="*/ 1086 w 1086"/>
              <a:gd name="T9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1629">
                <a:moveTo>
                  <a:pt x="0" y="0"/>
                </a:moveTo>
                <a:cubicBezTo>
                  <a:pt x="45" y="497"/>
                  <a:pt x="90" y="995"/>
                  <a:pt x="181" y="1267"/>
                </a:cubicBezTo>
                <a:cubicBezTo>
                  <a:pt x="272" y="1539"/>
                  <a:pt x="422" y="1629"/>
                  <a:pt x="543" y="1629"/>
                </a:cubicBezTo>
                <a:cubicBezTo>
                  <a:pt x="664" y="1629"/>
                  <a:pt x="814" y="1539"/>
                  <a:pt x="905" y="1267"/>
                </a:cubicBezTo>
                <a:cubicBezTo>
                  <a:pt x="996" y="995"/>
                  <a:pt x="1056" y="211"/>
                  <a:pt x="108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6128" y="2815311"/>
                <a:ext cx="2788392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815311"/>
                <a:ext cx="2788392" cy="531812"/>
              </a:xfrm>
              <a:prstGeom prst="rect">
                <a:avLst/>
              </a:prstGeom>
              <a:blipFill rotWithShape="0">
                <a:blip r:embed="rId4"/>
                <a:stretch>
                  <a:fillRect l="-4585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96128" y="3673892"/>
                <a:ext cx="2504660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3673892"/>
                <a:ext cx="2504660" cy="531812"/>
              </a:xfrm>
              <a:prstGeom prst="rect">
                <a:avLst/>
              </a:prstGeom>
              <a:blipFill rotWithShape="0">
                <a:blip r:embed="rId5"/>
                <a:stretch>
                  <a:fillRect l="-5109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28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969" y="321365"/>
            <a:ext cx="140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12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611560" y="1349479"/>
            <a:ext cx="3336429" cy="3733825"/>
            <a:chOff x="330" y="2106"/>
            <a:chExt cx="1219" cy="1644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24" y="2214"/>
              <a:ext cx="0" cy="15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330" y="2863"/>
              <a:ext cx="11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403" y="2677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1139805" y="2693993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1464237" y="2693993"/>
            <a:ext cx="284109" cy="31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69812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698128" cy="530915"/>
              </a:xfrm>
              <a:prstGeom prst="rect">
                <a:avLst/>
              </a:prstGeom>
              <a:blipFill rotWithShape="0">
                <a:blip r:embed="rId2"/>
                <a:stretch>
                  <a:fillRect l="-346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369812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3698128" cy="530915"/>
              </a:xfrm>
              <a:prstGeom prst="rect">
                <a:avLst/>
              </a:prstGeom>
              <a:blipFill rotWithShape="0">
                <a:blip r:embed="rId3"/>
                <a:stretch>
                  <a:fillRect l="-346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3712555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3712555" cy="530915"/>
              </a:xfrm>
              <a:prstGeom prst="rect">
                <a:avLst/>
              </a:prstGeom>
              <a:blipFill rotWithShape="0">
                <a:blip r:embed="rId4"/>
                <a:stretch>
                  <a:fillRect l="-3612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3682098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3682098" cy="530915"/>
              </a:xfrm>
              <a:prstGeom prst="rect">
                <a:avLst/>
              </a:prstGeom>
              <a:blipFill rotWithShape="0">
                <a:blip r:embed="rId5"/>
                <a:stretch>
                  <a:fillRect l="-3477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300745" y="1718810"/>
            <a:ext cx="0" cy="3407893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2127306" y="2693993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611559" y="3956945"/>
            <a:ext cx="3420381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Text Box 44"/>
          <p:cNvSpPr txBox="1">
            <a:spLocks noChangeAspect="1" noChangeArrowheads="1"/>
          </p:cNvSpPr>
          <p:nvPr/>
        </p:nvSpPr>
        <p:spPr bwMode="auto">
          <a:xfrm>
            <a:off x="838454" y="3844412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Freeform 40"/>
          <p:cNvSpPr>
            <a:spLocks noChangeAspect="1"/>
          </p:cNvSpPr>
          <p:nvPr/>
        </p:nvSpPr>
        <p:spPr bwMode="auto">
          <a:xfrm>
            <a:off x="1097060" y="1978985"/>
            <a:ext cx="986294" cy="1917010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Freeform 41"/>
          <p:cNvSpPr>
            <a:spLocks noChangeAspect="1"/>
          </p:cNvSpPr>
          <p:nvPr/>
        </p:nvSpPr>
        <p:spPr bwMode="auto">
          <a:xfrm flipV="1">
            <a:off x="2474185" y="4036499"/>
            <a:ext cx="970076" cy="1263610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462" y="281742"/>
            <a:ext cx="1406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13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410515" y="1192462"/>
            <a:ext cx="3946785" cy="4778105"/>
            <a:chOff x="-27" y="2096"/>
            <a:chExt cx="1442" cy="2045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01" y="2215"/>
              <a:ext cx="0" cy="1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-27" y="2880"/>
              <a:ext cx="1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269" y="2961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911" y="209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793345" y="2987713"/>
            <a:ext cx="55198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1801214" y="3888357"/>
            <a:ext cx="5945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69812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698128" cy="531812"/>
              </a:xfrm>
              <a:prstGeom prst="rect">
                <a:avLst/>
              </a:prstGeom>
              <a:blipFill rotWithShape="0">
                <a:blip r:embed="rId2"/>
                <a:stretch>
                  <a:fillRect l="-346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128" y="4518973"/>
                <a:ext cx="3682098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4518973"/>
                <a:ext cx="3682098" cy="539315"/>
              </a:xfrm>
              <a:prstGeom prst="rect">
                <a:avLst/>
              </a:prstGeom>
              <a:blipFill rotWithShape="0">
                <a:blip r:embed="rId3"/>
                <a:stretch>
                  <a:fillRect l="-3477" t="-8989" b="-37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865187" y="1699479"/>
            <a:ext cx="0" cy="371292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8"/>
          <p:cNvSpPr>
            <a:spLocks noChangeAspect="1"/>
          </p:cNvSpPr>
          <p:nvPr/>
        </p:nvSpPr>
        <p:spPr bwMode="auto">
          <a:xfrm flipV="1">
            <a:off x="2309571" y="3974343"/>
            <a:ext cx="1111232" cy="1631758"/>
          </a:xfrm>
          <a:custGeom>
            <a:avLst/>
            <a:gdLst>
              <a:gd name="T0" fmla="*/ 0 w 1086"/>
              <a:gd name="T1" fmla="*/ 0 h 1629"/>
              <a:gd name="T2" fmla="*/ 181 w 1086"/>
              <a:gd name="T3" fmla="*/ 1267 h 1629"/>
              <a:gd name="T4" fmla="*/ 543 w 1086"/>
              <a:gd name="T5" fmla="*/ 1629 h 1629"/>
              <a:gd name="T6" fmla="*/ 905 w 1086"/>
              <a:gd name="T7" fmla="*/ 1267 h 1629"/>
              <a:gd name="T8" fmla="*/ 1086 w 1086"/>
              <a:gd name="T9" fmla="*/ 0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1629">
                <a:moveTo>
                  <a:pt x="0" y="0"/>
                </a:moveTo>
                <a:cubicBezTo>
                  <a:pt x="45" y="497"/>
                  <a:pt x="90" y="995"/>
                  <a:pt x="181" y="1267"/>
                </a:cubicBezTo>
                <a:cubicBezTo>
                  <a:pt x="272" y="1539"/>
                  <a:pt x="422" y="1629"/>
                  <a:pt x="543" y="1629"/>
                </a:cubicBezTo>
                <a:cubicBezTo>
                  <a:pt x="664" y="1629"/>
                  <a:pt x="814" y="1539"/>
                  <a:pt x="905" y="1267"/>
                </a:cubicBezTo>
                <a:cubicBezTo>
                  <a:pt x="996" y="995"/>
                  <a:pt x="1056" y="211"/>
                  <a:pt x="108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96128" y="2815311"/>
                <a:ext cx="350724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у=−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х−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815311"/>
                <a:ext cx="3507242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3646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96128" y="3673892"/>
                <a:ext cx="3521798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3673892"/>
                <a:ext cx="3521798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3633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12"/>
          <p:cNvSpPr>
            <a:spLocks noChangeAspect="1" noChangeShapeType="1"/>
          </p:cNvSpPr>
          <p:nvPr/>
        </p:nvSpPr>
        <p:spPr bwMode="auto">
          <a:xfrm>
            <a:off x="410515" y="3959131"/>
            <a:ext cx="3420381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570" y="1493785"/>
            <a:ext cx="769585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Кубический корень</a:t>
            </a:r>
            <a:endParaRPr lang="ru-RU" sz="8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45" y="4419110"/>
            <a:ext cx="2282185" cy="17783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55" y="4294552"/>
            <a:ext cx="2566209" cy="2566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20" name="Object 4" descr="Полотно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253559"/>
              </p:ext>
            </p:extLst>
          </p:nvPr>
        </p:nvGraphicFramePr>
        <p:xfrm>
          <a:off x="3443287" y="906839"/>
          <a:ext cx="1992313" cy="111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4" name="Формула" r:id="rId4" imgW="571252" imgH="393529" progId="Equation.3">
                  <p:embed/>
                </p:oleObj>
              </mc:Choice>
              <mc:Fallback>
                <p:oleObj name="Формула" r:id="rId4" imgW="571252" imgH="393529" progId="Equation.3">
                  <p:embed/>
                  <p:pic>
                    <p:nvPicPr>
                      <p:cNvPr id="0" name="Object 4" descr="Полотно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7" y="906839"/>
                        <a:ext cx="1992313" cy="1117223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212" name="Group 196"/>
          <p:cNvGrpSpPr>
            <a:grpSpLocks/>
          </p:cNvGrpSpPr>
          <p:nvPr/>
        </p:nvGrpSpPr>
        <p:grpSpPr bwMode="auto">
          <a:xfrm>
            <a:off x="476250" y="1223963"/>
            <a:ext cx="8172450" cy="5384800"/>
            <a:chOff x="300" y="771"/>
            <a:chExt cx="5148" cy="3392"/>
          </a:xfrm>
        </p:grpSpPr>
        <p:grpSp>
          <p:nvGrpSpPr>
            <p:cNvPr id="86211" name="Group 195"/>
            <p:cNvGrpSpPr>
              <a:grpSpLocks/>
            </p:cNvGrpSpPr>
            <p:nvPr/>
          </p:nvGrpSpPr>
          <p:grpSpPr bwMode="auto">
            <a:xfrm>
              <a:off x="357" y="2472"/>
              <a:ext cx="2179" cy="1691"/>
              <a:chOff x="357" y="2472"/>
              <a:chExt cx="2179" cy="1691"/>
            </a:xfrm>
          </p:grpSpPr>
          <p:sp>
            <p:nvSpPr>
              <p:cNvPr id="86127" name="Line 111"/>
              <p:cNvSpPr>
                <a:spLocks noChangeShapeType="1"/>
              </p:cNvSpPr>
              <p:nvPr/>
            </p:nvSpPr>
            <p:spPr bwMode="auto">
              <a:xfrm flipH="1">
                <a:off x="1429" y="2605"/>
                <a:ext cx="11" cy="1469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32" name="Line 116"/>
              <p:cNvSpPr>
                <a:spLocks noChangeShapeType="1"/>
              </p:cNvSpPr>
              <p:nvPr/>
            </p:nvSpPr>
            <p:spPr bwMode="auto">
              <a:xfrm>
                <a:off x="357" y="3451"/>
                <a:ext cx="181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33" name="Text Box 117"/>
              <p:cNvSpPr txBox="1">
                <a:spLocks noChangeArrowheads="1"/>
              </p:cNvSpPr>
              <p:nvPr/>
            </p:nvSpPr>
            <p:spPr bwMode="auto">
              <a:xfrm>
                <a:off x="1203" y="2472"/>
                <a:ext cx="24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6134" name="Line 118"/>
              <p:cNvSpPr>
                <a:spLocks noChangeShapeType="1"/>
              </p:cNvSpPr>
              <p:nvPr/>
            </p:nvSpPr>
            <p:spPr bwMode="auto">
              <a:xfrm flipV="1">
                <a:off x="1202" y="2561"/>
                <a:ext cx="0" cy="16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35" name="Text Box 119"/>
              <p:cNvSpPr txBox="1">
                <a:spLocks noChangeArrowheads="1"/>
              </p:cNvSpPr>
              <p:nvPr/>
            </p:nvSpPr>
            <p:spPr bwMode="auto">
              <a:xfrm>
                <a:off x="2167" y="3362"/>
                <a:ext cx="241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6136" name="Text Box 120"/>
              <p:cNvSpPr txBox="1">
                <a:spLocks noChangeArrowheads="1"/>
              </p:cNvSpPr>
              <p:nvPr/>
            </p:nvSpPr>
            <p:spPr bwMode="auto">
              <a:xfrm>
                <a:off x="1396" y="3424"/>
                <a:ext cx="241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37" name="Text Box 121"/>
              <p:cNvSpPr txBox="1">
                <a:spLocks noChangeArrowheads="1"/>
              </p:cNvSpPr>
              <p:nvPr/>
            </p:nvSpPr>
            <p:spPr bwMode="auto">
              <a:xfrm>
                <a:off x="924" y="3397"/>
                <a:ext cx="48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38" name="Text Box 122"/>
              <p:cNvSpPr txBox="1">
                <a:spLocks noChangeArrowheads="1"/>
              </p:cNvSpPr>
              <p:nvPr/>
            </p:nvSpPr>
            <p:spPr bwMode="auto">
              <a:xfrm>
                <a:off x="1166" y="3186"/>
                <a:ext cx="24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39" name="Text Box 123"/>
              <p:cNvSpPr txBox="1">
                <a:spLocks noChangeArrowheads="1"/>
              </p:cNvSpPr>
              <p:nvPr/>
            </p:nvSpPr>
            <p:spPr bwMode="auto">
              <a:xfrm>
                <a:off x="1166" y="2997"/>
                <a:ext cx="241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41" name="Text Box 125"/>
              <p:cNvSpPr txBox="1">
                <a:spLocks noChangeArrowheads="1"/>
              </p:cNvSpPr>
              <p:nvPr/>
            </p:nvSpPr>
            <p:spPr bwMode="auto">
              <a:xfrm>
                <a:off x="1006" y="3690"/>
                <a:ext cx="48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42" name="Text Box 126"/>
              <p:cNvSpPr txBox="1">
                <a:spLocks noChangeArrowheads="1"/>
              </p:cNvSpPr>
              <p:nvPr/>
            </p:nvSpPr>
            <p:spPr bwMode="auto">
              <a:xfrm>
                <a:off x="1155" y="3560"/>
                <a:ext cx="363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43" name="Freeform 127"/>
              <p:cNvSpPr>
                <a:spLocks/>
              </p:cNvSpPr>
              <p:nvPr/>
            </p:nvSpPr>
            <p:spPr bwMode="auto">
              <a:xfrm>
                <a:off x="1574" y="2561"/>
                <a:ext cx="962" cy="800"/>
              </a:xfrm>
              <a:custGeom>
                <a:avLst/>
                <a:gdLst>
                  <a:gd name="T0" fmla="*/ 0 w 1442"/>
                  <a:gd name="T1" fmla="*/ 0 h 1628"/>
                  <a:gd name="T2" fmla="*/ 182 w 1442"/>
                  <a:gd name="T3" fmla="*/ 1086 h 1628"/>
                  <a:gd name="T4" fmla="*/ 543 w 1442"/>
                  <a:gd name="T5" fmla="*/ 1446 h 1628"/>
                  <a:gd name="T6" fmla="*/ 1442 w 1442"/>
                  <a:gd name="T7" fmla="*/ 1628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2" h="1628">
                    <a:moveTo>
                      <a:pt x="0" y="0"/>
                    </a:moveTo>
                    <a:cubicBezTo>
                      <a:pt x="46" y="422"/>
                      <a:pt x="92" y="845"/>
                      <a:pt x="182" y="1086"/>
                    </a:cubicBezTo>
                    <a:cubicBezTo>
                      <a:pt x="272" y="1327"/>
                      <a:pt x="333" y="1356"/>
                      <a:pt x="543" y="1446"/>
                    </a:cubicBezTo>
                    <a:cubicBezTo>
                      <a:pt x="753" y="1536"/>
                      <a:pt x="1097" y="1582"/>
                      <a:pt x="1442" y="162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44" name="Freeform 128"/>
              <p:cNvSpPr>
                <a:spLocks/>
              </p:cNvSpPr>
              <p:nvPr/>
            </p:nvSpPr>
            <p:spPr bwMode="auto">
              <a:xfrm>
                <a:off x="357" y="3539"/>
                <a:ext cx="970" cy="624"/>
              </a:xfrm>
              <a:custGeom>
                <a:avLst/>
                <a:gdLst>
                  <a:gd name="T0" fmla="*/ 1454 w 1454"/>
                  <a:gd name="T1" fmla="*/ 1267 h 1267"/>
                  <a:gd name="T2" fmla="*/ 1267 w 1454"/>
                  <a:gd name="T3" fmla="*/ 541 h 1267"/>
                  <a:gd name="T4" fmla="*/ 905 w 1454"/>
                  <a:gd name="T5" fmla="*/ 178 h 1267"/>
                  <a:gd name="T6" fmla="*/ 0 w 1454"/>
                  <a:gd name="T7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4" h="1267">
                    <a:moveTo>
                      <a:pt x="1454" y="1267"/>
                    </a:moveTo>
                    <a:cubicBezTo>
                      <a:pt x="1406" y="995"/>
                      <a:pt x="1358" y="723"/>
                      <a:pt x="1267" y="541"/>
                    </a:cubicBezTo>
                    <a:cubicBezTo>
                      <a:pt x="1176" y="359"/>
                      <a:pt x="1116" y="268"/>
                      <a:pt x="905" y="178"/>
                    </a:cubicBezTo>
                    <a:cubicBezTo>
                      <a:pt x="694" y="88"/>
                      <a:pt x="347" y="44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52" name="Text Box 136"/>
              <p:cNvSpPr txBox="1">
                <a:spLocks noChangeArrowheads="1"/>
              </p:cNvSpPr>
              <p:nvPr/>
            </p:nvSpPr>
            <p:spPr bwMode="auto">
              <a:xfrm>
                <a:off x="380" y="2559"/>
                <a:ext cx="478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в</a:t>
                </a:r>
                <a:endParaRPr lang="ru-RU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83" name="Text Box 167"/>
              <p:cNvSpPr txBox="1">
                <a:spLocks noChangeArrowheads="1"/>
              </p:cNvSpPr>
              <p:nvPr/>
            </p:nvSpPr>
            <p:spPr bwMode="auto">
              <a:xfrm>
                <a:off x="1171" y="3417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sp>
          <p:nvSpPr>
            <p:cNvPr id="86059" name="Text Box 43"/>
            <p:cNvSpPr txBox="1">
              <a:spLocks noChangeArrowheads="1"/>
            </p:cNvSpPr>
            <p:nvPr/>
          </p:nvSpPr>
          <p:spPr bwMode="auto">
            <a:xfrm>
              <a:off x="5250" y="1685"/>
              <a:ext cx="19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х</a:t>
              </a:r>
            </a:p>
          </p:txBody>
        </p:sp>
        <p:grpSp>
          <p:nvGrpSpPr>
            <p:cNvPr id="86210" name="Group 194"/>
            <p:cNvGrpSpPr>
              <a:grpSpLocks/>
            </p:cNvGrpSpPr>
            <p:nvPr/>
          </p:nvGrpSpPr>
          <p:grpSpPr bwMode="auto">
            <a:xfrm>
              <a:off x="3112" y="856"/>
              <a:ext cx="2138" cy="3095"/>
              <a:chOff x="3112" y="856"/>
              <a:chExt cx="2138" cy="3095"/>
            </a:xfrm>
          </p:grpSpPr>
          <p:sp>
            <p:nvSpPr>
              <p:cNvPr id="86105" name="Text Box 89"/>
              <p:cNvSpPr txBox="1">
                <a:spLocks noChangeArrowheads="1"/>
              </p:cNvSpPr>
              <p:nvPr/>
            </p:nvSpPr>
            <p:spPr bwMode="auto">
              <a:xfrm>
                <a:off x="3878" y="2695"/>
                <a:ext cx="2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07" name="Line 91"/>
              <p:cNvSpPr>
                <a:spLocks noChangeShapeType="1"/>
              </p:cNvSpPr>
              <p:nvPr/>
            </p:nvSpPr>
            <p:spPr bwMode="auto">
              <a:xfrm>
                <a:off x="3112" y="3178"/>
                <a:ext cx="164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08" name="Text Box 92"/>
              <p:cNvSpPr txBox="1">
                <a:spLocks noChangeArrowheads="1"/>
              </p:cNvSpPr>
              <p:nvPr/>
            </p:nvSpPr>
            <p:spPr bwMode="auto">
              <a:xfrm>
                <a:off x="3728" y="2142"/>
                <a:ext cx="21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6109" name="Line 93"/>
              <p:cNvSpPr>
                <a:spLocks noChangeShapeType="1"/>
              </p:cNvSpPr>
              <p:nvPr/>
            </p:nvSpPr>
            <p:spPr bwMode="auto">
              <a:xfrm flipV="1">
                <a:off x="3878" y="2212"/>
                <a:ext cx="0" cy="173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10" name="Text Box 94"/>
              <p:cNvSpPr txBox="1">
                <a:spLocks noChangeArrowheads="1"/>
              </p:cNvSpPr>
              <p:nvPr/>
            </p:nvSpPr>
            <p:spPr bwMode="auto">
              <a:xfrm>
                <a:off x="4754" y="3082"/>
                <a:ext cx="219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6111" name="Text Box 95"/>
              <p:cNvSpPr txBox="1">
                <a:spLocks noChangeArrowheads="1"/>
              </p:cNvSpPr>
              <p:nvPr/>
            </p:nvSpPr>
            <p:spPr bwMode="auto">
              <a:xfrm>
                <a:off x="3988" y="3151"/>
                <a:ext cx="21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12" name="Text Box 96"/>
              <p:cNvSpPr txBox="1">
                <a:spLocks noChangeArrowheads="1"/>
              </p:cNvSpPr>
              <p:nvPr/>
            </p:nvSpPr>
            <p:spPr bwMode="auto">
              <a:xfrm>
                <a:off x="3613" y="3115"/>
                <a:ext cx="43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13" name="Text Box 97"/>
              <p:cNvSpPr txBox="1">
                <a:spLocks noChangeArrowheads="1"/>
              </p:cNvSpPr>
              <p:nvPr/>
            </p:nvSpPr>
            <p:spPr bwMode="auto">
              <a:xfrm>
                <a:off x="3878" y="2861"/>
                <a:ext cx="219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114" name="Text Box 98"/>
              <p:cNvSpPr txBox="1">
                <a:spLocks noChangeArrowheads="1"/>
              </p:cNvSpPr>
              <p:nvPr/>
            </p:nvSpPr>
            <p:spPr bwMode="auto">
              <a:xfrm>
                <a:off x="3833" y="3467"/>
                <a:ext cx="43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115" name="Line 99"/>
              <p:cNvSpPr>
                <a:spLocks noChangeShapeType="1"/>
              </p:cNvSpPr>
              <p:nvPr/>
            </p:nvSpPr>
            <p:spPr bwMode="auto">
              <a:xfrm>
                <a:off x="3112" y="2983"/>
                <a:ext cx="1746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16" name="Freeform 100"/>
              <p:cNvSpPr>
                <a:spLocks/>
              </p:cNvSpPr>
              <p:nvPr/>
            </p:nvSpPr>
            <p:spPr bwMode="auto">
              <a:xfrm>
                <a:off x="3982" y="2115"/>
                <a:ext cx="772" cy="746"/>
              </a:xfrm>
              <a:custGeom>
                <a:avLst/>
                <a:gdLst>
                  <a:gd name="T0" fmla="*/ 0 w 1277"/>
                  <a:gd name="T1" fmla="*/ 0 h 1398"/>
                  <a:gd name="T2" fmla="*/ 197 w 1277"/>
                  <a:gd name="T3" fmla="*/ 890 h 1398"/>
                  <a:gd name="T4" fmla="*/ 555 w 1277"/>
                  <a:gd name="T5" fmla="*/ 1252 h 1398"/>
                  <a:gd name="T6" fmla="*/ 1277 w 1277"/>
                  <a:gd name="T7" fmla="*/ 1398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7" h="1398">
                    <a:moveTo>
                      <a:pt x="0" y="0"/>
                    </a:moveTo>
                    <a:cubicBezTo>
                      <a:pt x="52" y="340"/>
                      <a:pt x="105" y="681"/>
                      <a:pt x="197" y="890"/>
                    </a:cubicBezTo>
                    <a:cubicBezTo>
                      <a:pt x="289" y="1099"/>
                      <a:pt x="375" y="1167"/>
                      <a:pt x="555" y="1252"/>
                    </a:cubicBezTo>
                    <a:cubicBezTo>
                      <a:pt x="735" y="1337"/>
                      <a:pt x="1006" y="1367"/>
                      <a:pt x="1277" y="139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17" name="Freeform 101"/>
              <p:cNvSpPr>
                <a:spLocks/>
              </p:cNvSpPr>
              <p:nvPr/>
            </p:nvSpPr>
            <p:spPr bwMode="auto">
              <a:xfrm>
                <a:off x="3112" y="3082"/>
                <a:ext cx="660" cy="764"/>
              </a:xfrm>
              <a:custGeom>
                <a:avLst/>
                <a:gdLst>
                  <a:gd name="T0" fmla="*/ 0 w 1090"/>
                  <a:gd name="T1" fmla="*/ 0 h 1433"/>
                  <a:gd name="T2" fmla="*/ 531 w 1090"/>
                  <a:gd name="T3" fmla="*/ 181 h 1433"/>
                  <a:gd name="T4" fmla="*/ 893 w 1090"/>
                  <a:gd name="T5" fmla="*/ 540 h 1433"/>
                  <a:gd name="T6" fmla="*/ 1090 w 1090"/>
                  <a:gd name="T7" fmla="*/ 1433 h 1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0" h="1433">
                    <a:moveTo>
                      <a:pt x="0" y="0"/>
                    </a:moveTo>
                    <a:cubicBezTo>
                      <a:pt x="191" y="45"/>
                      <a:pt x="382" y="91"/>
                      <a:pt x="531" y="181"/>
                    </a:cubicBezTo>
                    <a:cubicBezTo>
                      <a:pt x="680" y="271"/>
                      <a:pt x="800" y="331"/>
                      <a:pt x="893" y="540"/>
                    </a:cubicBezTo>
                    <a:cubicBezTo>
                      <a:pt x="986" y="749"/>
                      <a:pt x="1059" y="1282"/>
                      <a:pt x="1090" y="143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25" name="Text Box 109"/>
              <p:cNvSpPr txBox="1">
                <a:spLocks noChangeArrowheads="1"/>
              </p:cNvSpPr>
              <p:nvPr/>
            </p:nvSpPr>
            <p:spPr bwMode="auto">
              <a:xfrm>
                <a:off x="3241" y="2320"/>
                <a:ext cx="312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г</a:t>
                </a:r>
                <a:endParaRPr lang="ru-RU" sz="3600" b="1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82" name="Text Box 166"/>
              <p:cNvSpPr txBox="1">
                <a:spLocks noChangeArrowheads="1"/>
              </p:cNvSpPr>
              <p:nvPr/>
            </p:nvSpPr>
            <p:spPr bwMode="auto">
              <a:xfrm>
                <a:off x="3836" y="3155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  <p:sp>
            <p:nvSpPr>
              <p:cNvPr id="86051" name="Text Box 35"/>
              <p:cNvSpPr txBox="1">
                <a:spLocks noChangeArrowheads="1"/>
              </p:cNvSpPr>
              <p:nvPr/>
            </p:nvSpPr>
            <p:spPr bwMode="auto">
              <a:xfrm>
                <a:off x="3632" y="1036"/>
                <a:ext cx="2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б</a:t>
                </a:r>
                <a:endParaRPr lang="ru-RU" sz="3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55" name="Line 39"/>
              <p:cNvSpPr>
                <a:spLocks noChangeShapeType="1"/>
              </p:cNvSpPr>
              <p:nvPr/>
            </p:nvSpPr>
            <p:spPr bwMode="auto">
              <a:xfrm>
                <a:off x="3361" y="1769"/>
                <a:ext cx="18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56" name="Text Box 40"/>
              <p:cNvSpPr txBox="1">
                <a:spLocks noChangeArrowheads="1"/>
              </p:cNvSpPr>
              <p:nvPr/>
            </p:nvSpPr>
            <p:spPr bwMode="auto">
              <a:xfrm>
                <a:off x="4457" y="856"/>
                <a:ext cx="19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V="1">
                <a:off x="4456" y="938"/>
                <a:ext cx="0" cy="149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58" name="Line 42"/>
              <p:cNvSpPr>
                <a:spLocks noChangeShapeType="1"/>
              </p:cNvSpPr>
              <p:nvPr/>
            </p:nvSpPr>
            <p:spPr bwMode="auto">
              <a:xfrm>
                <a:off x="4257" y="938"/>
                <a:ext cx="0" cy="1494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60" name="Text Box 44"/>
              <p:cNvSpPr txBox="1">
                <a:spLocks noChangeArrowheads="1"/>
              </p:cNvSpPr>
              <p:nvPr/>
            </p:nvSpPr>
            <p:spPr bwMode="auto">
              <a:xfrm>
                <a:off x="4585" y="1742"/>
                <a:ext cx="19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061" name="Text Box 45"/>
              <p:cNvSpPr txBox="1">
                <a:spLocks noChangeArrowheads="1"/>
              </p:cNvSpPr>
              <p:nvPr/>
            </p:nvSpPr>
            <p:spPr bwMode="auto">
              <a:xfrm>
                <a:off x="4095" y="1724"/>
                <a:ext cx="39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062" name="Text Box 46"/>
              <p:cNvSpPr txBox="1">
                <a:spLocks noChangeArrowheads="1"/>
              </p:cNvSpPr>
              <p:nvPr/>
            </p:nvSpPr>
            <p:spPr bwMode="auto">
              <a:xfrm>
                <a:off x="4420" y="1496"/>
                <a:ext cx="19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6063" name="Text Box 47"/>
              <p:cNvSpPr txBox="1">
                <a:spLocks noChangeArrowheads="1"/>
              </p:cNvSpPr>
              <p:nvPr/>
            </p:nvSpPr>
            <p:spPr bwMode="auto">
              <a:xfrm>
                <a:off x="4411" y="1355"/>
                <a:ext cx="198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064" name="Text Box 48"/>
              <p:cNvSpPr txBox="1">
                <a:spLocks noChangeArrowheads="1"/>
              </p:cNvSpPr>
              <p:nvPr/>
            </p:nvSpPr>
            <p:spPr bwMode="auto">
              <a:xfrm>
                <a:off x="3924" y="1733"/>
                <a:ext cx="39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065" name="Text Box 49"/>
              <p:cNvSpPr txBox="1">
                <a:spLocks noChangeArrowheads="1"/>
              </p:cNvSpPr>
              <p:nvPr/>
            </p:nvSpPr>
            <p:spPr bwMode="auto">
              <a:xfrm>
                <a:off x="4420" y="2017"/>
                <a:ext cx="396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6067" name="Freeform 51"/>
              <p:cNvSpPr>
                <a:spLocks/>
              </p:cNvSpPr>
              <p:nvPr/>
            </p:nvSpPr>
            <p:spPr bwMode="auto">
              <a:xfrm>
                <a:off x="3361" y="939"/>
                <a:ext cx="790" cy="746"/>
              </a:xfrm>
              <a:custGeom>
                <a:avLst/>
                <a:gdLst>
                  <a:gd name="T0" fmla="*/ 1443 w 1443"/>
                  <a:gd name="T1" fmla="*/ 0 h 1629"/>
                  <a:gd name="T2" fmla="*/ 1261 w 1443"/>
                  <a:gd name="T3" fmla="*/ 1087 h 1629"/>
                  <a:gd name="T4" fmla="*/ 899 w 1443"/>
                  <a:gd name="T5" fmla="*/ 1446 h 1629"/>
                  <a:gd name="T6" fmla="*/ 0 w 1443"/>
                  <a:gd name="T7" fmla="*/ 1629 h 1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3" h="1629">
                    <a:moveTo>
                      <a:pt x="1443" y="0"/>
                    </a:moveTo>
                    <a:cubicBezTo>
                      <a:pt x="1397" y="423"/>
                      <a:pt x="1352" y="846"/>
                      <a:pt x="1261" y="1087"/>
                    </a:cubicBezTo>
                    <a:cubicBezTo>
                      <a:pt x="1170" y="1328"/>
                      <a:pt x="1109" y="1356"/>
                      <a:pt x="899" y="1446"/>
                    </a:cubicBezTo>
                    <a:cubicBezTo>
                      <a:pt x="689" y="1536"/>
                      <a:pt x="344" y="1582"/>
                      <a:pt x="0" y="1629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68" name="Freeform 52"/>
              <p:cNvSpPr>
                <a:spLocks/>
              </p:cNvSpPr>
              <p:nvPr/>
            </p:nvSpPr>
            <p:spPr bwMode="auto">
              <a:xfrm>
                <a:off x="4349" y="1851"/>
                <a:ext cx="794" cy="589"/>
              </a:xfrm>
              <a:custGeom>
                <a:avLst/>
                <a:gdLst>
                  <a:gd name="T0" fmla="*/ 1448 w 1448"/>
                  <a:gd name="T1" fmla="*/ 0 h 1283"/>
                  <a:gd name="T2" fmla="*/ 556 w 1448"/>
                  <a:gd name="T3" fmla="*/ 194 h 1283"/>
                  <a:gd name="T4" fmla="*/ 197 w 1448"/>
                  <a:gd name="T5" fmla="*/ 541 h 1283"/>
                  <a:gd name="T6" fmla="*/ 0 w 1448"/>
                  <a:gd name="T7" fmla="*/ 1283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8" h="1283">
                    <a:moveTo>
                      <a:pt x="1448" y="0"/>
                    </a:moveTo>
                    <a:cubicBezTo>
                      <a:pt x="1106" y="52"/>
                      <a:pt x="764" y="104"/>
                      <a:pt x="556" y="194"/>
                    </a:cubicBezTo>
                    <a:cubicBezTo>
                      <a:pt x="348" y="284"/>
                      <a:pt x="290" y="360"/>
                      <a:pt x="197" y="541"/>
                    </a:cubicBezTo>
                    <a:cubicBezTo>
                      <a:pt x="104" y="722"/>
                      <a:pt x="52" y="1002"/>
                      <a:pt x="0" y="128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184" name="Text Box 168"/>
              <p:cNvSpPr txBox="1">
                <a:spLocks noChangeArrowheads="1"/>
              </p:cNvSpPr>
              <p:nvPr/>
            </p:nvSpPr>
            <p:spPr bwMode="auto">
              <a:xfrm>
                <a:off x="4419" y="1752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6209" name="Group 193"/>
            <p:cNvGrpSpPr>
              <a:grpSpLocks/>
            </p:cNvGrpSpPr>
            <p:nvPr/>
          </p:nvGrpSpPr>
          <p:grpSpPr bwMode="auto">
            <a:xfrm>
              <a:off x="300" y="771"/>
              <a:ext cx="2110" cy="1732"/>
              <a:chOff x="300" y="856"/>
              <a:chExt cx="2110" cy="1732"/>
            </a:xfrm>
          </p:grpSpPr>
          <p:sp>
            <p:nvSpPr>
              <p:cNvPr id="86023" name="AutoShape 7"/>
              <p:cNvSpPr>
                <a:spLocks noChangeAspect="1" noChangeArrowheads="1"/>
              </p:cNvSpPr>
              <p:nvPr/>
            </p:nvSpPr>
            <p:spPr bwMode="auto">
              <a:xfrm>
                <a:off x="300" y="856"/>
                <a:ext cx="2099" cy="1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6025" name="Text Box 9"/>
              <p:cNvSpPr txBox="1">
                <a:spLocks noChangeArrowheads="1"/>
              </p:cNvSpPr>
              <p:nvPr/>
            </p:nvSpPr>
            <p:spPr bwMode="auto">
              <a:xfrm>
                <a:off x="422" y="982"/>
                <a:ext cx="3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а</a:t>
                </a:r>
              </a:p>
            </p:txBody>
          </p:sp>
          <p:grpSp>
            <p:nvGrpSpPr>
              <p:cNvPr id="86208" name="Group 192"/>
              <p:cNvGrpSpPr>
                <a:grpSpLocks/>
              </p:cNvGrpSpPr>
              <p:nvPr/>
            </p:nvGrpSpPr>
            <p:grpSpPr bwMode="auto">
              <a:xfrm>
                <a:off x="320" y="865"/>
                <a:ext cx="2090" cy="1723"/>
                <a:chOff x="320" y="865"/>
                <a:chExt cx="2090" cy="1723"/>
              </a:xfrm>
            </p:grpSpPr>
            <p:sp>
              <p:nvSpPr>
                <p:cNvPr id="86028" name="Freeform 12"/>
                <p:cNvSpPr>
                  <a:spLocks/>
                </p:cNvSpPr>
                <p:nvPr/>
              </p:nvSpPr>
              <p:spPr bwMode="auto">
                <a:xfrm>
                  <a:off x="1314" y="947"/>
                  <a:ext cx="794" cy="815"/>
                </a:xfrm>
                <a:custGeom>
                  <a:avLst/>
                  <a:gdLst>
                    <a:gd name="T0" fmla="*/ 0 w 1442"/>
                    <a:gd name="T1" fmla="*/ 0 h 1628"/>
                    <a:gd name="T2" fmla="*/ 182 w 1442"/>
                    <a:gd name="T3" fmla="*/ 1086 h 1628"/>
                    <a:gd name="T4" fmla="*/ 543 w 1442"/>
                    <a:gd name="T5" fmla="*/ 1446 h 1628"/>
                    <a:gd name="T6" fmla="*/ 1442 w 1442"/>
                    <a:gd name="T7" fmla="*/ 1628 h 1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42" h="1628">
                      <a:moveTo>
                        <a:pt x="0" y="0"/>
                      </a:moveTo>
                      <a:cubicBezTo>
                        <a:pt x="46" y="422"/>
                        <a:pt x="92" y="845"/>
                        <a:pt x="182" y="1086"/>
                      </a:cubicBezTo>
                      <a:cubicBezTo>
                        <a:pt x="272" y="1327"/>
                        <a:pt x="333" y="1356"/>
                        <a:pt x="543" y="1446"/>
                      </a:cubicBezTo>
                      <a:cubicBezTo>
                        <a:pt x="753" y="1536"/>
                        <a:pt x="1097" y="1582"/>
                        <a:pt x="1442" y="1628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86029" name="Freeform 13"/>
                <p:cNvSpPr>
                  <a:spLocks/>
                </p:cNvSpPr>
                <p:nvPr/>
              </p:nvSpPr>
              <p:spPr bwMode="auto">
                <a:xfrm>
                  <a:off x="320" y="1946"/>
                  <a:ext cx="801" cy="635"/>
                </a:xfrm>
                <a:custGeom>
                  <a:avLst/>
                  <a:gdLst>
                    <a:gd name="T0" fmla="*/ 1454 w 1454"/>
                    <a:gd name="T1" fmla="*/ 1267 h 1267"/>
                    <a:gd name="T2" fmla="*/ 1267 w 1454"/>
                    <a:gd name="T3" fmla="*/ 541 h 1267"/>
                    <a:gd name="T4" fmla="*/ 905 w 1454"/>
                    <a:gd name="T5" fmla="*/ 178 h 1267"/>
                    <a:gd name="T6" fmla="*/ 0 w 1454"/>
                    <a:gd name="T7" fmla="*/ 0 h 12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54" h="1267">
                      <a:moveTo>
                        <a:pt x="1454" y="1267"/>
                      </a:moveTo>
                      <a:cubicBezTo>
                        <a:pt x="1406" y="995"/>
                        <a:pt x="1358" y="723"/>
                        <a:pt x="1267" y="541"/>
                      </a:cubicBezTo>
                      <a:cubicBezTo>
                        <a:pt x="1176" y="359"/>
                        <a:pt x="1116" y="268"/>
                        <a:pt x="905" y="178"/>
                      </a:cubicBezTo>
                      <a:cubicBezTo>
                        <a:pt x="694" y="88"/>
                        <a:pt x="347" y="44"/>
                        <a:pt x="0" y="0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endParaRPr>
                </a:p>
              </p:txBody>
            </p:sp>
            <p:grpSp>
              <p:nvGrpSpPr>
                <p:cNvPr id="86207" name="Group 191"/>
                <p:cNvGrpSpPr>
                  <a:grpSpLocks/>
                </p:cNvGrpSpPr>
                <p:nvPr/>
              </p:nvGrpSpPr>
              <p:grpSpPr bwMode="auto">
                <a:xfrm>
                  <a:off x="716" y="865"/>
                  <a:ext cx="1694" cy="1723"/>
                  <a:chOff x="716" y="865"/>
                  <a:chExt cx="1694" cy="1723"/>
                </a:xfrm>
              </p:grpSpPr>
              <p:sp>
                <p:nvSpPr>
                  <p:cNvPr id="860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716" y="1863"/>
                    <a:ext cx="149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86032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5" y="865"/>
                    <a:ext cx="198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у</a:t>
                    </a:r>
                  </a:p>
                </p:txBody>
              </p:sp>
              <p:sp>
                <p:nvSpPr>
                  <p:cNvPr id="8603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14" y="956"/>
                    <a:ext cx="0" cy="163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860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14" y="956"/>
                    <a:ext cx="0" cy="1632"/>
                  </a:xfrm>
                  <a:prstGeom prst="line">
                    <a:avLst/>
                  </a:prstGeom>
                  <a:noFill/>
                  <a:ln w="28575">
                    <a:solidFill>
                      <a:srgbClr val="3366FF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 sz="2000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Black" panose="020B0A04020102020204" pitchFamily="34" charset="0"/>
                    </a:endParaRPr>
                  </a:p>
                </p:txBody>
              </p:sp>
              <p:sp>
                <p:nvSpPr>
                  <p:cNvPr id="8603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1" y="1772"/>
                    <a:ext cx="199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х</a:t>
                    </a:r>
                  </a:p>
                </p:txBody>
              </p:sp>
              <p:sp>
                <p:nvSpPr>
                  <p:cNvPr id="8603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20" y="1836"/>
                    <a:ext cx="198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603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" y="1818"/>
                    <a:ext cx="400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-</a:t>
                    </a:r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603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" y="1565"/>
                    <a:ext cx="198" cy="2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8603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4" y="1409"/>
                    <a:ext cx="199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86040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5" y="2134"/>
                    <a:ext cx="399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-</a:t>
                    </a:r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86041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69" y="1954"/>
                    <a:ext cx="299" cy="2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-</a:t>
                    </a:r>
                    <a:r>
                      <a: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</a:rPr>
                      <a:t>1</a:t>
                    </a:r>
                  </a:p>
                </p:txBody>
              </p:sp>
            </p:grpSp>
          </p:grpSp>
          <p:sp>
            <p:nvSpPr>
              <p:cNvPr id="86185" name="Text Box 169"/>
              <p:cNvSpPr txBox="1">
                <a:spLocks noChangeArrowheads="1"/>
              </p:cNvSpPr>
              <p:nvPr/>
            </p:nvSpPr>
            <p:spPr bwMode="auto">
              <a:xfrm>
                <a:off x="1365" y="18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p:sp>
        <p:nvSpPr>
          <p:cNvPr id="86199" name="Rectangle 183"/>
          <p:cNvSpPr>
            <a:spLocks noChangeArrowheads="1"/>
          </p:cNvSpPr>
          <p:nvPr/>
        </p:nvSpPr>
        <p:spPr bwMode="auto">
          <a:xfrm>
            <a:off x="1376329" y="303414"/>
            <a:ext cx="76232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график соответствует функции?</a:t>
            </a:r>
            <a:endParaRPr lang="ru-RU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03883" y="172160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6555" y="278650"/>
            <a:ext cx="3376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Определение</a:t>
            </a:r>
            <a:endParaRPr lang="ru-RU" sz="54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570" y="1201980"/>
            <a:ext cx="7650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называется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кубический корнем (корнем третьей степени)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 числа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если выполняется равенство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а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1590" y="3113965"/>
                <a:ext cx="7646389" cy="964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Обозначение: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  <m:r>
                      <a:rPr lang="en-US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подкоренное число</a:t>
                </a:r>
              </a:p>
              <a:p>
                <a:r>
                  <a:rPr lang="ru-RU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</a:t>
                </a:r>
                <a:r>
                  <a:rPr lang="en-US" sz="28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показатель корня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3113965"/>
                <a:ext cx="7646389" cy="964559"/>
              </a:xfrm>
              <a:prstGeom prst="rect">
                <a:avLst/>
              </a:prstGeom>
              <a:blipFill rotWithShape="0">
                <a:blip r:embed="rId2"/>
                <a:stretch>
                  <a:fillRect l="-1754" t="-6329" r="-1037" b="-208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6635" y="4599130"/>
                <a:ext cx="3592522" cy="504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635" y="4599130"/>
                <a:ext cx="3592522" cy="504497"/>
              </a:xfrm>
              <a:prstGeom prst="rect">
                <a:avLst/>
              </a:prstGeom>
              <a:blipFill rotWithShape="0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95" y="4284095"/>
            <a:ext cx="1698225" cy="231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13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0852" y="163400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Пример</a:t>
            </a:r>
            <a:endParaRPr lang="ru-RU" sz="54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99476" y="482353"/>
                <a:ext cx="3592522" cy="504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rad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⟺ 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476" y="482353"/>
                <a:ext cx="3592522" cy="504497"/>
              </a:xfrm>
              <a:prstGeom prst="rect">
                <a:avLst/>
              </a:prstGeom>
              <a:blipFill rotWithShape="0">
                <a:blip r:embed="rId2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6555" y="1387151"/>
                <a:ext cx="3235373" cy="4751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𝟐𝟕</m:t>
                        </m:r>
                      </m:e>
                    </m:rad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т.к. 3</a:t>
                </a:r>
                <a:r>
                  <a:rPr lang="ru-RU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27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5" y="1387151"/>
                <a:ext cx="3235373" cy="475195"/>
              </a:xfrm>
              <a:prstGeom prst="rect">
                <a:avLst/>
              </a:prstGeom>
              <a:blipFill rotWithShape="0">
                <a:blip r:embed="rId3"/>
                <a:stretch>
                  <a:fillRect t="-15385" r="-6780" b="-5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32683" y="1386895"/>
                <a:ext cx="2841034" cy="4754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т.к. 1</a:t>
                </a:r>
                <a:r>
                  <a:rPr lang="ru-RU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83" y="1386895"/>
                <a:ext cx="2841034" cy="475451"/>
              </a:xfrm>
              <a:prstGeom prst="rect">
                <a:avLst/>
              </a:prstGeom>
              <a:blipFill rotWithShape="0">
                <a:blip r:embed="rId4"/>
                <a:stretch>
                  <a:fillRect t="-15385" r="-7940" b="-5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565" y="2204417"/>
                <a:ext cx="4520981" cy="474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𝟔𝟒</m:t>
                        </m:r>
                      </m:e>
                    </m:rad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т.к. (- 4)</a:t>
                </a:r>
                <a:r>
                  <a:rPr lang="ru-RU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- 64 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65" y="2204417"/>
                <a:ext cx="4520981" cy="474041"/>
              </a:xfrm>
              <a:prstGeom prst="rect">
                <a:avLst/>
              </a:prstGeom>
              <a:blipFill rotWithShape="0">
                <a:blip r:embed="rId5"/>
                <a:stretch>
                  <a:fillRect t="-15584" r="-4582" b="-53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83053" y="2740812"/>
                <a:ext cx="1260602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f>
                            <m:fPr>
                              <m:ctrlPr>
                                <a:rPr lang="ru-RU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ru-RU" sz="28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den>
                          </m:f>
                        </m:e>
                      </m:rad>
                      <m:r>
                        <a:rPr lang="ru-RU" sz="28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053" y="2740812"/>
                <a:ext cx="1260602" cy="1273041"/>
              </a:xfrm>
              <a:prstGeom prst="rect">
                <a:avLst/>
              </a:prstGeom>
              <a:blipFill rotWithShape="0">
                <a:blip r:embed="rId6"/>
                <a:stretch>
                  <a:fillRect r="-483" b="-5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17105" y="2262391"/>
                <a:ext cx="2841034" cy="474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rad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т.к. </a:t>
                </a:r>
                <a:r>
                  <a:rPr lang="ru-RU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b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2262391"/>
                <a:ext cx="2841034" cy="474041"/>
              </a:xfrm>
              <a:prstGeom prst="rect">
                <a:avLst/>
              </a:prstGeom>
              <a:blipFill rotWithShape="0">
                <a:blip r:embed="rId7"/>
                <a:stretch>
                  <a:fillRect t="-15385" r="-7940" b="-5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5861" y="2980033"/>
                <a:ext cx="245733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ctrlP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ru-RU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𝟐𝟕</m:t>
                            </m:r>
                          </m:num>
                          <m:den>
                            <m:r>
                              <a:rPr lang="ru-RU" sz="28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𝟖</m:t>
                            </m:r>
                          </m:den>
                        </m:f>
                      </m:e>
                    </m:rad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8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ru-RU" sz="2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861" y="2980033"/>
                <a:ext cx="2457339" cy="876843"/>
              </a:xfrm>
              <a:prstGeom prst="rect">
                <a:avLst/>
              </a:prstGeom>
              <a:blipFill rotWithShape="0">
                <a:blip r:embed="rId8"/>
                <a:stretch>
                  <a:fillRect b="-4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16533" y="4100477"/>
            <a:ext cx="79658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Кубический корень из </a:t>
            </a: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положительного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числа – </a:t>
            </a:r>
            <a:r>
              <a:rPr lang="ru-RU" sz="28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число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688" y="5044194"/>
            <a:ext cx="7819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Кубический корень из 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отрицательного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числа – </a:t>
            </a:r>
            <a:r>
              <a:rPr lang="ru-RU" sz="28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число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19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349" y="379060"/>
            <a:ext cx="28745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Свойства</a:t>
            </a:r>
            <a:endParaRPr lang="ru-RU" sz="60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1590" y="1735819"/>
                <a:ext cx="3215560" cy="65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</m:oMath>
                </a14:m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90" y="1735819"/>
                <a:ext cx="3215560" cy="659924"/>
              </a:xfrm>
              <a:prstGeom prst="rect">
                <a:avLst/>
              </a:prstGeom>
              <a:blipFill rotWithShape="0">
                <a:blip r:embed="rId2"/>
                <a:stretch>
                  <a:fillRect l="-6072" t="-13889" b="-40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6575" y="3262601"/>
                <a:ext cx="3766800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</m:rad>
                  </m:oMath>
                </a14:m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5" y="3262601"/>
                <a:ext cx="3766800" cy="685124"/>
              </a:xfrm>
              <a:prstGeom prst="rect">
                <a:avLst/>
              </a:prstGeom>
              <a:blipFill rotWithShape="0">
                <a:blip r:embed="rId3"/>
                <a:stretch>
                  <a:fillRect l="-5016" t="-11504" b="-353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0965" y="2168860"/>
                <a:ext cx="2390334" cy="1219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ru-RU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rad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rad>
                      </m:den>
                    </m:f>
                  </m:oMath>
                </a14:m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965" y="2168860"/>
                <a:ext cx="2390334" cy="1219693"/>
              </a:xfrm>
              <a:prstGeom prst="rect">
                <a:avLst/>
              </a:prstGeom>
              <a:blipFill rotWithShape="0">
                <a:blip r:embed="rId4"/>
                <a:stretch>
                  <a:fillRect l="-8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36480" y="3947725"/>
                <a:ext cx="2649828" cy="659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ctrlPr>
                              <a:rPr lang="ru-RU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ru-RU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g>
                          <m:e>
                            <m:r>
                              <a:rPr lang="en-US" sz="36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rad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ru-RU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80" y="3947725"/>
                <a:ext cx="2649828" cy="659924"/>
              </a:xfrm>
              <a:prstGeom prst="rect">
                <a:avLst/>
              </a:prstGeom>
              <a:blipFill rotWithShape="0">
                <a:blip r:embed="rId5"/>
                <a:stretch>
                  <a:fillRect l="-7373" t="-13889" b="-39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7700" y="4256235"/>
            <a:ext cx="2178152" cy="20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2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570" y="638690"/>
            <a:ext cx="7380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можно определять корни 4, 5, 6, … ,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степени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123855"/>
            <a:ext cx="2424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6853" y="3055022"/>
                <a:ext cx="1897764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g>
                        <m:e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𝟖𝟏</m:t>
                          </m:r>
                        </m:e>
                      </m:rad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53" y="3055022"/>
                <a:ext cx="1897764" cy="6193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17005" y="3044891"/>
                <a:ext cx="258705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rad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005" y="3044891"/>
                <a:ext cx="2587055" cy="6294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94617" y="4260894"/>
                <a:ext cx="2173480" cy="6193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𝟕</m:t>
                          </m:r>
                        </m:deg>
                        <m:e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𝟏𝟐𝟖</m:t>
                          </m:r>
                        </m:e>
                      </m:rad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617" y="4260894"/>
                <a:ext cx="2173480" cy="6193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80" y="4509120"/>
            <a:ext cx="2390759" cy="19589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8" y="4860567"/>
            <a:ext cx="2335534" cy="18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54986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Решить уравнение</a:t>
            </a:r>
            <a:endParaRPr lang="ru-RU" sz="60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0071" y="1186063"/>
                <a:ext cx="2450799" cy="62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1" y="1186063"/>
                <a:ext cx="2450799" cy="622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2517448"/>
                <a:ext cx="3277820" cy="622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ru-RU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ru-RU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517448"/>
                <a:ext cx="3277820" cy="622735"/>
              </a:xfrm>
              <a:prstGeom prst="rect">
                <a:avLst/>
              </a:prstGeom>
              <a:blipFill rotWithShape="0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8747" y="3507503"/>
                <a:ext cx="23724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47" y="3507503"/>
                <a:ext cx="2372444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0071" y="4599130"/>
                <a:ext cx="15468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ru-RU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1" y="4599130"/>
                <a:ext cx="1546898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86217" y="1781711"/>
            <a:ext cx="190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17105" y="1240572"/>
                <a:ext cx="2450799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105" y="1240572"/>
                <a:ext cx="2450799" cy="567591"/>
              </a:xfrm>
              <a:prstGeom prst="rect">
                <a:avLst/>
              </a:prstGeom>
              <a:blipFill rotWithShape="0">
                <a:blip r:embed="rId6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0059" y="4315382"/>
                <a:ext cx="2452274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ctrlPr>
                                <a:rPr lang="ru-RU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ru-RU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g>
                            <m:e>
                              <m:r>
                                <a:rPr lang="en-US" sz="3600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059" y="4315382"/>
                <a:ext cx="2452274" cy="567591"/>
              </a:xfrm>
              <a:prstGeom prst="rect">
                <a:avLst/>
              </a:prstGeom>
              <a:blipFill rotWithShape="0">
                <a:blip r:embed="rId7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39164" y="5242395"/>
                <a:ext cx="18226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𝟐𝟏𝟔</m:t>
                      </m:r>
                    </m:oMath>
                  </m:oMathPara>
                </a14:m>
                <a:endParaRPr lang="ru-RU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64" y="5242395"/>
                <a:ext cx="1822615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47525" y="2492400"/>
                <a:ext cx="2450799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25" y="2492400"/>
                <a:ext cx="2450799" cy="567591"/>
              </a:xfrm>
              <a:prstGeom prst="rect">
                <a:avLst/>
              </a:prstGeom>
              <a:blipFill rotWithShape="0">
                <a:blip r:embed="rId9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47525" y="3419413"/>
                <a:ext cx="1625253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600" b="1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525" y="3419413"/>
                <a:ext cx="1625253" cy="567591"/>
              </a:xfrm>
              <a:prstGeom prst="rect">
                <a:avLst/>
              </a:prstGeom>
              <a:blipFill rotWithShape="0">
                <a:blip r:embed="rId10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09" y="5153128"/>
            <a:ext cx="1410257" cy="141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2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54986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Решить уравнение</a:t>
            </a:r>
            <a:endParaRPr lang="ru-RU" sz="60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8509" y="1087897"/>
                <a:ext cx="4157292" cy="698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sSup>
                            <m:sSupPr>
                              <m:ctrlPr>
                                <a:rPr lang="ru-RU" sz="36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09" y="1087897"/>
                <a:ext cx="4157292" cy="698012"/>
              </a:xfrm>
              <a:prstGeom prst="rect">
                <a:avLst/>
              </a:prstGeom>
              <a:blipFill rotWithShape="0">
                <a:blip r:embed="rId2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26595" y="1583795"/>
            <a:ext cx="211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572" y="2438890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Замена: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33106" y="2438890"/>
                <a:ext cx="1636474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106" y="2438890"/>
                <a:ext cx="1636474" cy="567591"/>
              </a:xfrm>
              <a:prstGeom prst="rect">
                <a:avLst/>
              </a:prstGeom>
              <a:blipFill rotWithShape="0">
                <a:blip r:embed="rId3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7466" y="3141547"/>
                <a:ext cx="3067186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466" y="3141547"/>
                <a:ext cx="3067186" cy="5035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81500" y="3686346"/>
            <a:ext cx="3595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 a</a:t>
            </a:r>
            <a:r>
              <a:rPr lang="en-US" sz="36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- 1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7469" y="4456224"/>
                <a:ext cx="1625253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69" y="4456224"/>
                <a:ext cx="1625253" cy="567591"/>
              </a:xfrm>
              <a:prstGeom prst="rect">
                <a:avLst/>
              </a:prstGeom>
              <a:blipFill rotWithShape="0">
                <a:blip r:embed="rId5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34719" y="4456224"/>
                <a:ext cx="1969898" cy="567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719" y="4456224"/>
                <a:ext cx="1969898" cy="567591"/>
              </a:xfrm>
              <a:prstGeom prst="rect">
                <a:avLst/>
              </a:prstGeom>
              <a:blipFill rotWithShape="0">
                <a:blip r:embed="rId6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5118" y="5145824"/>
                <a:ext cx="15468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8" y="5145824"/>
                <a:ext cx="1546898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20650" y="5179208"/>
                <a:ext cx="161582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0" u="sng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650" y="5179208"/>
                <a:ext cx="1615827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7155" y="2627877"/>
            <a:ext cx="2315426" cy="24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6575" y="372676"/>
            <a:ext cx="3073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i="1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классе</a:t>
            </a:r>
            <a:endParaRPr lang="ru-RU" sz="72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6585" y="1499007"/>
            <a:ext cx="481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14.2, 14.3, 14.6, 14.9, 14.12, 14.13, 14.23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007" y="2781997"/>
            <a:ext cx="61205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ln/>
                <a:solidFill>
                  <a:srgbClr val="00B0F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Домашнее задание</a:t>
            </a:r>
            <a:endParaRPr lang="ru-RU" sz="6600" b="1" i="1" cap="none" spc="0" dirty="0">
              <a:ln/>
              <a:solidFill>
                <a:srgbClr val="00B0F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2682" y="3972654"/>
            <a:ext cx="446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14.5, 14.7, 14.10, 14.11, 14.22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1" y="4167825"/>
            <a:ext cx="2687263" cy="19062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47175" y="585098"/>
            <a:ext cx="1890720" cy="19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70" name="Object 6" descr="Полотно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1112804946"/>
              </p:ext>
            </p:extLst>
          </p:nvPr>
        </p:nvGraphicFramePr>
        <p:xfrm>
          <a:off x="3321599" y="841744"/>
          <a:ext cx="2551155" cy="113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5" name="Формула" r:id="rId4" imgW="965200" imgH="431800" progId="Equation.3">
                  <p:embed/>
                </p:oleObj>
              </mc:Choice>
              <mc:Fallback>
                <p:oleObj name="Формула" r:id="rId4" imgW="965200" imgH="431800" progId="Equation.3">
                  <p:embed/>
                  <p:pic>
                    <p:nvPicPr>
                      <p:cNvPr id="0" name="Object 6" descr="Полотно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599" y="841744"/>
                        <a:ext cx="2551155" cy="1139391"/>
                      </a:xfrm>
                      <a:prstGeom prst="rect">
                        <a:avLst/>
                      </a:prstGeom>
                      <a:blipFill dpi="0" rotWithShape="1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183" name="Group 119"/>
          <p:cNvGrpSpPr>
            <a:grpSpLocks/>
          </p:cNvGrpSpPr>
          <p:nvPr/>
        </p:nvGrpSpPr>
        <p:grpSpPr bwMode="auto">
          <a:xfrm>
            <a:off x="1292816" y="1169616"/>
            <a:ext cx="6931025" cy="5194300"/>
            <a:chOff x="1009" y="884"/>
            <a:chExt cx="4366" cy="3272"/>
          </a:xfrm>
        </p:grpSpPr>
        <p:grpSp>
          <p:nvGrpSpPr>
            <p:cNvPr id="88179" name="Group 115"/>
            <p:cNvGrpSpPr>
              <a:grpSpLocks/>
            </p:cNvGrpSpPr>
            <p:nvPr/>
          </p:nvGrpSpPr>
          <p:grpSpPr bwMode="auto">
            <a:xfrm>
              <a:off x="1009" y="884"/>
              <a:ext cx="1983" cy="1507"/>
              <a:chOff x="1009" y="884"/>
              <a:chExt cx="1983" cy="1507"/>
            </a:xfrm>
          </p:grpSpPr>
          <p:sp>
            <p:nvSpPr>
              <p:cNvPr id="88074" name="Freeform 10"/>
              <p:cNvSpPr>
                <a:spLocks/>
              </p:cNvSpPr>
              <p:nvPr/>
            </p:nvSpPr>
            <p:spPr bwMode="auto">
              <a:xfrm>
                <a:off x="1073" y="899"/>
                <a:ext cx="712" cy="647"/>
              </a:xfrm>
              <a:custGeom>
                <a:avLst/>
                <a:gdLst>
                  <a:gd name="T0" fmla="*/ 869 w 869"/>
                  <a:gd name="T1" fmla="*/ 0 h 799"/>
                  <a:gd name="T2" fmla="*/ 678 w 869"/>
                  <a:gd name="T3" fmla="*/ 668 h 799"/>
                  <a:gd name="T4" fmla="*/ 0 w 869"/>
                  <a:gd name="T5" fmla="*/ 786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9" h="799">
                    <a:moveTo>
                      <a:pt x="869" y="0"/>
                    </a:moveTo>
                    <a:cubicBezTo>
                      <a:pt x="837" y="110"/>
                      <a:pt x="823" y="537"/>
                      <a:pt x="678" y="668"/>
                    </a:cubicBezTo>
                    <a:cubicBezTo>
                      <a:pt x="533" y="799"/>
                      <a:pt x="141" y="761"/>
                      <a:pt x="0" y="78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77" name="Line 13"/>
              <p:cNvSpPr>
                <a:spLocks noChangeShapeType="1"/>
              </p:cNvSpPr>
              <p:nvPr/>
            </p:nvSpPr>
            <p:spPr bwMode="auto">
              <a:xfrm flipV="1">
                <a:off x="1009" y="1756"/>
                <a:ext cx="1791" cy="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78" name="Text Box 14"/>
              <p:cNvSpPr txBox="1">
                <a:spLocks noChangeArrowheads="1"/>
              </p:cNvSpPr>
              <p:nvPr/>
            </p:nvSpPr>
            <p:spPr bwMode="auto">
              <a:xfrm>
                <a:off x="2034" y="884"/>
                <a:ext cx="191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079" name="Line 15"/>
              <p:cNvSpPr>
                <a:spLocks noChangeShapeType="1"/>
              </p:cNvSpPr>
              <p:nvPr/>
            </p:nvSpPr>
            <p:spPr bwMode="auto">
              <a:xfrm flipV="1">
                <a:off x="2033" y="963"/>
                <a:ext cx="0" cy="14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80" name="Line 16"/>
              <p:cNvSpPr>
                <a:spLocks noChangeShapeType="1"/>
              </p:cNvSpPr>
              <p:nvPr/>
            </p:nvSpPr>
            <p:spPr bwMode="auto">
              <a:xfrm>
                <a:off x="1840" y="963"/>
                <a:ext cx="0" cy="142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81" name="Text Box 17"/>
              <p:cNvSpPr txBox="1">
                <a:spLocks noChangeArrowheads="1"/>
              </p:cNvSpPr>
              <p:nvPr/>
            </p:nvSpPr>
            <p:spPr bwMode="auto">
              <a:xfrm>
                <a:off x="2800" y="1677"/>
                <a:ext cx="1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082" name="Text Box 18"/>
              <p:cNvSpPr txBox="1">
                <a:spLocks noChangeArrowheads="1"/>
              </p:cNvSpPr>
              <p:nvPr/>
            </p:nvSpPr>
            <p:spPr bwMode="auto">
              <a:xfrm>
                <a:off x="2156" y="1729"/>
                <a:ext cx="191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3" name="Text Box 19"/>
              <p:cNvSpPr txBox="1">
                <a:spLocks noChangeArrowheads="1"/>
              </p:cNvSpPr>
              <p:nvPr/>
            </p:nvSpPr>
            <p:spPr bwMode="auto">
              <a:xfrm>
                <a:off x="1683" y="1711"/>
                <a:ext cx="384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4" name="Text Box 20"/>
              <p:cNvSpPr txBox="1">
                <a:spLocks noChangeArrowheads="1"/>
              </p:cNvSpPr>
              <p:nvPr/>
            </p:nvSpPr>
            <p:spPr bwMode="auto">
              <a:xfrm>
                <a:off x="2007" y="1510"/>
                <a:ext cx="193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5" name="Text Box 21"/>
              <p:cNvSpPr txBox="1">
                <a:spLocks noChangeArrowheads="1"/>
              </p:cNvSpPr>
              <p:nvPr/>
            </p:nvSpPr>
            <p:spPr bwMode="auto">
              <a:xfrm>
                <a:off x="2006" y="1342"/>
                <a:ext cx="192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086" name="Text Box 22"/>
              <p:cNvSpPr txBox="1">
                <a:spLocks noChangeArrowheads="1"/>
              </p:cNvSpPr>
              <p:nvPr/>
            </p:nvSpPr>
            <p:spPr bwMode="auto">
              <a:xfrm>
                <a:off x="1508" y="1738"/>
                <a:ext cx="250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-2</a:t>
                </a:r>
              </a:p>
            </p:txBody>
          </p:sp>
          <p:sp>
            <p:nvSpPr>
              <p:cNvPr id="88087" name="Text Box 23"/>
              <p:cNvSpPr txBox="1">
                <a:spLocks noChangeArrowheads="1"/>
              </p:cNvSpPr>
              <p:nvPr/>
            </p:nvSpPr>
            <p:spPr bwMode="auto">
              <a:xfrm>
                <a:off x="1988" y="1994"/>
                <a:ext cx="38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088" name="Text Box 24"/>
              <p:cNvSpPr txBox="1">
                <a:spLocks noChangeArrowheads="1"/>
              </p:cNvSpPr>
              <p:nvPr/>
            </p:nvSpPr>
            <p:spPr bwMode="auto">
              <a:xfrm>
                <a:off x="1988" y="1836"/>
                <a:ext cx="288" cy="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089" name="Line 25"/>
              <p:cNvSpPr>
                <a:spLocks noChangeShapeType="1"/>
              </p:cNvSpPr>
              <p:nvPr/>
            </p:nvSpPr>
            <p:spPr bwMode="auto">
              <a:xfrm>
                <a:off x="1079" y="1597"/>
                <a:ext cx="1638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90" name="Freeform 26"/>
              <p:cNvSpPr>
                <a:spLocks/>
              </p:cNvSpPr>
              <p:nvPr/>
            </p:nvSpPr>
            <p:spPr bwMode="auto">
              <a:xfrm>
                <a:off x="1890" y="906"/>
                <a:ext cx="741" cy="645"/>
              </a:xfrm>
              <a:custGeom>
                <a:avLst/>
                <a:gdLst>
                  <a:gd name="T0" fmla="*/ 0 w 905"/>
                  <a:gd name="T1" fmla="*/ 0 h 796"/>
                  <a:gd name="T2" fmla="*/ 176 w 905"/>
                  <a:gd name="T3" fmla="*/ 658 h 796"/>
                  <a:gd name="T4" fmla="*/ 905 w 905"/>
                  <a:gd name="T5" fmla="*/ 796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5" h="796">
                    <a:moveTo>
                      <a:pt x="0" y="0"/>
                    </a:moveTo>
                    <a:cubicBezTo>
                      <a:pt x="29" y="108"/>
                      <a:pt x="25" y="525"/>
                      <a:pt x="176" y="658"/>
                    </a:cubicBezTo>
                    <a:cubicBezTo>
                      <a:pt x="327" y="791"/>
                      <a:pt x="753" y="767"/>
                      <a:pt x="905" y="796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91" name="Text Box 27"/>
              <p:cNvSpPr txBox="1">
                <a:spLocks noChangeArrowheads="1"/>
              </p:cNvSpPr>
              <p:nvPr/>
            </p:nvSpPr>
            <p:spPr bwMode="auto">
              <a:xfrm>
                <a:off x="1060" y="963"/>
                <a:ext cx="288" cy="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а</a:t>
                </a:r>
              </a:p>
            </p:txBody>
          </p:sp>
          <p:sp>
            <p:nvSpPr>
              <p:cNvPr id="88157" name="Text Box 93"/>
              <p:cNvSpPr txBox="1">
                <a:spLocks noChangeArrowheads="1"/>
              </p:cNvSpPr>
              <p:nvPr/>
            </p:nvSpPr>
            <p:spPr bwMode="auto">
              <a:xfrm>
                <a:off x="1998" y="1735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8182" name="Group 118"/>
            <p:cNvGrpSpPr>
              <a:grpSpLocks/>
            </p:cNvGrpSpPr>
            <p:nvPr/>
          </p:nvGrpSpPr>
          <p:grpSpPr bwMode="auto">
            <a:xfrm>
              <a:off x="3585" y="2538"/>
              <a:ext cx="1790" cy="1618"/>
              <a:chOff x="3585" y="2538"/>
              <a:chExt cx="1790" cy="1618"/>
            </a:xfrm>
          </p:grpSpPr>
          <p:sp>
            <p:nvSpPr>
              <p:cNvPr id="88139" name="Text Box 75"/>
              <p:cNvSpPr txBox="1">
                <a:spLocks noChangeArrowheads="1"/>
              </p:cNvSpPr>
              <p:nvPr/>
            </p:nvSpPr>
            <p:spPr bwMode="auto">
              <a:xfrm>
                <a:off x="5185" y="3379"/>
                <a:ext cx="19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137" name="Text Box 73"/>
              <p:cNvSpPr txBox="1">
                <a:spLocks noChangeArrowheads="1"/>
              </p:cNvSpPr>
              <p:nvPr/>
            </p:nvSpPr>
            <p:spPr bwMode="auto">
              <a:xfrm>
                <a:off x="4117" y="3187"/>
                <a:ext cx="190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40" name="Text Box 76"/>
              <p:cNvSpPr txBox="1">
                <a:spLocks noChangeArrowheads="1"/>
              </p:cNvSpPr>
              <p:nvPr/>
            </p:nvSpPr>
            <p:spPr bwMode="auto">
              <a:xfrm>
                <a:off x="4384" y="3427"/>
                <a:ext cx="19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41" name="Text Box 77"/>
              <p:cNvSpPr txBox="1">
                <a:spLocks noChangeArrowheads="1"/>
              </p:cNvSpPr>
              <p:nvPr/>
            </p:nvSpPr>
            <p:spPr bwMode="auto">
              <a:xfrm>
                <a:off x="3966" y="3270"/>
                <a:ext cx="303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42" name="Text Box 78"/>
              <p:cNvSpPr txBox="1">
                <a:spLocks noChangeArrowheads="1"/>
              </p:cNvSpPr>
              <p:nvPr/>
            </p:nvSpPr>
            <p:spPr bwMode="auto">
              <a:xfrm>
                <a:off x="4121" y="3042"/>
                <a:ext cx="191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43" name="Text Box 79"/>
              <p:cNvSpPr txBox="1">
                <a:spLocks noChangeArrowheads="1"/>
              </p:cNvSpPr>
              <p:nvPr/>
            </p:nvSpPr>
            <p:spPr bwMode="auto">
              <a:xfrm>
                <a:off x="4216" y="3714"/>
                <a:ext cx="38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45" name="Line 81"/>
              <p:cNvSpPr>
                <a:spLocks noChangeShapeType="1"/>
              </p:cNvSpPr>
              <p:nvPr/>
            </p:nvSpPr>
            <p:spPr bwMode="auto">
              <a:xfrm flipV="1">
                <a:off x="3585" y="3457"/>
                <a:ext cx="1627" cy="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46" name="Text Box 82"/>
              <p:cNvSpPr txBox="1">
                <a:spLocks noChangeArrowheads="1"/>
              </p:cNvSpPr>
              <p:nvPr/>
            </p:nvSpPr>
            <p:spPr bwMode="auto">
              <a:xfrm>
                <a:off x="4092" y="2538"/>
                <a:ext cx="18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147" name="Line 83"/>
              <p:cNvSpPr>
                <a:spLocks noChangeShapeType="1"/>
              </p:cNvSpPr>
              <p:nvPr/>
            </p:nvSpPr>
            <p:spPr bwMode="auto">
              <a:xfrm flipV="1">
                <a:off x="4252" y="2622"/>
                <a:ext cx="0" cy="15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48" name="Line 84"/>
              <p:cNvSpPr>
                <a:spLocks noChangeShapeType="1"/>
              </p:cNvSpPr>
              <p:nvPr/>
            </p:nvSpPr>
            <p:spPr bwMode="auto">
              <a:xfrm>
                <a:off x="4442" y="2643"/>
                <a:ext cx="0" cy="151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49" name="Text Box 85"/>
              <p:cNvSpPr txBox="1">
                <a:spLocks noChangeArrowheads="1"/>
              </p:cNvSpPr>
              <p:nvPr/>
            </p:nvSpPr>
            <p:spPr bwMode="auto">
              <a:xfrm>
                <a:off x="3776" y="3270"/>
                <a:ext cx="380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50" name="Line 86"/>
              <p:cNvSpPr>
                <a:spLocks noChangeShapeType="1"/>
              </p:cNvSpPr>
              <p:nvPr/>
            </p:nvSpPr>
            <p:spPr bwMode="auto">
              <a:xfrm>
                <a:off x="3585" y="3630"/>
                <a:ext cx="142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1" name="Text Box 87"/>
              <p:cNvSpPr txBox="1">
                <a:spLocks noChangeArrowheads="1"/>
              </p:cNvSpPr>
              <p:nvPr/>
            </p:nvSpPr>
            <p:spPr bwMode="auto">
              <a:xfrm>
                <a:off x="3641" y="2587"/>
                <a:ext cx="286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г</a:t>
                </a:r>
              </a:p>
            </p:txBody>
          </p:sp>
          <p:sp>
            <p:nvSpPr>
              <p:cNvPr id="88152" name="Freeform 88"/>
              <p:cNvSpPr>
                <a:spLocks/>
              </p:cNvSpPr>
              <p:nvPr/>
            </p:nvSpPr>
            <p:spPr bwMode="auto">
              <a:xfrm>
                <a:off x="3597" y="2647"/>
                <a:ext cx="787" cy="948"/>
              </a:xfrm>
              <a:custGeom>
                <a:avLst/>
                <a:gdLst>
                  <a:gd name="T0" fmla="*/ 924 w 961"/>
                  <a:gd name="T1" fmla="*/ 0 h 1169"/>
                  <a:gd name="T2" fmla="*/ 807 w 961"/>
                  <a:gd name="T3" fmla="*/ 980 h 1169"/>
                  <a:gd name="T4" fmla="*/ 0 w 961"/>
                  <a:gd name="T5" fmla="*/ 1134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1" h="1169">
                    <a:moveTo>
                      <a:pt x="924" y="0"/>
                    </a:moveTo>
                    <a:cubicBezTo>
                      <a:pt x="903" y="163"/>
                      <a:pt x="961" y="791"/>
                      <a:pt x="807" y="980"/>
                    </a:cubicBezTo>
                    <a:cubicBezTo>
                      <a:pt x="653" y="1169"/>
                      <a:pt x="168" y="1102"/>
                      <a:pt x="0" y="113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3" name="Freeform 89"/>
              <p:cNvSpPr>
                <a:spLocks/>
              </p:cNvSpPr>
              <p:nvPr/>
            </p:nvSpPr>
            <p:spPr bwMode="auto">
              <a:xfrm>
                <a:off x="4518" y="2662"/>
                <a:ext cx="742" cy="940"/>
              </a:xfrm>
              <a:custGeom>
                <a:avLst/>
                <a:gdLst>
                  <a:gd name="T0" fmla="*/ 0 w 905"/>
                  <a:gd name="T1" fmla="*/ 0 h 1160"/>
                  <a:gd name="T2" fmla="*/ 158 w 905"/>
                  <a:gd name="T3" fmla="*/ 971 h 1160"/>
                  <a:gd name="T4" fmla="*/ 905 w 905"/>
                  <a:gd name="T5" fmla="*/ 1134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05" h="1160">
                    <a:moveTo>
                      <a:pt x="0" y="0"/>
                    </a:moveTo>
                    <a:cubicBezTo>
                      <a:pt x="28" y="162"/>
                      <a:pt x="7" y="782"/>
                      <a:pt x="158" y="971"/>
                    </a:cubicBezTo>
                    <a:cubicBezTo>
                      <a:pt x="309" y="1160"/>
                      <a:pt x="750" y="1100"/>
                      <a:pt x="905" y="113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8" name="Text Box 94"/>
              <p:cNvSpPr txBox="1">
                <a:spLocks noChangeArrowheads="1"/>
              </p:cNvSpPr>
              <p:nvPr/>
            </p:nvSpPr>
            <p:spPr bwMode="auto">
              <a:xfrm>
                <a:off x="4219" y="3435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8181" name="Group 117"/>
            <p:cNvGrpSpPr>
              <a:grpSpLocks/>
            </p:cNvGrpSpPr>
            <p:nvPr/>
          </p:nvGrpSpPr>
          <p:grpSpPr bwMode="auto">
            <a:xfrm>
              <a:off x="1357" y="2354"/>
              <a:ext cx="2025" cy="1729"/>
              <a:chOff x="1357" y="2354"/>
              <a:chExt cx="2025" cy="1729"/>
            </a:xfrm>
          </p:grpSpPr>
          <p:sp>
            <p:nvSpPr>
              <p:cNvPr id="88114" name="Text Box 50"/>
              <p:cNvSpPr txBox="1">
                <a:spLocks noChangeArrowheads="1"/>
              </p:cNvSpPr>
              <p:nvPr/>
            </p:nvSpPr>
            <p:spPr bwMode="auto">
              <a:xfrm>
                <a:off x="1544" y="2556"/>
                <a:ext cx="28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в</a:t>
                </a:r>
              </a:p>
            </p:txBody>
          </p:sp>
          <p:sp>
            <p:nvSpPr>
              <p:cNvPr id="88115" name="Freeform 51"/>
              <p:cNvSpPr>
                <a:spLocks/>
              </p:cNvSpPr>
              <p:nvPr/>
            </p:nvSpPr>
            <p:spPr bwMode="auto">
              <a:xfrm>
                <a:off x="2369" y="2437"/>
                <a:ext cx="734" cy="818"/>
              </a:xfrm>
              <a:custGeom>
                <a:avLst/>
                <a:gdLst>
                  <a:gd name="T0" fmla="*/ 0 w 1442"/>
                  <a:gd name="T1" fmla="*/ 0 h 1628"/>
                  <a:gd name="T2" fmla="*/ 182 w 1442"/>
                  <a:gd name="T3" fmla="*/ 1086 h 1628"/>
                  <a:gd name="T4" fmla="*/ 543 w 1442"/>
                  <a:gd name="T5" fmla="*/ 1446 h 1628"/>
                  <a:gd name="T6" fmla="*/ 1442 w 1442"/>
                  <a:gd name="T7" fmla="*/ 1628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2" h="1628">
                    <a:moveTo>
                      <a:pt x="0" y="0"/>
                    </a:moveTo>
                    <a:cubicBezTo>
                      <a:pt x="46" y="422"/>
                      <a:pt x="92" y="845"/>
                      <a:pt x="182" y="1086"/>
                    </a:cubicBezTo>
                    <a:cubicBezTo>
                      <a:pt x="272" y="1327"/>
                      <a:pt x="333" y="1356"/>
                      <a:pt x="543" y="1446"/>
                    </a:cubicBezTo>
                    <a:cubicBezTo>
                      <a:pt x="753" y="1536"/>
                      <a:pt x="1097" y="1582"/>
                      <a:pt x="1442" y="162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6" name="Freeform 52"/>
              <p:cNvSpPr>
                <a:spLocks/>
              </p:cNvSpPr>
              <p:nvPr/>
            </p:nvSpPr>
            <p:spPr bwMode="auto">
              <a:xfrm>
                <a:off x="1450" y="3439"/>
                <a:ext cx="740" cy="637"/>
              </a:xfrm>
              <a:custGeom>
                <a:avLst/>
                <a:gdLst>
                  <a:gd name="T0" fmla="*/ 1454 w 1454"/>
                  <a:gd name="T1" fmla="*/ 1267 h 1267"/>
                  <a:gd name="T2" fmla="*/ 1267 w 1454"/>
                  <a:gd name="T3" fmla="*/ 541 h 1267"/>
                  <a:gd name="T4" fmla="*/ 905 w 1454"/>
                  <a:gd name="T5" fmla="*/ 178 h 1267"/>
                  <a:gd name="T6" fmla="*/ 0 w 1454"/>
                  <a:gd name="T7" fmla="*/ 0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4" h="1267">
                    <a:moveTo>
                      <a:pt x="1454" y="1267"/>
                    </a:moveTo>
                    <a:cubicBezTo>
                      <a:pt x="1406" y="995"/>
                      <a:pt x="1358" y="723"/>
                      <a:pt x="1267" y="541"/>
                    </a:cubicBezTo>
                    <a:cubicBezTo>
                      <a:pt x="1176" y="359"/>
                      <a:pt x="1116" y="268"/>
                      <a:pt x="905" y="178"/>
                    </a:cubicBezTo>
                    <a:cubicBezTo>
                      <a:pt x="694" y="88"/>
                      <a:pt x="347" y="44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8" name="Line 54"/>
              <p:cNvSpPr>
                <a:spLocks noChangeShapeType="1"/>
              </p:cNvSpPr>
              <p:nvPr/>
            </p:nvSpPr>
            <p:spPr bwMode="auto">
              <a:xfrm>
                <a:off x="1357" y="3342"/>
                <a:ext cx="1841" cy="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9" name="Text Box 55"/>
              <p:cNvSpPr txBox="1">
                <a:spLocks noChangeArrowheads="1"/>
              </p:cNvSpPr>
              <p:nvPr/>
            </p:nvSpPr>
            <p:spPr bwMode="auto">
              <a:xfrm>
                <a:off x="2462" y="2354"/>
                <a:ext cx="18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120" name="Line 56"/>
              <p:cNvSpPr>
                <a:spLocks noChangeShapeType="1"/>
              </p:cNvSpPr>
              <p:nvPr/>
            </p:nvSpPr>
            <p:spPr bwMode="auto">
              <a:xfrm flipV="1">
                <a:off x="2461" y="2445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21" name="Line 57"/>
              <p:cNvSpPr>
                <a:spLocks noChangeShapeType="1"/>
              </p:cNvSpPr>
              <p:nvPr/>
            </p:nvSpPr>
            <p:spPr bwMode="auto">
              <a:xfrm>
                <a:off x="2276" y="2445"/>
                <a:ext cx="0" cy="163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22" name="Text Box 58"/>
              <p:cNvSpPr txBox="1">
                <a:spLocks noChangeArrowheads="1"/>
              </p:cNvSpPr>
              <p:nvPr/>
            </p:nvSpPr>
            <p:spPr bwMode="auto">
              <a:xfrm>
                <a:off x="3198" y="3264"/>
                <a:ext cx="18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123" name="Text Box 59"/>
              <p:cNvSpPr txBox="1">
                <a:spLocks noChangeArrowheads="1"/>
              </p:cNvSpPr>
              <p:nvPr/>
            </p:nvSpPr>
            <p:spPr bwMode="auto">
              <a:xfrm>
                <a:off x="2553" y="3320"/>
                <a:ext cx="183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24" name="Text Box 60"/>
              <p:cNvSpPr txBox="1">
                <a:spLocks noChangeArrowheads="1"/>
              </p:cNvSpPr>
              <p:nvPr/>
            </p:nvSpPr>
            <p:spPr bwMode="auto">
              <a:xfrm>
                <a:off x="2121" y="3293"/>
                <a:ext cx="305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25" name="Text Box 61"/>
              <p:cNvSpPr txBox="1">
                <a:spLocks noChangeArrowheads="1"/>
              </p:cNvSpPr>
              <p:nvPr/>
            </p:nvSpPr>
            <p:spPr bwMode="auto">
              <a:xfrm>
                <a:off x="2425" y="3112"/>
                <a:ext cx="172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26" name="Text Box 62"/>
              <p:cNvSpPr txBox="1">
                <a:spLocks noChangeArrowheads="1"/>
              </p:cNvSpPr>
              <p:nvPr/>
            </p:nvSpPr>
            <p:spPr bwMode="auto">
              <a:xfrm>
                <a:off x="2435" y="2900"/>
                <a:ext cx="190" cy="1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27" name="Text Box 63"/>
              <p:cNvSpPr txBox="1">
                <a:spLocks noChangeArrowheads="1"/>
              </p:cNvSpPr>
              <p:nvPr/>
            </p:nvSpPr>
            <p:spPr bwMode="auto">
              <a:xfrm>
                <a:off x="2434" y="3627"/>
                <a:ext cx="369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-2</a:t>
                </a:r>
              </a:p>
            </p:txBody>
          </p:sp>
          <p:sp>
            <p:nvSpPr>
              <p:cNvPr id="88128" name="Text Box 64"/>
              <p:cNvSpPr txBox="1">
                <a:spLocks noChangeArrowheads="1"/>
              </p:cNvSpPr>
              <p:nvPr/>
            </p:nvSpPr>
            <p:spPr bwMode="auto">
              <a:xfrm>
                <a:off x="2416" y="3418"/>
                <a:ext cx="276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56" name="Text Box 92"/>
              <p:cNvSpPr txBox="1">
                <a:spLocks noChangeArrowheads="1"/>
              </p:cNvSpPr>
              <p:nvPr/>
            </p:nvSpPr>
            <p:spPr bwMode="auto">
              <a:xfrm>
                <a:off x="2417" y="3334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8180" name="Group 116"/>
            <p:cNvGrpSpPr>
              <a:grpSpLocks/>
            </p:cNvGrpSpPr>
            <p:nvPr/>
          </p:nvGrpSpPr>
          <p:grpSpPr bwMode="auto">
            <a:xfrm>
              <a:off x="3567" y="930"/>
              <a:ext cx="1757" cy="1618"/>
              <a:chOff x="3567" y="930"/>
              <a:chExt cx="1757" cy="1618"/>
            </a:xfrm>
          </p:grpSpPr>
          <p:sp>
            <p:nvSpPr>
              <p:cNvPr id="88097" name="Line 33"/>
              <p:cNvSpPr>
                <a:spLocks noChangeShapeType="1"/>
              </p:cNvSpPr>
              <p:nvPr/>
            </p:nvSpPr>
            <p:spPr bwMode="auto">
              <a:xfrm flipV="1">
                <a:off x="3633" y="1872"/>
                <a:ext cx="150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098" name="Text Box 34"/>
              <p:cNvSpPr txBox="1">
                <a:spLocks noChangeArrowheads="1"/>
              </p:cNvSpPr>
              <p:nvPr/>
            </p:nvSpPr>
            <p:spPr bwMode="auto">
              <a:xfrm>
                <a:off x="4543" y="930"/>
                <a:ext cx="181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8099" name="Line 35"/>
              <p:cNvSpPr>
                <a:spLocks noChangeShapeType="1"/>
              </p:cNvSpPr>
              <p:nvPr/>
            </p:nvSpPr>
            <p:spPr bwMode="auto">
              <a:xfrm flipV="1">
                <a:off x="4543" y="1015"/>
                <a:ext cx="0" cy="153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00" name="Line 36"/>
              <p:cNvSpPr>
                <a:spLocks noChangeShapeType="1"/>
              </p:cNvSpPr>
              <p:nvPr/>
            </p:nvSpPr>
            <p:spPr bwMode="auto">
              <a:xfrm>
                <a:off x="4360" y="1015"/>
                <a:ext cx="0" cy="1533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01" name="Text Box 37"/>
              <p:cNvSpPr txBox="1">
                <a:spLocks noChangeArrowheads="1"/>
              </p:cNvSpPr>
              <p:nvPr/>
            </p:nvSpPr>
            <p:spPr bwMode="auto">
              <a:xfrm>
                <a:off x="5142" y="1781"/>
                <a:ext cx="18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8102" name="Text Box 38"/>
              <p:cNvSpPr txBox="1">
                <a:spLocks noChangeArrowheads="1"/>
              </p:cNvSpPr>
              <p:nvPr/>
            </p:nvSpPr>
            <p:spPr bwMode="auto">
              <a:xfrm>
                <a:off x="4630" y="1823"/>
                <a:ext cx="182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3" name="Text Box 39"/>
              <p:cNvSpPr txBox="1">
                <a:spLocks noChangeArrowheads="1"/>
              </p:cNvSpPr>
              <p:nvPr/>
            </p:nvSpPr>
            <p:spPr bwMode="auto">
              <a:xfrm>
                <a:off x="4213" y="1813"/>
                <a:ext cx="340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4" name="Text Box 40"/>
              <p:cNvSpPr txBox="1">
                <a:spLocks noChangeArrowheads="1"/>
              </p:cNvSpPr>
              <p:nvPr/>
            </p:nvSpPr>
            <p:spPr bwMode="auto">
              <a:xfrm>
                <a:off x="4507" y="1587"/>
                <a:ext cx="181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5" name="Text Box 41"/>
              <p:cNvSpPr txBox="1">
                <a:spLocks noChangeArrowheads="1"/>
              </p:cNvSpPr>
              <p:nvPr/>
            </p:nvSpPr>
            <p:spPr bwMode="auto">
              <a:xfrm>
                <a:off x="4498" y="1441"/>
                <a:ext cx="181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06" name="Text Box 42"/>
              <p:cNvSpPr txBox="1">
                <a:spLocks noChangeArrowheads="1"/>
              </p:cNvSpPr>
              <p:nvPr/>
            </p:nvSpPr>
            <p:spPr bwMode="auto">
              <a:xfrm>
                <a:off x="4059" y="1813"/>
                <a:ext cx="2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07" name="Text Box 43"/>
              <p:cNvSpPr txBox="1">
                <a:spLocks noChangeArrowheads="1"/>
              </p:cNvSpPr>
              <p:nvPr/>
            </p:nvSpPr>
            <p:spPr bwMode="auto">
              <a:xfrm>
                <a:off x="4507" y="2060"/>
                <a:ext cx="244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8108" name="Text Box 44"/>
              <p:cNvSpPr txBox="1">
                <a:spLocks noChangeArrowheads="1"/>
              </p:cNvSpPr>
              <p:nvPr/>
            </p:nvSpPr>
            <p:spPr bwMode="auto">
              <a:xfrm>
                <a:off x="4516" y="1899"/>
                <a:ext cx="27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8109" name="Freeform 45"/>
              <p:cNvSpPr>
                <a:spLocks/>
              </p:cNvSpPr>
              <p:nvPr/>
            </p:nvSpPr>
            <p:spPr bwMode="auto">
              <a:xfrm>
                <a:off x="3567" y="2025"/>
                <a:ext cx="1704" cy="12"/>
              </a:xfrm>
              <a:custGeom>
                <a:avLst/>
                <a:gdLst>
                  <a:gd name="T0" fmla="*/ 0 w 2080"/>
                  <a:gd name="T1" fmla="*/ 0 h 15"/>
                  <a:gd name="T2" fmla="*/ 2080 w 2080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80" h="15">
                    <a:moveTo>
                      <a:pt x="0" y="0"/>
                    </a:moveTo>
                    <a:lnTo>
                      <a:pt x="2080" y="15"/>
                    </a:lnTo>
                  </a:path>
                </a:pathLst>
              </a:custGeom>
              <a:noFill/>
              <a:ln w="28575" cmpd="sng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0" name="Text Box 46"/>
              <p:cNvSpPr txBox="1">
                <a:spLocks noChangeArrowheads="1"/>
              </p:cNvSpPr>
              <p:nvPr/>
            </p:nvSpPr>
            <p:spPr bwMode="auto">
              <a:xfrm>
                <a:off x="3815" y="1181"/>
                <a:ext cx="273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б</a:t>
                </a:r>
              </a:p>
            </p:txBody>
          </p:sp>
          <p:sp>
            <p:nvSpPr>
              <p:cNvPr id="88111" name="Freeform 47"/>
              <p:cNvSpPr>
                <a:spLocks/>
              </p:cNvSpPr>
              <p:nvPr/>
            </p:nvSpPr>
            <p:spPr bwMode="auto">
              <a:xfrm>
                <a:off x="3619" y="1106"/>
                <a:ext cx="689" cy="905"/>
              </a:xfrm>
              <a:custGeom>
                <a:avLst/>
                <a:gdLst>
                  <a:gd name="T0" fmla="*/ 841 w 841"/>
                  <a:gd name="T1" fmla="*/ 0 h 1116"/>
                  <a:gd name="T2" fmla="*/ 683 w 841"/>
                  <a:gd name="T3" fmla="*/ 939 h 1116"/>
                  <a:gd name="T4" fmla="*/ 0 w 841"/>
                  <a:gd name="T5" fmla="*/ 1061 h 1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41" h="1116">
                    <a:moveTo>
                      <a:pt x="841" y="0"/>
                    </a:moveTo>
                    <a:cubicBezTo>
                      <a:pt x="818" y="156"/>
                      <a:pt x="823" y="762"/>
                      <a:pt x="683" y="939"/>
                    </a:cubicBezTo>
                    <a:cubicBezTo>
                      <a:pt x="543" y="1116"/>
                      <a:pt x="142" y="1036"/>
                      <a:pt x="0" y="106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12" name="Freeform 48"/>
              <p:cNvSpPr>
                <a:spLocks/>
              </p:cNvSpPr>
              <p:nvPr/>
            </p:nvSpPr>
            <p:spPr bwMode="auto">
              <a:xfrm>
                <a:off x="4406" y="1113"/>
                <a:ext cx="786" cy="898"/>
              </a:xfrm>
              <a:custGeom>
                <a:avLst/>
                <a:gdLst>
                  <a:gd name="T0" fmla="*/ 0 w 960"/>
                  <a:gd name="T1" fmla="*/ 0 h 1107"/>
                  <a:gd name="T2" fmla="*/ 166 w 960"/>
                  <a:gd name="T3" fmla="*/ 930 h 1107"/>
                  <a:gd name="T4" fmla="*/ 960 w 960"/>
                  <a:gd name="T5" fmla="*/ 1061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0" h="1107">
                    <a:moveTo>
                      <a:pt x="0" y="0"/>
                    </a:moveTo>
                    <a:cubicBezTo>
                      <a:pt x="28" y="153"/>
                      <a:pt x="6" y="753"/>
                      <a:pt x="166" y="930"/>
                    </a:cubicBezTo>
                    <a:cubicBezTo>
                      <a:pt x="326" y="1107"/>
                      <a:pt x="795" y="1034"/>
                      <a:pt x="960" y="106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8159" name="Text Box 95"/>
              <p:cNvSpPr txBox="1">
                <a:spLocks noChangeArrowheads="1"/>
              </p:cNvSpPr>
              <p:nvPr/>
            </p:nvSpPr>
            <p:spPr bwMode="auto">
              <a:xfrm>
                <a:off x="4403" y="1836"/>
                <a:ext cx="15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p:sp>
        <p:nvSpPr>
          <p:cNvPr id="88177" name="Rectangle 113"/>
          <p:cNvSpPr>
            <a:spLocks noChangeArrowheads="1"/>
          </p:cNvSpPr>
          <p:nvPr/>
        </p:nvSpPr>
        <p:spPr bwMode="auto">
          <a:xfrm>
            <a:off x="1158347" y="283807"/>
            <a:ext cx="7725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график соответствует функции ?</a:t>
            </a:r>
            <a:endParaRPr lang="ru-RU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178" name="Picture 114" descr="slide0093_image19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8" y="4539296"/>
            <a:ext cx="1273110" cy="16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203883" y="172160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2" name="Object 4"/>
          <p:cNvGraphicFramePr>
            <a:graphicFrameLocks noGrp="1" noChangeAspect="1"/>
          </p:cNvGraphicFramePr>
          <p:nvPr>
            <p:ph type="title" idx="4294967295"/>
            <p:extLst>
              <p:ext uri="{D42A27DB-BD31-4B8C-83A1-F6EECF244321}">
                <p14:modId xmlns:p14="http://schemas.microsoft.com/office/powerpoint/2010/main" val="115185256"/>
              </p:ext>
            </p:extLst>
          </p:nvPr>
        </p:nvGraphicFramePr>
        <p:xfrm>
          <a:off x="1751702" y="808345"/>
          <a:ext cx="3607182" cy="76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14" name="Формула" r:id="rId4" imgW="1143000" imgH="228600" progId="Equation.3">
                  <p:embed/>
                </p:oleObj>
              </mc:Choice>
              <mc:Fallback>
                <p:oleObj name="Формула" r:id="rId4" imgW="11430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702" y="808345"/>
                        <a:ext cx="3607182" cy="763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192" name="Group 104"/>
          <p:cNvGrpSpPr>
            <a:grpSpLocks/>
          </p:cNvGrpSpPr>
          <p:nvPr/>
        </p:nvGrpSpPr>
        <p:grpSpPr bwMode="auto">
          <a:xfrm>
            <a:off x="1863017" y="1138265"/>
            <a:ext cx="6619875" cy="4835525"/>
            <a:chOff x="442" y="929"/>
            <a:chExt cx="4170" cy="3046"/>
          </a:xfrm>
        </p:grpSpPr>
        <p:grpSp>
          <p:nvGrpSpPr>
            <p:cNvPr id="89191" name="Group 103"/>
            <p:cNvGrpSpPr>
              <a:grpSpLocks/>
            </p:cNvGrpSpPr>
            <p:nvPr/>
          </p:nvGrpSpPr>
          <p:grpSpPr bwMode="auto">
            <a:xfrm>
              <a:off x="2420" y="2443"/>
              <a:ext cx="1822" cy="1532"/>
              <a:chOff x="2420" y="2443"/>
              <a:chExt cx="1822" cy="1532"/>
            </a:xfrm>
          </p:grpSpPr>
          <p:sp>
            <p:nvSpPr>
              <p:cNvPr id="89145" name="Freeform 57"/>
              <p:cNvSpPr>
                <a:spLocks noChangeAspect="1"/>
              </p:cNvSpPr>
              <p:nvPr/>
            </p:nvSpPr>
            <p:spPr bwMode="auto">
              <a:xfrm>
                <a:off x="2705" y="2599"/>
                <a:ext cx="740" cy="1083"/>
              </a:xfrm>
              <a:custGeom>
                <a:avLst/>
                <a:gdLst>
                  <a:gd name="T0" fmla="*/ 0 w 1081"/>
                  <a:gd name="T1" fmla="*/ 0 h 1991"/>
                  <a:gd name="T2" fmla="*/ 168 w 1081"/>
                  <a:gd name="T3" fmla="*/ 1263 h 1991"/>
                  <a:gd name="T4" fmla="*/ 538 w 1081"/>
                  <a:gd name="T5" fmla="*/ 1991 h 1991"/>
                  <a:gd name="T6" fmla="*/ 889 w 1081"/>
                  <a:gd name="T7" fmla="*/ 1263 h 1991"/>
                  <a:gd name="T8" fmla="*/ 1081 w 1081"/>
                  <a:gd name="T9" fmla="*/ 0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1" h="1991">
                    <a:moveTo>
                      <a:pt x="0" y="0"/>
                    </a:moveTo>
                    <a:cubicBezTo>
                      <a:pt x="39" y="465"/>
                      <a:pt x="78" y="931"/>
                      <a:pt x="168" y="1263"/>
                    </a:cubicBezTo>
                    <a:cubicBezTo>
                      <a:pt x="258" y="1595"/>
                      <a:pt x="418" y="1991"/>
                      <a:pt x="538" y="1991"/>
                    </a:cubicBezTo>
                    <a:cubicBezTo>
                      <a:pt x="658" y="1991"/>
                      <a:pt x="799" y="1595"/>
                      <a:pt x="889" y="1263"/>
                    </a:cubicBezTo>
                    <a:cubicBezTo>
                      <a:pt x="979" y="931"/>
                      <a:pt x="1049" y="210"/>
                      <a:pt x="1081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34" name="Text Box 46"/>
              <p:cNvSpPr txBox="1">
                <a:spLocks noChangeAspect="1" noChangeArrowheads="1"/>
              </p:cNvSpPr>
              <p:nvPr/>
            </p:nvSpPr>
            <p:spPr bwMode="auto">
              <a:xfrm>
                <a:off x="2420" y="2594"/>
                <a:ext cx="214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г</a:t>
                </a:r>
              </a:p>
            </p:txBody>
          </p:sp>
          <p:sp>
            <p:nvSpPr>
              <p:cNvPr id="89136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3570" y="2443"/>
                <a:ext cx="371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137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4056" y="3242"/>
                <a:ext cx="186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138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3570" y="2541"/>
                <a:ext cx="0" cy="143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39" name="Line 51"/>
              <p:cNvSpPr>
                <a:spLocks noChangeAspect="1" noChangeShapeType="1"/>
              </p:cNvSpPr>
              <p:nvPr/>
            </p:nvSpPr>
            <p:spPr bwMode="auto">
              <a:xfrm>
                <a:off x="2554" y="3286"/>
                <a:ext cx="155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40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3246" y="3230"/>
                <a:ext cx="26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41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2669" y="3230"/>
                <a:ext cx="369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42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3386" y="3521"/>
                <a:ext cx="240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43" name="Line 55"/>
              <p:cNvSpPr>
                <a:spLocks noChangeAspect="1" noChangeShapeType="1"/>
              </p:cNvSpPr>
              <p:nvPr/>
            </p:nvSpPr>
            <p:spPr bwMode="auto">
              <a:xfrm>
                <a:off x="2820" y="3682"/>
                <a:ext cx="136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44" name="Line 56"/>
              <p:cNvSpPr>
                <a:spLocks noChangeAspect="1" noChangeShapeType="1"/>
              </p:cNvSpPr>
              <p:nvPr/>
            </p:nvSpPr>
            <p:spPr bwMode="auto">
              <a:xfrm>
                <a:off x="3074" y="2599"/>
                <a:ext cx="0" cy="137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49" name="Text Box 61"/>
              <p:cNvSpPr txBox="1">
                <a:spLocks noChangeAspect="1" noChangeArrowheads="1"/>
              </p:cNvSpPr>
              <p:nvPr/>
            </p:nvSpPr>
            <p:spPr bwMode="auto">
              <a:xfrm>
                <a:off x="3535" y="3266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9190" name="Group 102"/>
            <p:cNvGrpSpPr>
              <a:grpSpLocks/>
            </p:cNvGrpSpPr>
            <p:nvPr/>
          </p:nvGrpSpPr>
          <p:grpSpPr bwMode="auto">
            <a:xfrm>
              <a:off x="442" y="2536"/>
              <a:ext cx="1610" cy="1412"/>
              <a:chOff x="442" y="2536"/>
              <a:chExt cx="1610" cy="1412"/>
            </a:xfrm>
          </p:grpSpPr>
          <p:sp>
            <p:nvSpPr>
              <p:cNvPr id="89129" name="Freeform 41"/>
              <p:cNvSpPr>
                <a:spLocks noChangeAspect="1"/>
              </p:cNvSpPr>
              <p:nvPr/>
            </p:nvSpPr>
            <p:spPr bwMode="auto">
              <a:xfrm>
                <a:off x="1168" y="2627"/>
                <a:ext cx="638" cy="1030"/>
              </a:xfrm>
              <a:custGeom>
                <a:avLst/>
                <a:gdLst>
                  <a:gd name="T0" fmla="*/ 0 w 1048"/>
                  <a:gd name="T1" fmla="*/ 0 h 2054"/>
                  <a:gd name="T2" fmla="*/ 142 w 1048"/>
                  <a:gd name="T3" fmla="*/ 1369 h 2054"/>
                  <a:gd name="T4" fmla="*/ 505 w 1048"/>
                  <a:gd name="T5" fmla="*/ 2054 h 2054"/>
                  <a:gd name="T6" fmla="*/ 866 w 1048"/>
                  <a:gd name="T7" fmla="*/ 1369 h 2054"/>
                  <a:gd name="T8" fmla="*/ 1048 w 1048"/>
                  <a:gd name="T9" fmla="*/ 63 h 2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8" h="2054">
                    <a:moveTo>
                      <a:pt x="0" y="0"/>
                    </a:moveTo>
                    <a:cubicBezTo>
                      <a:pt x="29" y="513"/>
                      <a:pt x="58" y="1027"/>
                      <a:pt x="142" y="1369"/>
                    </a:cubicBezTo>
                    <a:cubicBezTo>
                      <a:pt x="226" y="1711"/>
                      <a:pt x="384" y="2054"/>
                      <a:pt x="505" y="2054"/>
                    </a:cubicBezTo>
                    <a:cubicBezTo>
                      <a:pt x="626" y="2054"/>
                      <a:pt x="776" y="1701"/>
                      <a:pt x="866" y="1369"/>
                    </a:cubicBezTo>
                    <a:cubicBezTo>
                      <a:pt x="956" y="1037"/>
                      <a:pt x="1002" y="550"/>
                      <a:pt x="1048" y="6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6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160" y="3296"/>
                <a:ext cx="331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22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902" y="2536"/>
                <a:ext cx="331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123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1922" y="3222"/>
                <a:ext cx="130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12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1055" y="2627"/>
                <a:ext cx="0" cy="132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5" name="Line 37"/>
              <p:cNvSpPr>
                <a:spLocks noChangeAspect="1" noChangeShapeType="1"/>
              </p:cNvSpPr>
              <p:nvPr/>
            </p:nvSpPr>
            <p:spPr bwMode="auto">
              <a:xfrm>
                <a:off x="706" y="3313"/>
                <a:ext cx="12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7" name="Line 39"/>
              <p:cNvSpPr>
                <a:spLocks noChangeAspect="1" noChangeShapeType="1"/>
              </p:cNvSpPr>
              <p:nvPr/>
            </p:nvSpPr>
            <p:spPr bwMode="auto">
              <a:xfrm>
                <a:off x="683" y="3657"/>
                <a:ext cx="1243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28" name="Line 40"/>
              <p:cNvSpPr>
                <a:spLocks noChangeAspect="1" noChangeShapeType="1"/>
              </p:cNvSpPr>
              <p:nvPr/>
            </p:nvSpPr>
            <p:spPr bwMode="auto">
              <a:xfrm>
                <a:off x="1478" y="2627"/>
                <a:ext cx="0" cy="1321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30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1014" y="3529"/>
                <a:ext cx="392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31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630" y="3296"/>
                <a:ext cx="21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32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442" y="2658"/>
                <a:ext cx="218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в</a:t>
                </a:r>
              </a:p>
            </p:txBody>
          </p:sp>
          <p:sp>
            <p:nvSpPr>
              <p:cNvPr id="89150" name="Text Box 62"/>
              <p:cNvSpPr txBox="1">
                <a:spLocks noChangeAspect="1" noChangeArrowheads="1"/>
              </p:cNvSpPr>
              <p:nvPr/>
            </p:nvSpPr>
            <p:spPr bwMode="auto">
              <a:xfrm>
                <a:off x="1008" y="3284"/>
                <a:ext cx="167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9189" name="Group 101"/>
            <p:cNvGrpSpPr>
              <a:grpSpLocks/>
            </p:cNvGrpSpPr>
            <p:nvPr/>
          </p:nvGrpSpPr>
          <p:grpSpPr bwMode="auto">
            <a:xfrm>
              <a:off x="2831" y="929"/>
              <a:ext cx="1781" cy="1432"/>
              <a:chOff x="2831" y="929"/>
              <a:chExt cx="1781" cy="1432"/>
            </a:xfrm>
          </p:grpSpPr>
          <p:sp>
            <p:nvSpPr>
              <p:cNvPr id="89119" name="Freeform 31"/>
              <p:cNvSpPr>
                <a:spLocks noChangeAspect="1"/>
              </p:cNvSpPr>
              <p:nvPr/>
            </p:nvSpPr>
            <p:spPr bwMode="auto">
              <a:xfrm>
                <a:off x="3144" y="1336"/>
                <a:ext cx="645" cy="1025"/>
              </a:xfrm>
              <a:custGeom>
                <a:avLst/>
                <a:gdLst>
                  <a:gd name="T0" fmla="*/ 0 w 1095"/>
                  <a:gd name="T1" fmla="*/ 1991 h 1991"/>
                  <a:gd name="T2" fmla="*/ 181 w 1095"/>
                  <a:gd name="T3" fmla="*/ 724 h 1991"/>
                  <a:gd name="T4" fmla="*/ 565 w 1095"/>
                  <a:gd name="T5" fmla="*/ 0 h 1991"/>
                  <a:gd name="T6" fmla="*/ 905 w 1095"/>
                  <a:gd name="T7" fmla="*/ 724 h 1991"/>
                  <a:gd name="T8" fmla="*/ 1095 w 1095"/>
                  <a:gd name="T9" fmla="*/ 199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5" h="1991">
                    <a:moveTo>
                      <a:pt x="0" y="1991"/>
                    </a:moveTo>
                    <a:cubicBezTo>
                      <a:pt x="43" y="1523"/>
                      <a:pt x="87" y="1056"/>
                      <a:pt x="181" y="724"/>
                    </a:cubicBezTo>
                    <a:cubicBezTo>
                      <a:pt x="275" y="392"/>
                      <a:pt x="444" y="0"/>
                      <a:pt x="565" y="0"/>
                    </a:cubicBezTo>
                    <a:cubicBezTo>
                      <a:pt x="686" y="0"/>
                      <a:pt x="817" y="392"/>
                      <a:pt x="905" y="724"/>
                    </a:cubicBezTo>
                    <a:cubicBezTo>
                      <a:pt x="993" y="1056"/>
                      <a:pt x="1044" y="1523"/>
                      <a:pt x="1095" y="199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07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831" y="1057"/>
                <a:ext cx="210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б</a:t>
                </a:r>
              </a:p>
            </p:txBody>
          </p:sp>
          <p:sp>
            <p:nvSpPr>
              <p:cNvPr id="891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742" y="929"/>
                <a:ext cx="320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1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4421" y="1661"/>
                <a:ext cx="19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11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895" y="1004"/>
                <a:ext cx="0" cy="135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13" name="Line 25"/>
              <p:cNvSpPr>
                <a:spLocks noChangeAspect="1" noChangeShapeType="1"/>
              </p:cNvSpPr>
              <p:nvPr/>
            </p:nvSpPr>
            <p:spPr bwMode="auto">
              <a:xfrm>
                <a:off x="2944" y="1708"/>
                <a:ext cx="1531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14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66" y="1654"/>
                <a:ext cx="381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15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862" y="1247"/>
                <a:ext cx="211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16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3523" y="1654"/>
                <a:ext cx="433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0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17" name="Line 29"/>
              <p:cNvSpPr>
                <a:spLocks noChangeAspect="1" noChangeShapeType="1"/>
              </p:cNvSpPr>
              <p:nvPr/>
            </p:nvSpPr>
            <p:spPr bwMode="auto">
              <a:xfrm>
                <a:off x="3476" y="1004"/>
                <a:ext cx="0" cy="1357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18" name="Line 30"/>
              <p:cNvSpPr>
                <a:spLocks noChangeAspect="1" noChangeShapeType="1"/>
              </p:cNvSpPr>
              <p:nvPr/>
            </p:nvSpPr>
            <p:spPr bwMode="auto">
              <a:xfrm>
                <a:off x="3014" y="1336"/>
                <a:ext cx="136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51" name="Text Box 63"/>
              <p:cNvSpPr txBox="1">
                <a:spLocks noChangeAspect="1" noChangeArrowheads="1"/>
              </p:cNvSpPr>
              <p:nvPr/>
            </p:nvSpPr>
            <p:spPr bwMode="auto">
              <a:xfrm>
                <a:off x="3862" y="1687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89188" name="Group 100"/>
            <p:cNvGrpSpPr>
              <a:grpSpLocks/>
            </p:cNvGrpSpPr>
            <p:nvPr/>
          </p:nvGrpSpPr>
          <p:grpSpPr bwMode="auto">
            <a:xfrm>
              <a:off x="489" y="1279"/>
              <a:ext cx="1603" cy="1199"/>
              <a:chOff x="489" y="1279"/>
              <a:chExt cx="1603" cy="1199"/>
            </a:xfrm>
          </p:grpSpPr>
          <p:sp>
            <p:nvSpPr>
              <p:cNvPr id="89101" name="Freeform 13"/>
              <p:cNvSpPr>
                <a:spLocks noChangeAspect="1"/>
              </p:cNvSpPr>
              <p:nvPr/>
            </p:nvSpPr>
            <p:spPr bwMode="auto">
              <a:xfrm>
                <a:off x="1148" y="1628"/>
                <a:ext cx="568" cy="850"/>
              </a:xfrm>
              <a:custGeom>
                <a:avLst/>
                <a:gdLst>
                  <a:gd name="T0" fmla="*/ 0 w 1087"/>
                  <a:gd name="T1" fmla="*/ 1991 h 1991"/>
                  <a:gd name="T2" fmla="*/ 181 w 1087"/>
                  <a:gd name="T3" fmla="*/ 724 h 1991"/>
                  <a:gd name="T4" fmla="*/ 544 w 1087"/>
                  <a:gd name="T5" fmla="*/ 0 h 1991"/>
                  <a:gd name="T6" fmla="*/ 918 w 1087"/>
                  <a:gd name="T7" fmla="*/ 724 h 1991"/>
                  <a:gd name="T8" fmla="*/ 1087 w 1087"/>
                  <a:gd name="T9" fmla="*/ 1991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7" h="1991">
                    <a:moveTo>
                      <a:pt x="0" y="1991"/>
                    </a:moveTo>
                    <a:cubicBezTo>
                      <a:pt x="45" y="1523"/>
                      <a:pt x="90" y="1056"/>
                      <a:pt x="181" y="724"/>
                    </a:cubicBezTo>
                    <a:cubicBezTo>
                      <a:pt x="272" y="392"/>
                      <a:pt x="421" y="0"/>
                      <a:pt x="544" y="0"/>
                    </a:cubicBezTo>
                    <a:cubicBezTo>
                      <a:pt x="667" y="0"/>
                      <a:pt x="828" y="392"/>
                      <a:pt x="918" y="724"/>
                    </a:cubicBezTo>
                    <a:cubicBezTo>
                      <a:pt x="1008" y="1056"/>
                      <a:pt x="1047" y="1523"/>
                      <a:pt x="1087" y="1991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095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910" y="1279"/>
                <a:ext cx="28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89096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808" y="1859"/>
                <a:ext cx="284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89097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063" y="1352"/>
                <a:ext cx="0" cy="11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098" name="Line 10"/>
              <p:cNvSpPr>
                <a:spLocks noChangeAspect="1" noChangeShapeType="1"/>
              </p:cNvSpPr>
              <p:nvPr/>
            </p:nvSpPr>
            <p:spPr bwMode="auto">
              <a:xfrm>
                <a:off x="489" y="1937"/>
                <a:ext cx="132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099" name="Line 11"/>
              <p:cNvSpPr>
                <a:spLocks noChangeAspect="1" noChangeShapeType="1"/>
              </p:cNvSpPr>
              <p:nvPr/>
            </p:nvSpPr>
            <p:spPr bwMode="auto">
              <a:xfrm>
                <a:off x="1432" y="1352"/>
                <a:ext cx="0" cy="1126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00" name="Line 12"/>
              <p:cNvSpPr>
                <a:spLocks noChangeAspect="1" noChangeShapeType="1"/>
              </p:cNvSpPr>
              <p:nvPr/>
            </p:nvSpPr>
            <p:spPr bwMode="auto">
              <a:xfrm>
                <a:off x="489" y="1628"/>
                <a:ext cx="131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89102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185" y="1908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89103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1010" y="1550"/>
                <a:ext cx="18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8910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508" y="1908"/>
                <a:ext cx="18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8910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489" y="1352"/>
                <a:ext cx="187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32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а</a:t>
                </a:r>
              </a:p>
            </p:txBody>
          </p:sp>
          <p:sp>
            <p:nvSpPr>
              <p:cNvPr id="89152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1028" y="191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  <p:sp>
        <p:nvSpPr>
          <p:cNvPr id="89186" name="Rectangle 98"/>
          <p:cNvSpPr>
            <a:spLocks noChangeArrowheads="1"/>
          </p:cNvSpPr>
          <p:nvPr/>
        </p:nvSpPr>
        <p:spPr bwMode="auto">
          <a:xfrm>
            <a:off x="1352900" y="206047"/>
            <a:ext cx="77258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график соответствует функции ?</a:t>
            </a:r>
            <a:endParaRPr lang="ru-RU" sz="2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187" name="Picture 99" descr="slide0093_image19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7" y="4316441"/>
            <a:ext cx="1490010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302716" y="206047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4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314542"/>
            <a:ext cx="8229600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32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формулу функции по ее графику: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2237" name="Group 77"/>
          <p:cNvGrpSpPr>
            <a:grpSpLocks/>
          </p:cNvGrpSpPr>
          <p:nvPr/>
        </p:nvGrpSpPr>
        <p:grpSpPr bwMode="auto">
          <a:xfrm>
            <a:off x="949325" y="1493838"/>
            <a:ext cx="6867525" cy="4743450"/>
            <a:chOff x="598" y="930"/>
            <a:chExt cx="4326" cy="2988"/>
          </a:xfrm>
        </p:grpSpPr>
        <p:grpSp>
          <p:nvGrpSpPr>
            <p:cNvPr id="92236" name="Group 76"/>
            <p:cNvGrpSpPr>
              <a:grpSpLocks/>
            </p:cNvGrpSpPr>
            <p:nvPr/>
          </p:nvGrpSpPr>
          <p:grpSpPr bwMode="auto">
            <a:xfrm>
              <a:off x="3136" y="2516"/>
              <a:ext cx="1691" cy="1402"/>
              <a:chOff x="3136" y="2516"/>
              <a:chExt cx="1691" cy="1402"/>
            </a:xfrm>
          </p:grpSpPr>
          <p:sp>
            <p:nvSpPr>
              <p:cNvPr id="92206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3975" y="2516"/>
                <a:ext cx="0" cy="140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7" name="Line 47"/>
              <p:cNvSpPr>
                <a:spLocks noChangeAspect="1" noChangeShapeType="1"/>
              </p:cNvSpPr>
              <p:nvPr/>
            </p:nvSpPr>
            <p:spPr bwMode="auto">
              <a:xfrm>
                <a:off x="3136" y="3410"/>
                <a:ext cx="1551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8" name="Line 48"/>
              <p:cNvSpPr>
                <a:spLocks noChangeAspect="1" noChangeShapeType="1"/>
              </p:cNvSpPr>
              <p:nvPr/>
            </p:nvSpPr>
            <p:spPr bwMode="auto">
              <a:xfrm>
                <a:off x="3136" y="2643"/>
                <a:ext cx="629" cy="7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9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3765" y="2643"/>
                <a:ext cx="630" cy="76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10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3790" y="2516"/>
                <a:ext cx="315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212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3635" y="3366"/>
                <a:ext cx="319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213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3937" y="3091"/>
                <a:ext cx="253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214" name="Text Box 54"/>
              <p:cNvSpPr txBox="1">
                <a:spLocks noChangeAspect="1" noChangeArrowheads="1"/>
              </p:cNvSpPr>
              <p:nvPr/>
            </p:nvSpPr>
            <p:spPr bwMode="auto">
              <a:xfrm>
                <a:off x="4617" y="3411"/>
                <a:ext cx="210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215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3957" y="3395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sp>
          <p:nvSpPr>
            <p:cNvPr id="92181" name="Line 21"/>
            <p:cNvSpPr>
              <a:spLocks noChangeAspect="1" noChangeShapeType="1"/>
            </p:cNvSpPr>
            <p:nvPr/>
          </p:nvSpPr>
          <p:spPr bwMode="auto">
            <a:xfrm>
              <a:off x="3127" y="1960"/>
              <a:ext cx="160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grpSp>
          <p:nvGrpSpPr>
            <p:cNvPr id="92234" name="Group 74"/>
            <p:cNvGrpSpPr>
              <a:grpSpLocks/>
            </p:cNvGrpSpPr>
            <p:nvPr/>
          </p:nvGrpSpPr>
          <p:grpSpPr bwMode="auto">
            <a:xfrm>
              <a:off x="3270" y="930"/>
              <a:ext cx="1654" cy="1453"/>
              <a:chOff x="3270" y="930"/>
              <a:chExt cx="1654" cy="1453"/>
            </a:xfrm>
          </p:grpSpPr>
          <p:sp>
            <p:nvSpPr>
              <p:cNvPr id="92184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972" y="1924"/>
                <a:ext cx="215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175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4656" y="1920"/>
                <a:ext cx="268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177" name="Freeform 17"/>
              <p:cNvSpPr>
                <a:spLocks noChangeAspect="1"/>
              </p:cNvSpPr>
              <p:nvPr/>
            </p:nvSpPr>
            <p:spPr bwMode="auto">
              <a:xfrm>
                <a:off x="3657" y="1549"/>
                <a:ext cx="774" cy="811"/>
              </a:xfrm>
              <a:custGeom>
                <a:avLst/>
                <a:gdLst>
                  <a:gd name="T0" fmla="*/ 0 w 942"/>
                  <a:gd name="T1" fmla="*/ 916 h 916"/>
                  <a:gd name="T2" fmla="*/ 283 w 942"/>
                  <a:gd name="T3" fmla="*/ 230 h 916"/>
                  <a:gd name="T4" fmla="*/ 501 w 942"/>
                  <a:gd name="T5" fmla="*/ 1 h 916"/>
                  <a:gd name="T6" fmla="*/ 722 w 942"/>
                  <a:gd name="T7" fmla="*/ 239 h 916"/>
                  <a:gd name="T8" fmla="*/ 942 w 942"/>
                  <a:gd name="T9" fmla="*/ 90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2" h="916">
                    <a:moveTo>
                      <a:pt x="0" y="916"/>
                    </a:moveTo>
                    <a:cubicBezTo>
                      <a:pt x="47" y="803"/>
                      <a:pt x="200" y="382"/>
                      <a:pt x="283" y="230"/>
                    </a:cubicBezTo>
                    <a:cubicBezTo>
                      <a:pt x="366" y="78"/>
                      <a:pt x="428" y="0"/>
                      <a:pt x="501" y="1"/>
                    </a:cubicBezTo>
                    <a:cubicBezTo>
                      <a:pt x="574" y="2"/>
                      <a:pt x="649" y="88"/>
                      <a:pt x="722" y="239"/>
                    </a:cubicBezTo>
                    <a:cubicBezTo>
                      <a:pt x="795" y="390"/>
                      <a:pt x="896" y="768"/>
                      <a:pt x="942" y="907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79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3872" y="956"/>
                <a:ext cx="0" cy="14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2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3686" y="930"/>
                <a:ext cx="178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183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270" y="1121"/>
                <a:ext cx="267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ru-RU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5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727" y="1480"/>
                <a:ext cx="21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92186" name="Line 26"/>
              <p:cNvSpPr>
                <a:spLocks noChangeAspect="1" noChangeShapeType="1"/>
              </p:cNvSpPr>
              <p:nvPr/>
            </p:nvSpPr>
            <p:spPr bwMode="auto">
              <a:xfrm>
                <a:off x="3895" y="1559"/>
                <a:ext cx="15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7" name="Line 27"/>
              <p:cNvSpPr>
                <a:spLocks noChangeAspect="1" noChangeShapeType="1"/>
              </p:cNvSpPr>
              <p:nvPr/>
            </p:nvSpPr>
            <p:spPr bwMode="auto">
              <a:xfrm>
                <a:off x="4059" y="1559"/>
                <a:ext cx="0" cy="3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16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3839" y="1934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92235" name="Group 75"/>
            <p:cNvGrpSpPr>
              <a:grpSpLocks/>
            </p:cNvGrpSpPr>
            <p:nvPr/>
          </p:nvGrpSpPr>
          <p:grpSpPr bwMode="auto">
            <a:xfrm>
              <a:off x="598" y="2362"/>
              <a:ext cx="2063" cy="1478"/>
              <a:chOff x="598" y="2362"/>
              <a:chExt cx="2063" cy="1478"/>
            </a:xfrm>
          </p:grpSpPr>
          <p:sp>
            <p:nvSpPr>
              <p:cNvPr id="92197" name="Freeform 37"/>
              <p:cNvSpPr>
                <a:spLocks noChangeAspect="1"/>
              </p:cNvSpPr>
              <p:nvPr/>
            </p:nvSpPr>
            <p:spPr bwMode="auto">
              <a:xfrm>
                <a:off x="726" y="2953"/>
                <a:ext cx="1675" cy="598"/>
              </a:xfrm>
              <a:custGeom>
                <a:avLst/>
                <a:gdLst>
                  <a:gd name="T0" fmla="*/ 0 w 2039"/>
                  <a:gd name="T1" fmla="*/ 676 h 676"/>
                  <a:gd name="T2" fmla="*/ 211 w 2039"/>
                  <a:gd name="T3" fmla="*/ 500 h 676"/>
                  <a:gd name="T4" fmla="*/ 906 w 2039"/>
                  <a:gd name="T5" fmla="*/ 228 h 676"/>
                  <a:gd name="T6" fmla="*/ 2039 w 2039"/>
                  <a:gd name="T7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39" h="676">
                    <a:moveTo>
                      <a:pt x="0" y="676"/>
                    </a:moveTo>
                    <a:cubicBezTo>
                      <a:pt x="35" y="645"/>
                      <a:pt x="60" y="575"/>
                      <a:pt x="211" y="500"/>
                    </a:cubicBezTo>
                    <a:cubicBezTo>
                      <a:pt x="362" y="425"/>
                      <a:pt x="601" y="311"/>
                      <a:pt x="906" y="228"/>
                    </a:cubicBezTo>
                    <a:cubicBezTo>
                      <a:pt x="1211" y="145"/>
                      <a:pt x="1803" y="48"/>
                      <a:pt x="2039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89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1319" y="2362"/>
                <a:ext cx="26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191" name="Text Box 31"/>
              <p:cNvSpPr txBox="1">
                <a:spLocks noChangeAspect="1" noChangeArrowheads="1"/>
              </p:cNvSpPr>
              <p:nvPr/>
            </p:nvSpPr>
            <p:spPr bwMode="auto">
              <a:xfrm>
                <a:off x="598" y="3119"/>
                <a:ext cx="344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4</a:t>
                </a:r>
              </a:p>
            </p:txBody>
          </p:sp>
          <p:sp>
            <p:nvSpPr>
              <p:cNvPr id="92193" name="Line 33"/>
              <p:cNvSpPr>
                <a:spLocks noChangeAspect="1" noChangeShapeType="1"/>
              </p:cNvSpPr>
              <p:nvPr/>
            </p:nvSpPr>
            <p:spPr bwMode="auto">
              <a:xfrm flipV="1">
                <a:off x="1475" y="2412"/>
                <a:ext cx="0" cy="142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94" name="Line 34"/>
              <p:cNvSpPr>
                <a:spLocks noChangeAspect="1" noChangeShapeType="1"/>
              </p:cNvSpPr>
              <p:nvPr/>
            </p:nvSpPr>
            <p:spPr bwMode="auto">
              <a:xfrm>
                <a:off x="726" y="3372"/>
                <a:ext cx="1863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95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901" y="2419"/>
                <a:ext cx="267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ru-RU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96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1433" y="3450"/>
                <a:ext cx="30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198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2318" y="3351"/>
                <a:ext cx="216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5</a:t>
                </a:r>
              </a:p>
            </p:txBody>
          </p:sp>
          <p:sp>
            <p:nvSpPr>
              <p:cNvPr id="92199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444" y="2839"/>
                <a:ext cx="214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2</a:t>
                </a:r>
              </a:p>
            </p:txBody>
          </p:sp>
          <p:sp>
            <p:nvSpPr>
              <p:cNvPr id="92200" name="Line 40"/>
              <p:cNvSpPr>
                <a:spLocks noChangeAspect="1" noChangeShapeType="1"/>
              </p:cNvSpPr>
              <p:nvPr/>
            </p:nvSpPr>
            <p:spPr bwMode="auto">
              <a:xfrm>
                <a:off x="2406" y="2990"/>
                <a:ext cx="0" cy="38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1" name="Line 41"/>
              <p:cNvSpPr>
                <a:spLocks noChangeAspect="1" noChangeShapeType="1"/>
              </p:cNvSpPr>
              <p:nvPr/>
            </p:nvSpPr>
            <p:spPr bwMode="auto">
              <a:xfrm>
                <a:off x="706" y="3567"/>
                <a:ext cx="76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2" name="Line 42"/>
              <p:cNvSpPr>
                <a:spLocks noChangeAspect="1" noChangeShapeType="1"/>
              </p:cNvSpPr>
              <p:nvPr/>
            </p:nvSpPr>
            <p:spPr bwMode="auto">
              <a:xfrm>
                <a:off x="706" y="3366"/>
                <a:ext cx="0" cy="20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203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2483" y="3331"/>
                <a:ext cx="17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204" name="Text Box 44"/>
              <p:cNvSpPr txBox="1">
                <a:spLocks noChangeAspect="1" noChangeArrowheads="1"/>
              </p:cNvSpPr>
              <p:nvPr/>
            </p:nvSpPr>
            <p:spPr bwMode="auto">
              <a:xfrm>
                <a:off x="845" y="3307"/>
                <a:ext cx="323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3</a:t>
                </a:r>
              </a:p>
            </p:txBody>
          </p:sp>
          <p:sp>
            <p:nvSpPr>
              <p:cNvPr id="92217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1439" y="3351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  <p:grpSp>
          <p:nvGrpSpPr>
            <p:cNvPr id="92233" name="Group 73"/>
            <p:cNvGrpSpPr>
              <a:grpSpLocks/>
            </p:cNvGrpSpPr>
            <p:nvPr/>
          </p:nvGrpSpPr>
          <p:grpSpPr bwMode="auto">
            <a:xfrm>
              <a:off x="612" y="956"/>
              <a:ext cx="1617" cy="1484"/>
              <a:chOff x="612" y="956"/>
              <a:chExt cx="1617" cy="1484"/>
            </a:xfrm>
          </p:grpSpPr>
          <p:sp>
            <p:nvSpPr>
              <p:cNvPr id="92166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1263" y="1055"/>
                <a:ext cx="0" cy="138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67" name="Line 7"/>
              <p:cNvSpPr>
                <a:spLocks noChangeAspect="1" noChangeShapeType="1"/>
              </p:cNvSpPr>
              <p:nvPr/>
            </p:nvSpPr>
            <p:spPr bwMode="auto">
              <a:xfrm>
                <a:off x="612" y="1946"/>
                <a:ext cx="1485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68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705" y="1153"/>
                <a:ext cx="1114" cy="11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69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076" y="956"/>
                <a:ext cx="37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у</a:t>
                </a:r>
              </a:p>
            </p:txBody>
          </p:sp>
          <p:sp>
            <p:nvSpPr>
              <p:cNvPr id="92170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043" y="1909"/>
                <a:ext cx="186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х</a:t>
                </a:r>
              </a:p>
            </p:txBody>
          </p:sp>
          <p:sp>
            <p:nvSpPr>
              <p:cNvPr id="9217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705" y="1055"/>
                <a:ext cx="278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ru-RU" sz="4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92172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1219" y="1687"/>
                <a:ext cx="2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173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959" y="1888"/>
                <a:ext cx="3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ru-R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-</a:t>
                </a:r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1</a:t>
                </a:r>
              </a:p>
            </p:txBody>
          </p:sp>
          <p:sp>
            <p:nvSpPr>
              <p:cNvPr id="92218" name="Text Box 58"/>
              <p:cNvSpPr txBox="1">
                <a:spLocks noChangeAspect="1" noChangeArrowheads="1"/>
              </p:cNvSpPr>
              <p:nvPr/>
            </p:nvSpPr>
            <p:spPr bwMode="auto">
              <a:xfrm>
                <a:off x="1218" y="1924"/>
                <a:ext cx="21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</a:rPr>
                  <a:t>0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40"/>
          <p:cNvSpPr>
            <a:spLocks noChangeAspect="1"/>
          </p:cNvSpPr>
          <p:nvPr/>
        </p:nvSpPr>
        <p:spPr bwMode="auto">
          <a:xfrm>
            <a:off x="967099" y="2059218"/>
            <a:ext cx="986294" cy="1179264"/>
          </a:xfrm>
          <a:custGeom>
            <a:avLst/>
            <a:gdLst>
              <a:gd name="T0" fmla="*/ 905 w 905"/>
              <a:gd name="T1" fmla="*/ 0 h 1086"/>
              <a:gd name="T2" fmla="*/ 724 w 905"/>
              <a:gd name="T3" fmla="*/ 905 h 1086"/>
              <a:gd name="T4" fmla="*/ 0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905" y="0"/>
                </a:moveTo>
                <a:cubicBezTo>
                  <a:pt x="890" y="362"/>
                  <a:pt x="875" y="724"/>
                  <a:pt x="724" y="905"/>
                </a:cubicBezTo>
                <a:cubicBezTo>
                  <a:pt x="573" y="1086"/>
                  <a:pt x="286" y="1086"/>
                  <a:pt x="0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41"/>
          <p:cNvSpPr>
            <a:spLocks noChangeAspect="1"/>
          </p:cNvSpPr>
          <p:nvPr/>
        </p:nvSpPr>
        <p:spPr bwMode="auto">
          <a:xfrm>
            <a:off x="2289521" y="2046755"/>
            <a:ext cx="1041742" cy="1250090"/>
          </a:xfrm>
          <a:custGeom>
            <a:avLst/>
            <a:gdLst>
              <a:gd name="T0" fmla="*/ 0 w 905"/>
              <a:gd name="T1" fmla="*/ 0 h 1086"/>
              <a:gd name="T2" fmla="*/ 181 w 905"/>
              <a:gd name="T3" fmla="*/ 905 h 1086"/>
              <a:gd name="T4" fmla="*/ 905 w 905"/>
              <a:gd name="T5" fmla="*/ 1086 h 1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086">
                <a:moveTo>
                  <a:pt x="0" y="0"/>
                </a:moveTo>
                <a:cubicBezTo>
                  <a:pt x="15" y="362"/>
                  <a:pt x="30" y="724"/>
                  <a:pt x="181" y="905"/>
                </a:cubicBezTo>
                <a:cubicBezTo>
                  <a:pt x="332" y="1086"/>
                  <a:pt x="618" y="1086"/>
                  <a:pt x="905" y="108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747515" y="1423293"/>
            <a:ext cx="3090097" cy="4165946"/>
            <a:chOff x="149" y="2106"/>
            <a:chExt cx="1129" cy="1783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640" y="2242"/>
              <a:ext cx="0" cy="16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49" y="3237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2068127" y="3536775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049439" y="3211202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7" name="Line 12"/>
          <p:cNvSpPr>
            <a:spLocks noChangeAspect="1" noChangeShapeType="1"/>
          </p:cNvSpPr>
          <p:nvPr/>
        </p:nvSpPr>
        <p:spPr bwMode="auto">
          <a:xfrm>
            <a:off x="746576" y="3383995"/>
            <a:ext cx="2885760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93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2788392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2788392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4585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23139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2313903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5805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2474203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2474203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5172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3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7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747515" y="1423294"/>
            <a:ext cx="3090097" cy="4100525"/>
            <a:chOff x="149" y="2106"/>
            <a:chExt cx="1129" cy="1755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524" y="2214"/>
              <a:ext cx="0" cy="164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149" y="3237"/>
              <a:ext cx="11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32" y="3229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523" y="210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1859480" y="4054319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195232" y="4036211"/>
            <a:ext cx="339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2597634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4930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286533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2865336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4468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711238" y="3216392"/>
                <a:ext cx="2581604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−х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238" y="3216392"/>
                <a:ext cx="2581604" cy="532966"/>
              </a:xfrm>
              <a:prstGeom prst="rect">
                <a:avLst/>
              </a:prstGeom>
              <a:blipFill rotWithShape="0">
                <a:blip r:embed="rId4"/>
                <a:stretch>
                  <a:fillRect l="-5201" t="-11494" b="-3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780" y="3918228"/>
                <a:ext cx="2849306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780" y="3918228"/>
                <a:ext cx="2849306" cy="532966"/>
              </a:xfrm>
              <a:prstGeom prst="rect">
                <a:avLst/>
              </a:prstGeom>
              <a:blipFill rotWithShape="0">
                <a:blip r:embed="rId5"/>
                <a:stretch>
                  <a:fillRect l="-4487" t="-11494" b="-390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732564" y="2401600"/>
            <a:ext cx="0" cy="3122219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2559125" y="4036211"/>
            <a:ext cx="34687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Freeform 32"/>
          <p:cNvSpPr>
            <a:spLocks noChangeAspect="1"/>
          </p:cNvSpPr>
          <p:nvPr/>
        </p:nvSpPr>
        <p:spPr bwMode="auto">
          <a:xfrm flipH="1">
            <a:off x="2215080" y="2532935"/>
            <a:ext cx="965162" cy="2984963"/>
          </a:xfrm>
          <a:custGeom>
            <a:avLst/>
            <a:gdLst>
              <a:gd name="T0" fmla="*/ 1086 w 1086"/>
              <a:gd name="T1" fmla="*/ 0 h 2896"/>
              <a:gd name="T2" fmla="*/ 905 w 1086"/>
              <a:gd name="T3" fmla="*/ 1086 h 2896"/>
              <a:gd name="T4" fmla="*/ 543 w 1086"/>
              <a:gd name="T5" fmla="*/ 1448 h 2896"/>
              <a:gd name="T6" fmla="*/ 181 w 1086"/>
              <a:gd name="T7" fmla="*/ 1810 h 2896"/>
              <a:gd name="T8" fmla="*/ 0 w 1086"/>
              <a:gd name="T9" fmla="*/ 2896 h 2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6" h="2896">
                <a:moveTo>
                  <a:pt x="1086" y="0"/>
                </a:moveTo>
                <a:cubicBezTo>
                  <a:pt x="1040" y="422"/>
                  <a:pt x="995" y="845"/>
                  <a:pt x="905" y="1086"/>
                </a:cubicBezTo>
                <a:cubicBezTo>
                  <a:pt x="815" y="1327"/>
                  <a:pt x="664" y="1327"/>
                  <a:pt x="543" y="1448"/>
                </a:cubicBezTo>
                <a:cubicBezTo>
                  <a:pt x="422" y="1569"/>
                  <a:pt x="271" y="1569"/>
                  <a:pt x="181" y="1810"/>
                </a:cubicBezTo>
                <a:cubicBezTo>
                  <a:pt x="91" y="2051"/>
                  <a:pt x="45" y="2473"/>
                  <a:pt x="0" y="289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1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5033" y="321365"/>
            <a:ext cx="11240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8</a:t>
            </a:r>
            <a:endParaRPr lang="ru-RU" sz="4400" b="1" i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665" y="462403"/>
            <a:ext cx="7285459" cy="487363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Найти соответствующую функцию для графика</a:t>
            </a:r>
            <a:endParaRPr lang="ru-RU" sz="32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194"/>
          <p:cNvGrpSpPr>
            <a:grpSpLocks/>
          </p:cNvGrpSpPr>
          <p:nvPr/>
        </p:nvGrpSpPr>
        <p:grpSpPr bwMode="auto">
          <a:xfrm>
            <a:off x="610902" y="1051183"/>
            <a:ext cx="3673083" cy="4808479"/>
            <a:chOff x="-20" y="2096"/>
            <a:chExt cx="1342" cy="2058"/>
          </a:xfrm>
        </p:grpSpPr>
        <p:sp>
          <p:nvSpPr>
            <p:cNvPr id="10" name="Line 38"/>
            <p:cNvSpPr>
              <a:spLocks noChangeAspect="1" noChangeShapeType="1"/>
            </p:cNvSpPr>
            <p:nvPr/>
          </p:nvSpPr>
          <p:spPr bwMode="auto">
            <a:xfrm flipV="1">
              <a:off x="895" y="2228"/>
              <a:ext cx="0" cy="192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9"/>
            <p:cNvSpPr>
              <a:spLocks noChangeAspect="1" noChangeShapeType="1"/>
            </p:cNvSpPr>
            <p:nvPr/>
          </p:nvSpPr>
          <p:spPr bwMode="auto">
            <a:xfrm>
              <a:off x="-20" y="2939"/>
              <a:ext cx="13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42"/>
            <p:cNvSpPr txBox="1">
              <a:spLocks noChangeAspect="1" noChangeArrowheads="1"/>
            </p:cNvSpPr>
            <p:nvPr/>
          </p:nvSpPr>
          <p:spPr bwMode="auto">
            <a:xfrm>
              <a:off x="1176" y="2766"/>
              <a:ext cx="14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х</a:t>
              </a:r>
            </a:p>
          </p:txBody>
        </p:sp>
        <p:sp>
          <p:nvSpPr>
            <p:cNvPr id="14" name="Text Box 190"/>
            <p:cNvSpPr txBox="1">
              <a:spLocks noChangeAspect="1" noChangeArrowheads="1"/>
            </p:cNvSpPr>
            <p:nvPr/>
          </p:nvSpPr>
          <p:spPr bwMode="auto">
            <a:xfrm>
              <a:off x="911" y="2096"/>
              <a:ext cx="2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</a:p>
          </p:txBody>
        </p:sp>
      </p:grpSp>
      <p:sp>
        <p:nvSpPr>
          <p:cNvPr id="15" name="Text Box 12"/>
          <p:cNvSpPr txBox="1">
            <a:spLocks noChangeAspect="1" noChangeArrowheads="1"/>
          </p:cNvSpPr>
          <p:nvPr/>
        </p:nvSpPr>
        <p:spPr bwMode="auto">
          <a:xfrm>
            <a:off x="3261814" y="2996651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6" name="Text Box 25"/>
          <p:cNvSpPr txBox="1">
            <a:spLocks noChangeAspect="1" noChangeArrowheads="1"/>
          </p:cNvSpPr>
          <p:nvPr/>
        </p:nvSpPr>
        <p:spPr bwMode="auto">
          <a:xfrm>
            <a:off x="2212983" y="3008097"/>
            <a:ext cx="59450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1868633"/>
                <a:ext cx="3080139" cy="539315"/>
              </a:xfrm>
              <a:prstGeom prst="rect">
                <a:avLst/>
              </a:prstGeom>
              <a:blipFill rotWithShape="0">
                <a:blip r:embed="rId2"/>
                <a:stretch>
                  <a:fillRect l="-4150" t="-1022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96128" y="2532935"/>
                <a:ext cx="2696187" cy="770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(х+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2532935"/>
                <a:ext cx="2696187" cy="770532"/>
              </a:xfrm>
              <a:prstGeom prst="rect">
                <a:avLst/>
              </a:prstGeom>
              <a:blipFill rotWithShape="0">
                <a:blip r:embed="rId3"/>
                <a:stretch>
                  <a:fillRect l="-4740" b="-6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6128" y="4518973"/>
                <a:ext cx="3254865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sSup>
                      <m:sSup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(х+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128" y="4518973"/>
                <a:ext cx="3254865" cy="539315"/>
              </a:xfrm>
              <a:prstGeom prst="rect">
                <a:avLst/>
              </a:prstGeom>
              <a:blipFill rotWithShape="0">
                <a:blip r:embed="rId4"/>
                <a:stretch>
                  <a:fillRect l="-3933" t="-8989" b="-37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11"/>
          <p:cNvSpPr>
            <a:spLocks noChangeAspect="1" noChangeShapeType="1"/>
          </p:cNvSpPr>
          <p:nvPr/>
        </p:nvSpPr>
        <p:spPr bwMode="auto">
          <a:xfrm>
            <a:off x="2440708" y="2011333"/>
            <a:ext cx="0" cy="371292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44"/>
          <p:cNvSpPr txBox="1">
            <a:spLocks noChangeAspect="1" noChangeArrowheads="1"/>
          </p:cNvSpPr>
          <p:nvPr/>
        </p:nvSpPr>
        <p:spPr bwMode="auto">
          <a:xfrm>
            <a:off x="3070962" y="3921503"/>
            <a:ext cx="56514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Line 12"/>
          <p:cNvSpPr>
            <a:spLocks noChangeAspect="1" noChangeShapeType="1"/>
          </p:cNvSpPr>
          <p:nvPr/>
        </p:nvSpPr>
        <p:spPr bwMode="auto">
          <a:xfrm>
            <a:off x="610902" y="4074337"/>
            <a:ext cx="3377626" cy="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6" name="Freeform 51"/>
          <p:cNvSpPr>
            <a:spLocks/>
          </p:cNvSpPr>
          <p:nvPr/>
        </p:nvSpPr>
        <p:spPr bwMode="auto">
          <a:xfrm>
            <a:off x="2654664" y="2078142"/>
            <a:ext cx="1000011" cy="1906895"/>
          </a:xfrm>
          <a:custGeom>
            <a:avLst/>
            <a:gdLst>
              <a:gd name="T0" fmla="*/ 0 w 1442"/>
              <a:gd name="T1" fmla="*/ 0 h 1628"/>
              <a:gd name="T2" fmla="*/ 182 w 1442"/>
              <a:gd name="T3" fmla="*/ 1086 h 1628"/>
              <a:gd name="T4" fmla="*/ 543 w 1442"/>
              <a:gd name="T5" fmla="*/ 1446 h 1628"/>
              <a:gd name="T6" fmla="*/ 1442 w 1442"/>
              <a:gd name="T7" fmla="*/ 1628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2" h="1628">
                <a:moveTo>
                  <a:pt x="0" y="0"/>
                </a:moveTo>
                <a:cubicBezTo>
                  <a:pt x="46" y="422"/>
                  <a:pt x="92" y="845"/>
                  <a:pt x="182" y="1086"/>
                </a:cubicBezTo>
                <a:cubicBezTo>
                  <a:pt x="272" y="1327"/>
                  <a:pt x="333" y="1356"/>
                  <a:pt x="543" y="1446"/>
                </a:cubicBezTo>
                <a:cubicBezTo>
                  <a:pt x="753" y="1536"/>
                  <a:pt x="1097" y="1582"/>
                  <a:pt x="1442" y="162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1151619" y="4163638"/>
            <a:ext cx="1075133" cy="1696024"/>
          </a:xfrm>
          <a:custGeom>
            <a:avLst/>
            <a:gdLst>
              <a:gd name="T0" fmla="*/ 1454 w 1454"/>
              <a:gd name="T1" fmla="*/ 1267 h 1267"/>
              <a:gd name="T2" fmla="*/ 1267 w 1454"/>
              <a:gd name="T3" fmla="*/ 541 h 1267"/>
              <a:gd name="T4" fmla="*/ 905 w 1454"/>
              <a:gd name="T5" fmla="*/ 178 h 1267"/>
              <a:gd name="T6" fmla="*/ 0 w 1454"/>
              <a:gd name="T7" fmla="*/ 0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4" h="1267">
                <a:moveTo>
                  <a:pt x="1454" y="1267"/>
                </a:moveTo>
                <a:cubicBezTo>
                  <a:pt x="1406" y="995"/>
                  <a:pt x="1358" y="723"/>
                  <a:pt x="1267" y="541"/>
                </a:cubicBezTo>
                <a:cubicBezTo>
                  <a:pt x="1176" y="359"/>
                  <a:pt x="1116" y="268"/>
                  <a:pt x="905" y="178"/>
                </a:cubicBezTo>
                <a:cubicBezTo>
                  <a:pt x="694" y="88"/>
                  <a:pt x="347" y="44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18781" y="3482528"/>
                <a:ext cx="2710614" cy="770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у=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(х−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800" b="1" i="1" smtClean="0">
                                <a:solidFill>
                                  <a:srgbClr val="000099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sz="2800" b="1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ru-RU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781" y="3482528"/>
                <a:ext cx="2710614" cy="770532"/>
              </a:xfrm>
              <a:prstGeom prst="rect">
                <a:avLst/>
              </a:prstGeom>
              <a:blipFill rotWithShape="0">
                <a:blip r:embed="rId5"/>
                <a:stretch>
                  <a:fillRect l="-4955" b="-6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24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f32e5d7d6bb2ba994a9b4de7632991b342b3a"/>
</p:tagLst>
</file>

<file path=ppt/theme/theme1.xml><?xml version="1.0" encoding="utf-8"?>
<a:theme xmlns:a="http://schemas.openxmlformats.org/drawingml/2006/main" name="Край">
  <a:themeElements>
    <a:clrScheme name="Край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anose="020B0604020202020204" pitchFamily="34" charset="-128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4609</TotalTime>
  <Words>1785</Words>
  <Application>Microsoft Office PowerPoint</Application>
  <PresentationFormat>Экран (4:3)</PresentationFormat>
  <Paragraphs>578</Paragraphs>
  <Slides>36</Slides>
  <Notes>11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 Unicode MS</vt:lpstr>
      <vt:lpstr>Arial</vt:lpstr>
      <vt:lpstr>Arial Black</vt:lpstr>
      <vt:lpstr>Cambria Math</vt:lpstr>
      <vt:lpstr>Garamond</vt:lpstr>
      <vt:lpstr>Monotype Corsiva</vt:lpstr>
      <vt:lpstr>Times New Roman</vt:lpstr>
      <vt:lpstr>Wingdings</vt:lpstr>
      <vt:lpstr>Край</vt:lpstr>
      <vt:lpstr>Формула</vt:lpstr>
      <vt:lpstr>Презентация PowerPoint</vt:lpstr>
      <vt:lpstr>Какой функции соответствует график?</vt:lpstr>
      <vt:lpstr>Презентация PowerPoint</vt:lpstr>
      <vt:lpstr>Презентация PowerPoint</vt:lpstr>
      <vt:lpstr>Презентация PowerPoint</vt:lpstr>
      <vt:lpstr>Составить формулу функции по ее графику: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Презентация PowerPoint</vt:lpstr>
      <vt:lpstr>Какой функции соответствует график?</vt:lpstr>
      <vt:lpstr>Презентация PowerPoint</vt:lpstr>
      <vt:lpstr>Презентация PowerPoint</vt:lpstr>
      <vt:lpstr>Презентация PowerPoint</vt:lpstr>
      <vt:lpstr>Составить формулу функции по ее графику: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Найти соответствующую функцию для графика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Кабинет317</dc:creator>
  <cp:lastModifiedBy>Кабинет317</cp:lastModifiedBy>
  <cp:revision>98</cp:revision>
  <cp:lastPrinted>1601-01-01T00:00:00Z</cp:lastPrinted>
  <dcterms:created xsi:type="dcterms:W3CDTF">1601-01-01T00:00:00Z</dcterms:created>
  <dcterms:modified xsi:type="dcterms:W3CDTF">2015-01-17T06:27:14Z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