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5" r:id="rId5"/>
    <p:sldId id="268" r:id="rId6"/>
    <p:sldId id="257" r:id="rId7"/>
    <p:sldId id="258" r:id="rId8"/>
    <p:sldId id="259" r:id="rId9"/>
    <p:sldId id="270" r:id="rId10"/>
    <p:sldId id="271" r:id="rId11"/>
    <p:sldId id="260" r:id="rId12"/>
    <p:sldId id="261" r:id="rId13"/>
    <p:sldId id="262" r:id="rId14"/>
    <p:sldId id="263" r:id="rId15"/>
    <p:sldId id="264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6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081A17-40B4-4911-865A-E629B52C74FF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9E86E1-0298-4B70-9EE3-A1491F2F3DF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548680"/>
            <a:ext cx="740664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dirty="0"/>
              <a:t>Государственное дошкольное образовательное учреждение детский сад №27 </a:t>
            </a:r>
            <a:br>
              <a:rPr lang="ru-RU" sz="1400" dirty="0"/>
            </a:br>
            <a:r>
              <a:rPr lang="ru-RU" sz="1400" dirty="0"/>
              <a:t>общеразвивающего вида с приоритетным осуществлением физического развития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ru-RU" sz="1400" dirty="0"/>
              <a:t>воспитанников Василеостровского административного района </a:t>
            </a:r>
            <a:br>
              <a:rPr lang="ru-RU" sz="1400" dirty="0"/>
            </a:br>
            <a:r>
              <a:rPr lang="ru-RU" sz="1400" dirty="0"/>
              <a:t>Санкт-Петербурга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872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/>
              <a:t>Конспект комплексного </a:t>
            </a:r>
          </a:p>
          <a:p>
            <a:pPr algn="ctr"/>
            <a:r>
              <a:rPr lang="ru-RU" sz="2800" b="1" dirty="0"/>
              <a:t>познавательно-речевого занятия</a:t>
            </a:r>
          </a:p>
          <a:p>
            <a:pPr algn="ctr"/>
            <a:r>
              <a:rPr lang="ru-RU" sz="2800" b="1" dirty="0" smtClean="0"/>
              <a:t>«Маша и медведь»</a:t>
            </a:r>
          </a:p>
          <a:p>
            <a:pPr algn="ctr"/>
            <a:r>
              <a:rPr lang="ru-RU" sz="1800" b="1" dirty="0"/>
              <a:t>/для детей </a:t>
            </a:r>
            <a:r>
              <a:rPr lang="ru-RU" sz="1800" b="1" dirty="0" smtClean="0"/>
              <a:t>среднего </a:t>
            </a:r>
            <a:r>
              <a:rPr lang="ru-RU" sz="1800" b="1" dirty="0"/>
              <a:t>дошкольного возраста/</a:t>
            </a:r>
          </a:p>
          <a:p>
            <a:pPr algn="ctr"/>
            <a:endParaRPr lang="ru-RU" sz="1800" b="1" dirty="0"/>
          </a:p>
          <a:p>
            <a:pPr algn="r"/>
            <a:r>
              <a:rPr lang="ru-RU" sz="1600" dirty="0"/>
              <a:t>Составила и провела: воспитатель</a:t>
            </a:r>
          </a:p>
          <a:p>
            <a:pPr algn="just"/>
            <a:r>
              <a:rPr lang="ru-RU" sz="1600" dirty="0"/>
              <a:t>                                                                                                      Корнева Елена Александровна</a:t>
            </a:r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r>
              <a:rPr lang="ru-RU" sz="1800" dirty="0"/>
              <a:t>                                                                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13 </a:t>
            </a:r>
            <a:r>
              <a:rPr lang="ru-RU" sz="1600" dirty="0"/>
              <a:t>октября </a:t>
            </a:r>
            <a:r>
              <a:rPr lang="ru-RU" sz="1600" dirty="0" smtClean="0"/>
              <a:t>2010г</a:t>
            </a:r>
            <a:r>
              <a:rPr lang="ru-RU" sz="1600" dirty="0"/>
              <a:t>.</a:t>
            </a:r>
          </a:p>
          <a:p>
            <a:pPr algn="r"/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77072"/>
            <a:ext cx="2448272" cy="150493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3708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rmAutofit/>
          </a:bodyPr>
          <a:lstStyle/>
          <a:p>
            <a:pPr marL="82296" indent="0">
              <a:lnSpc>
                <a:spcPct val="12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Как вы думаете, что объединяет эти картинки? Дело в том, что и у двери, и у человека, и у ведра, и у чайника есть </a:t>
            </a:r>
            <a:r>
              <a:rPr lang="ru-RU" sz="2000" i="1" dirty="0"/>
              <a:t>ручка. </a:t>
            </a:r>
            <a:r>
              <a:rPr lang="ru-RU" sz="2000" dirty="0"/>
              <a:t>Даже предмет которым пишут называют </a:t>
            </a:r>
            <a:r>
              <a:rPr lang="ru-RU" sz="2000" i="1" dirty="0"/>
              <a:t>ручка.</a:t>
            </a:r>
            <a:r>
              <a:rPr lang="ru-RU" sz="2000" dirty="0"/>
              <a:t>  Видите, как много значений есть у этого слова. Такие слова в русском языке называются – многозначные</a:t>
            </a:r>
            <a:r>
              <a:rPr lang="ru-RU" sz="2000" dirty="0" smtClean="0"/>
              <a:t>.</a:t>
            </a:r>
            <a:endParaRPr lang="ru-RU" sz="2000" b="1" dirty="0" smtClean="0"/>
          </a:p>
          <a:p>
            <a:pPr marL="82296" indent="0">
              <a:lnSpc>
                <a:spcPct val="120000"/>
              </a:lnSpc>
              <a:buNone/>
            </a:pPr>
            <a:r>
              <a:rPr lang="ru-RU" sz="2000" b="1" dirty="0" smtClean="0"/>
              <a:t>5.Составление </a:t>
            </a:r>
            <a:r>
              <a:rPr lang="ru-RU" sz="2000" b="1" dirty="0"/>
              <a:t>описательного рассказа.</a:t>
            </a:r>
            <a:r>
              <a:rPr lang="ru-RU" sz="2000" b="1" i="1" dirty="0"/>
              <a:t> </a:t>
            </a:r>
            <a:r>
              <a:rPr lang="ru-RU" sz="2000" i="1" dirty="0"/>
              <a:t>Выставляется опорно-графическая схема по теме «Посуда».</a:t>
            </a:r>
            <a:endParaRPr lang="ru-RU" sz="2000" dirty="0"/>
          </a:p>
          <a:p>
            <a:pPr marL="82296" indent="0">
              <a:lnSpc>
                <a:spcPct val="12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Устала Машенька, захотелось ей чаю попить. Взяла она самовар и залюбовалась им: самовар был пузатый – </a:t>
            </a:r>
            <a:r>
              <a:rPr lang="ru-RU" sz="2000" dirty="0" err="1"/>
              <a:t>препузатый</a:t>
            </a:r>
            <a:r>
              <a:rPr lang="ru-RU" sz="2000" dirty="0"/>
              <a:t>. У него были две ручки, крышка и маленький краник с дырочкой. Самовар был железный и очень полезный. Медведь его любил и чай из него пил. 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ru-RU" sz="2000" i="1" dirty="0"/>
              <a:t>Затем идет подробный разбор текста, предлагается наглядный материал (опорно-графическая схема). 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4915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endParaRPr lang="ru-RU" sz="2000" i="1" dirty="0" smtClean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Эта таблица поможет вам рассказывать о посуде. Давайте её рассмотрим. Что мы будем говорить, глядя на первый квадратик? </a:t>
            </a:r>
            <a:endParaRPr lang="ru-RU" sz="2000" b="1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Дети: </a:t>
            </a:r>
            <a:r>
              <a:rPr lang="ru-RU" sz="2000" dirty="0" smtClean="0"/>
              <a:t>Что </a:t>
            </a:r>
            <a:r>
              <a:rPr lang="ru-RU" sz="2000" dirty="0"/>
              <a:t>это? Какая это посуда</a:t>
            </a:r>
            <a:r>
              <a:rPr lang="ru-RU" sz="2000" dirty="0" smtClean="0"/>
              <a:t>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Посмотрите на второй квадратик и скажите, о чём мы будем говорить?</a:t>
            </a:r>
            <a:endParaRPr lang="ru-RU" sz="2000" b="1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Дети:</a:t>
            </a:r>
            <a:r>
              <a:rPr lang="ru-RU" sz="2000" dirty="0" smtClean="0"/>
              <a:t> </a:t>
            </a:r>
            <a:r>
              <a:rPr lang="ru-RU" sz="2000" dirty="0"/>
              <a:t>Какие части есть у посуды</a:t>
            </a:r>
            <a:r>
              <a:rPr lang="ru-RU" sz="2000" dirty="0" smtClean="0"/>
              <a:t>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Скажите, о чём мы расскажем, глядя на следующий квадратик?</a:t>
            </a:r>
            <a:endParaRPr lang="ru-RU" sz="2000" b="1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Дети: </a:t>
            </a:r>
            <a:r>
              <a:rPr lang="ru-RU" sz="2000" dirty="0" smtClean="0"/>
              <a:t>Из </a:t>
            </a:r>
            <a:r>
              <a:rPr lang="ru-RU" sz="2000" dirty="0"/>
              <a:t>чего сделана посуда</a:t>
            </a:r>
            <a:r>
              <a:rPr lang="ru-RU" sz="2000" dirty="0" smtClean="0"/>
              <a:t>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/>
              <a:t>Воспитатель</a:t>
            </a:r>
            <a:r>
              <a:rPr lang="ru-RU" sz="2000" b="1" dirty="0" smtClean="0"/>
              <a:t>: </a:t>
            </a:r>
            <a:r>
              <a:rPr lang="ru-RU" sz="2000" dirty="0"/>
              <a:t>И</a:t>
            </a:r>
            <a:r>
              <a:rPr lang="ru-RU" sz="2000" dirty="0" smtClean="0"/>
              <a:t> последний квадратик, о чем нам подсказывает?</a:t>
            </a:r>
            <a:endParaRPr lang="ru-RU" sz="2000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Дети: </a:t>
            </a:r>
            <a:r>
              <a:rPr lang="ru-RU" sz="2000" dirty="0" smtClean="0"/>
              <a:t>Как </a:t>
            </a:r>
            <a:r>
              <a:rPr lang="ru-RU" sz="2000" dirty="0"/>
              <a:t>человек пользуется посудой</a:t>
            </a:r>
            <a:r>
              <a:rPr lang="ru-RU" sz="2000" dirty="0" smtClean="0"/>
              <a:t>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i="1" dirty="0"/>
              <a:t>Заслушиваются рассказы детей о посуде </a:t>
            </a:r>
            <a:r>
              <a:rPr lang="ru-RU" sz="2000" i="1" dirty="0" smtClean="0"/>
              <a:t>с опорой на </a:t>
            </a:r>
            <a:r>
              <a:rPr lang="ru-RU" sz="2000" i="1" dirty="0" err="1" smtClean="0"/>
              <a:t>мнемотаблицу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143078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 smtClean="0"/>
              <a:t>6.Пальчиковая </a:t>
            </a:r>
            <a:r>
              <a:rPr lang="ru-RU" sz="2000" b="1" dirty="0"/>
              <a:t>гимнастика «Машина каша».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А наша Машенька чаю попила, да медведю и всем животным каши наварила. </a:t>
            </a:r>
            <a:r>
              <a:rPr lang="ru-RU" sz="2000" i="1" dirty="0"/>
              <a:t>Обращается к </a:t>
            </a:r>
            <a:r>
              <a:rPr lang="ru-RU" sz="2000" i="1" dirty="0" smtClean="0"/>
              <a:t>детям.</a:t>
            </a:r>
            <a:endParaRPr lang="ru-RU" sz="2000" i="1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- Приготовили </a:t>
            </a:r>
            <a:r>
              <a:rPr lang="ru-RU" sz="2000" dirty="0"/>
              <a:t>наши ладошки, будем тоже кашу варить</a:t>
            </a:r>
            <a:r>
              <a:rPr lang="ru-RU" sz="2000" dirty="0" smtClean="0"/>
              <a:t>:</a:t>
            </a:r>
            <a:endParaRPr lang="ru-RU" sz="2000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/>
              <a:t>Маша каши наварила,               </a:t>
            </a:r>
            <a:r>
              <a:rPr lang="ru-RU" sz="1600" i="1" dirty="0"/>
              <a:t>(указательным пальцем правой руки</a:t>
            </a:r>
            <a:r>
              <a:rPr lang="ru-RU" sz="2000" i="1" dirty="0"/>
              <a:t> </a:t>
            </a:r>
            <a:endParaRPr lang="ru-RU" sz="2000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/>
              <a:t>Маша кашей всех кормила      </a:t>
            </a:r>
            <a:r>
              <a:rPr lang="ru-RU" sz="1600" i="1" dirty="0"/>
              <a:t>«мешают» в левой ладошке) </a:t>
            </a:r>
            <a:r>
              <a:rPr lang="ru-RU" sz="2000" i="1" dirty="0"/>
              <a:t>                                                         </a:t>
            </a:r>
            <a:endParaRPr lang="ru-RU" sz="2000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/>
              <a:t> Положила Маша </a:t>
            </a:r>
            <a:r>
              <a:rPr lang="ru-RU" sz="2000" dirty="0" smtClean="0"/>
              <a:t>                               </a:t>
            </a:r>
            <a:r>
              <a:rPr lang="ru-RU" sz="1600" i="1" dirty="0" smtClean="0"/>
              <a:t>(загибают </a:t>
            </a:r>
            <a:r>
              <a:rPr lang="ru-RU" sz="1600" i="1" dirty="0"/>
              <a:t>по </a:t>
            </a:r>
            <a:r>
              <a:rPr lang="ru-RU" sz="1600" i="1" dirty="0" smtClean="0"/>
              <a:t>одному</a:t>
            </a:r>
            <a:endParaRPr lang="ru-RU" sz="1600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Кошке </a:t>
            </a:r>
            <a:r>
              <a:rPr lang="ru-RU" sz="2000" dirty="0"/>
              <a:t>– в чашку,</a:t>
            </a:r>
            <a:r>
              <a:rPr lang="ru-RU" sz="2000" dirty="0" smtClean="0"/>
              <a:t>                                </a:t>
            </a:r>
            <a:r>
              <a:rPr lang="ru-RU" sz="1600" i="1" dirty="0" smtClean="0"/>
              <a:t>пальчику </a:t>
            </a:r>
            <a:r>
              <a:rPr lang="ru-RU" sz="1600" i="1" dirty="0"/>
              <a:t>на левой руке)</a:t>
            </a:r>
            <a:r>
              <a:rPr lang="ru-RU" sz="1600" dirty="0"/>
              <a:t> </a:t>
            </a:r>
            <a:endParaRPr lang="ru-RU" sz="1600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Жучке </a:t>
            </a:r>
            <a:r>
              <a:rPr lang="ru-RU" sz="2000" dirty="0"/>
              <a:t>– в плошку,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В </a:t>
            </a:r>
            <a:r>
              <a:rPr lang="ru-RU" sz="2000" dirty="0"/>
              <a:t>миску курицам, цыплятам </a:t>
            </a:r>
            <a:endParaRPr lang="ru-RU" sz="2000" i="1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И </a:t>
            </a:r>
            <a:r>
              <a:rPr lang="ru-RU" sz="2000" dirty="0"/>
              <a:t>в корытце поросятам</a:t>
            </a:r>
            <a:r>
              <a:rPr lang="ru-RU" sz="2000" dirty="0" smtClean="0"/>
              <a:t>.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/>
              <a:t>Всю посуду заняла - </a:t>
            </a:r>
            <a:r>
              <a:rPr lang="ru-RU" sz="2000" dirty="0" smtClean="0"/>
              <a:t>                        </a:t>
            </a:r>
            <a:r>
              <a:rPr lang="ru-RU" sz="1600" i="1" dirty="0" smtClean="0"/>
              <a:t>(разжимают </a:t>
            </a:r>
            <a:r>
              <a:rPr lang="ru-RU" sz="1600" i="1" dirty="0"/>
              <a:t>кулачок</a:t>
            </a:r>
            <a:r>
              <a:rPr lang="ru-RU" sz="1600" i="1" dirty="0" smtClean="0"/>
              <a:t>)</a:t>
            </a:r>
            <a:endParaRPr lang="ru-RU" sz="1600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/>
              <a:t>Всё до крошки </a:t>
            </a:r>
            <a:r>
              <a:rPr lang="ru-RU" sz="2000" dirty="0" smtClean="0"/>
              <a:t>раздала.</a:t>
            </a:r>
            <a:r>
              <a:rPr lang="ru-RU" sz="1600" dirty="0" smtClean="0"/>
              <a:t>                 </a:t>
            </a:r>
            <a:r>
              <a:rPr lang="ru-RU" sz="1600" i="1" dirty="0" smtClean="0"/>
              <a:t>(сдувают </a:t>
            </a:r>
            <a:r>
              <a:rPr lang="ru-RU" sz="1600" i="1" dirty="0"/>
              <a:t>«крошки» с ладошки).</a:t>
            </a:r>
            <a:endParaRPr lang="ru-RU" sz="1600" dirty="0"/>
          </a:p>
          <a:p>
            <a:pPr marL="82296" indent="0" algn="just">
              <a:lnSpc>
                <a:spcPct val="120000"/>
              </a:lnSpc>
              <a:buNone/>
            </a:pPr>
            <a:endParaRPr lang="ru-RU" sz="2000" i="1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dirty="0" smtClean="0"/>
              <a:t>                                                                        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81994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175822" cy="569972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/>
              <a:t>7</a:t>
            </a:r>
            <a:r>
              <a:rPr lang="ru-RU" sz="2000" b="1" dirty="0" smtClean="0"/>
              <a:t>.Упражнение </a:t>
            </a:r>
            <a:r>
              <a:rPr lang="ru-RU" sz="2000" b="1" dirty="0"/>
              <a:t>«Найди ошибку». </a:t>
            </a:r>
          </a:p>
          <a:p>
            <a:pPr marL="82296" indent="0" algn="just"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Пришел Медведь домой, да и признаётся Машеньке: не знает он, как пользоваться посудой. Объясняет ей: «В сковородке я пеку чай, а в чайнике кипячу блины.</a:t>
            </a:r>
            <a:r>
              <a:rPr lang="ru-RU" sz="2000" i="1" dirty="0"/>
              <a:t> </a:t>
            </a:r>
            <a:r>
              <a:rPr lang="ru-RU" sz="2000" dirty="0"/>
              <a:t> А еще я варю крем в кастрюле, а взбиваю картошку в миксере. В сковородке жарю суп, а в кастрюле варю котлеты. Хлеб кладу в кастрюлю, а соль насыпаю в чашку». </a:t>
            </a:r>
            <a:endParaRPr lang="ru-RU" sz="2000" dirty="0" smtClean="0"/>
          </a:p>
          <a:p>
            <a:pPr marL="82296" indent="0" algn="just">
              <a:buNone/>
            </a:pPr>
            <a:r>
              <a:rPr lang="ru-RU" sz="2000" i="1" dirty="0" smtClean="0"/>
              <a:t>Воспитатель </a:t>
            </a:r>
            <a:r>
              <a:rPr lang="ru-RU" sz="2000" i="1" dirty="0"/>
              <a:t>обращается к детям: </a:t>
            </a:r>
          </a:p>
          <a:p>
            <a:pPr marL="82296" indent="0" algn="just">
              <a:buNone/>
            </a:pPr>
            <a:r>
              <a:rPr lang="ru-RU" sz="2000" dirty="0"/>
              <a:t>- Давайте, исправим ошибки медведя. Будем сравнивать два предмета посуды, используя маленькое слово «а». Например,  хлеб кладут в хлебницу, а соль насыпают в солонку.</a:t>
            </a:r>
          </a:p>
          <a:p>
            <a:pPr marL="82296" indent="0" algn="just">
              <a:buNone/>
            </a:pPr>
            <a:r>
              <a:rPr lang="ru-RU" sz="2000" b="1" dirty="0"/>
              <a:t>1-й ребёнок: </a:t>
            </a:r>
            <a:r>
              <a:rPr lang="ru-RU" sz="2000" dirty="0"/>
              <a:t>На сковороде пекут блины, а в чайнике кипятят чай. </a:t>
            </a:r>
          </a:p>
          <a:p>
            <a:pPr marL="82296" indent="0" algn="just">
              <a:buNone/>
            </a:pPr>
            <a:r>
              <a:rPr lang="ru-RU" sz="2000" b="1" dirty="0"/>
              <a:t>2-й ребёнок: </a:t>
            </a:r>
            <a:r>
              <a:rPr lang="ru-RU" sz="2000" dirty="0"/>
              <a:t>В кастрюле варят картошку, а в миксере взбивают крем.</a:t>
            </a:r>
            <a:endParaRPr lang="ru-RU" sz="2000" b="1" dirty="0"/>
          </a:p>
          <a:p>
            <a:pPr marL="82296" indent="0" algn="just">
              <a:buNone/>
            </a:pPr>
            <a:r>
              <a:rPr lang="ru-RU" sz="2000" b="1" dirty="0"/>
              <a:t>3-й ребёнок: </a:t>
            </a:r>
            <a:r>
              <a:rPr lang="ru-RU" sz="2000" dirty="0"/>
              <a:t>На сковороде жарят котлеты, а в кастрюле варят суп. </a:t>
            </a:r>
            <a:endParaRPr lang="ru-RU" sz="2000" b="1" dirty="0"/>
          </a:p>
          <a:p>
            <a:pPr marL="82296" indent="0" algn="just">
              <a:buNone/>
            </a:pPr>
            <a:r>
              <a:rPr lang="ru-RU" sz="2000" b="1" dirty="0"/>
              <a:t>И т.д.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0355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91680" y="548680"/>
            <a:ext cx="7200800" cy="56886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buNone/>
            </a:pPr>
            <a:r>
              <a:rPr lang="ru-RU" sz="2000" b="1" dirty="0" smtClean="0"/>
              <a:t>8.Упражнение </a:t>
            </a:r>
            <a:r>
              <a:rPr lang="ru-RU" sz="2000" b="1" dirty="0"/>
              <a:t>«Для чего нужен предмет?». </a:t>
            </a:r>
          </a:p>
          <a:p>
            <a:pPr marL="82296" indent="0"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Стоит Медведь, задумался. Никак не может запомнить, какая посуда для чего нужна? </a:t>
            </a:r>
          </a:p>
          <a:p>
            <a:pPr marL="82296" indent="0">
              <a:buNone/>
            </a:pPr>
            <a:r>
              <a:rPr lang="ru-RU" sz="2000" dirty="0"/>
              <a:t>- Давайте поможем ему, расскажем еще раз. Рассказывать будем по образцу: «Чайник нужен для чая. Это чайная посуда». </a:t>
            </a:r>
            <a:r>
              <a:rPr lang="ru-RU" sz="2000" i="1" dirty="0"/>
              <a:t>Дети поочерёдно объясняют  «медведю»  для каких целей нужна посуда и составляют предложения по образцу. </a:t>
            </a:r>
          </a:p>
          <a:p>
            <a:pPr marL="82296" indent="0">
              <a:buNone/>
            </a:pPr>
            <a:r>
              <a:rPr lang="ru-RU" sz="2000" u="sng" dirty="0"/>
              <a:t>Названия посуды: </a:t>
            </a:r>
            <a:r>
              <a:rPr lang="ru-RU" sz="2000" dirty="0"/>
              <a:t>соковыжималка, чайник, кофейник, соусник, солонка, самовар; перечница, сахарница, супница, селедочница, салатница.</a:t>
            </a:r>
          </a:p>
        </p:txBody>
      </p:sp>
    </p:spTree>
    <p:extLst>
      <p:ext uri="{BB962C8B-B14F-4D97-AF65-F5344CB8AC3E}">
        <p14:creationId xmlns:p14="http://schemas.microsoft.com/office/powerpoint/2010/main" val="3419747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b="1" dirty="0"/>
              <a:t>9</a:t>
            </a:r>
            <a:r>
              <a:rPr lang="ru-RU" sz="2000" b="1" dirty="0" smtClean="0"/>
              <a:t>. </a:t>
            </a:r>
            <a:r>
              <a:rPr lang="ru-RU" sz="2000" b="1" dirty="0"/>
              <a:t>Упражнение «Раздели слово хлопками». </a:t>
            </a:r>
            <a:endParaRPr lang="ru-RU" sz="2000" dirty="0"/>
          </a:p>
          <a:p>
            <a:pPr marL="82296" indent="0"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Молодцы. А сейчас, детвора, для вас игра «Раздели слово хлопками».</a:t>
            </a:r>
          </a:p>
          <a:p>
            <a:pPr marL="82296" indent="0">
              <a:buNone/>
            </a:pPr>
            <a:r>
              <a:rPr lang="ru-RU" sz="2000" dirty="0"/>
              <a:t>                         Со словами мы играем,</a:t>
            </a:r>
          </a:p>
          <a:p>
            <a:pPr marL="82296" indent="0">
              <a:buNone/>
            </a:pPr>
            <a:r>
              <a:rPr lang="ru-RU" sz="2000" dirty="0"/>
              <a:t>                         Их на части разделяем,</a:t>
            </a:r>
          </a:p>
          <a:p>
            <a:pPr marL="82296" indent="0">
              <a:buNone/>
            </a:pPr>
            <a:r>
              <a:rPr lang="ru-RU" sz="2000" dirty="0"/>
              <a:t>                         Сколько частей, столько раз</a:t>
            </a:r>
          </a:p>
          <a:p>
            <a:pPr marL="82296" indent="0">
              <a:buNone/>
            </a:pPr>
            <a:r>
              <a:rPr lang="ru-RU" sz="2000" dirty="0"/>
              <a:t>                        В ладоши бей сейчас.</a:t>
            </a:r>
          </a:p>
          <a:p>
            <a:pPr marL="82296" indent="0">
              <a:buNone/>
            </a:pPr>
            <a:r>
              <a:rPr lang="ru-RU" sz="2000" i="1" dirty="0"/>
              <a:t>Воспитатель  произносит слова: «чаш-ка, чай-ник, </a:t>
            </a:r>
            <a:r>
              <a:rPr lang="ru-RU" sz="2000" i="1" dirty="0" err="1"/>
              <a:t>по-су-да</a:t>
            </a:r>
            <a:r>
              <a:rPr lang="ru-RU" sz="2000" i="1" dirty="0"/>
              <a:t>, </a:t>
            </a:r>
            <a:r>
              <a:rPr lang="ru-RU" sz="2000" i="1" dirty="0" err="1"/>
              <a:t>блю</a:t>
            </a:r>
            <a:r>
              <a:rPr lang="ru-RU" sz="2000" i="1" dirty="0"/>
              <a:t>-до, но-</a:t>
            </a:r>
            <a:r>
              <a:rPr lang="ru-RU" sz="2000" i="1" dirty="0" err="1"/>
              <a:t>жик</a:t>
            </a:r>
            <a:r>
              <a:rPr lang="ru-RU" sz="2000" i="1" dirty="0"/>
              <a:t>, вил-ка,   </a:t>
            </a:r>
            <a:r>
              <a:rPr lang="ru-RU" sz="2000" i="1" dirty="0" err="1"/>
              <a:t>по-ва-реш-ка</a:t>
            </a:r>
            <a:r>
              <a:rPr lang="ru-RU" sz="2000" i="1" dirty="0"/>
              <a:t>». </a:t>
            </a:r>
          </a:p>
          <a:p>
            <a:pPr marL="82296" indent="0">
              <a:buNone/>
            </a:pPr>
            <a:r>
              <a:rPr lang="ru-RU" sz="2000" i="1" dirty="0" smtClean="0"/>
              <a:t>Дети хлопают в ладоши столько раз, сколько слогов в  словах.  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2587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rmAutofit fontScale="92500"/>
          </a:bodyPr>
          <a:lstStyle/>
          <a:p>
            <a:pPr algn="just"/>
            <a:endParaRPr lang="ru-RU" b="1" u="sng" dirty="0" smtClean="0"/>
          </a:p>
          <a:p>
            <a:pPr algn="just">
              <a:lnSpc>
                <a:spcPct val="120000"/>
              </a:lnSpc>
            </a:pPr>
            <a:r>
              <a:rPr lang="ru-RU" sz="2200" b="1" u="sng" dirty="0" smtClean="0"/>
              <a:t>Окончание </a:t>
            </a:r>
            <a:r>
              <a:rPr lang="ru-RU" sz="2200" b="1" u="sng" dirty="0"/>
              <a:t>занятия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200" b="1" dirty="0"/>
              <a:t>Воспитатель: </a:t>
            </a:r>
            <a:r>
              <a:rPr lang="ru-RU" sz="2200" dirty="0"/>
              <a:t>Вот молодцы, навели у Медведя порядок, научили его пользоваться посудой. Похлопайте себе. Занятие наше окончено. А это вам подарок от Машеньки. Видите, какая беленькая посуда, разукрасьте по своему </a:t>
            </a:r>
            <a:r>
              <a:rPr lang="ru-RU" sz="2200" dirty="0" smtClean="0"/>
              <a:t>желанию,</a:t>
            </a:r>
            <a:r>
              <a:rPr lang="ru-RU" sz="2200" i="1" dirty="0" smtClean="0"/>
              <a:t> </a:t>
            </a:r>
            <a:r>
              <a:rPr lang="ru-RU" sz="2200" dirty="0"/>
              <a:t>пусть Машенька полюбуется.</a:t>
            </a:r>
            <a:r>
              <a:rPr lang="ru-RU" sz="2200" i="1" dirty="0"/>
              <a:t>  </a:t>
            </a:r>
            <a:endParaRPr lang="ru-RU" sz="2200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200" dirty="0" smtClean="0"/>
              <a:t> </a:t>
            </a:r>
            <a:r>
              <a:rPr lang="ru-RU" sz="2200" i="1" dirty="0" smtClean="0"/>
              <a:t>Раздает бумажные тарелочки. Дети </a:t>
            </a:r>
            <a:r>
              <a:rPr lang="ru-RU" sz="2200" i="1" dirty="0"/>
              <a:t>проходят за столы, на которых заранее разложены одноразовые бумажные тарелочки, гуашь, кисточки, и др. материалы для рисования.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200" i="1" dirty="0" smtClean="0"/>
              <a:t>Дети </a:t>
            </a:r>
            <a:r>
              <a:rPr lang="ru-RU" sz="2200" i="1" dirty="0"/>
              <a:t>приступают к выполнению задания по собственному замыслу. Воспитатель направляет действия детей, оказывает помощь, напоминает об аккуратности при выполнении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29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Программное содержание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268760"/>
            <a:ext cx="7247830" cy="4979640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endParaRPr lang="ru-RU" sz="2000" b="1" u="sng" dirty="0" smtClean="0"/>
          </a:p>
          <a:p>
            <a:r>
              <a:rPr lang="ru-RU" sz="4200" b="1" u="sng" dirty="0" smtClean="0"/>
              <a:t>Образовательные задачи:</a:t>
            </a:r>
          </a:p>
          <a:p>
            <a:pPr marL="82296" indent="0">
              <a:buNone/>
            </a:pPr>
            <a:r>
              <a:rPr lang="ru-RU" sz="4200" b="1" i="1" dirty="0" smtClean="0"/>
              <a:t>Развитие познавательных способностей: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Закреплять и систематизировать представления о посуде.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Продолжать </a:t>
            </a:r>
            <a:r>
              <a:rPr lang="ru-RU" sz="4200" dirty="0"/>
              <a:t>учить детей рассматривать, понимать и последовательно передавать содержание </a:t>
            </a:r>
            <a:r>
              <a:rPr lang="ru-RU" sz="4200" dirty="0" err="1"/>
              <a:t>мнемотаблиц</a:t>
            </a:r>
            <a:r>
              <a:rPr lang="ru-RU" sz="4200" dirty="0" smtClean="0"/>
              <a:t>.</a:t>
            </a:r>
          </a:p>
          <a:p>
            <a:pPr marL="82296" indent="0">
              <a:buNone/>
            </a:pPr>
            <a:r>
              <a:rPr lang="ru-RU" sz="4200" b="1" i="1" dirty="0" smtClean="0"/>
              <a:t>Развитие </a:t>
            </a:r>
            <a:r>
              <a:rPr lang="ru-RU" sz="4200" b="1" i="1" dirty="0"/>
              <a:t>связной речи:</a:t>
            </a:r>
            <a:r>
              <a:rPr lang="ru-RU" sz="4200" dirty="0"/>
              <a:t> </a:t>
            </a:r>
            <a:endParaRPr lang="ru-RU" sz="4200" dirty="0" smtClean="0"/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Совершенствовать навыки составления описательных рассказов </a:t>
            </a:r>
            <a:r>
              <a:rPr lang="ru-RU" sz="4200" dirty="0"/>
              <a:t>о </a:t>
            </a:r>
            <a:r>
              <a:rPr lang="ru-RU" sz="4200" dirty="0" smtClean="0"/>
              <a:t>посуде.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Учить составлять сложные предложения </a:t>
            </a:r>
            <a:r>
              <a:rPr lang="ru-RU" sz="4200" dirty="0"/>
              <a:t>с однородными </a:t>
            </a:r>
            <a:r>
              <a:rPr lang="ru-RU" sz="4200" dirty="0" smtClean="0"/>
              <a:t>членами с противительным союзом   «а».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Совершенствовать грамматический строй речи: образовывать и употреблять существительные в косвенных падежах.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 smtClean="0"/>
              <a:t>Продолжать развивать навыки слогового анализа слов.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4200" dirty="0"/>
              <a:t>Совершенствовать навык словообразования сложных слов. </a:t>
            </a:r>
          </a:p>
        </p:txBody>
      </p:sp>
    </p:spTree>
    <p:extLst>
      <p:ext uri="{BB962C8B-B14F-4D97-AF65-F5344CB8AC3E}">
        <p14:creationId xmlns:p14="http://schemas.microsoft.com/office/powerpoint/2010/main" val="379761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i="1" dirty="0" smtClean="0"/>
              <a:t>Развитие </a:t>
            </a:r>
            <a:r>
              <a:rPr lang="ru-RU" sz="2000" i="1" dirty="0"/>
              <a:t>в изобразительной деятельности: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Развивать </a:t>
            </a:r>
            <a:r>
              <a:rPr lang="ru-RU" sz="2000" dirty="0"/>
              <a:t>эстетическое восприятие, фантазию, творческие способности</a:t>
            </a:r>
            <a:r>
              <a:rPr lang="ru-RU" sz="2000" dirty="0" smtClean="0"/>
              <a:t>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Учить </a:t>
            </a:r>
            <a:r>
              <a:rPr lang="ru-RU" sz="2000" dirty="0"/>
              <a:t>выполнять работу аккуратно и по своему замыслу</a:t>
            </a:r>
            <a:r>
              <a:rPr lang="ru-RU" sz="2000" dirty="0" smtClean="0"/>
              <a:t>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Развивать </a:t>
            </a:r>
            <a:r>
              <a:rPr lang="ru-RU" sz="2000" dirty="0"/>
              <a:t>зрительный </a:t>
            </a:r>
            <a:r>
              <a:rPr lang="ru-RU" sz="2000" dirty="0" err="1"/>
              <a:t>гнозис</a:t>
            </a:r>
            <a:r>
              <a:rPr lang="ru-RU" sz="2000" dirty="0"/>
              <a:t> и конструктивный </a:t>
            </a:r>
            <a:r>
              <a:rPr lang="ru-RU" sz="2000" dirty="0" err="1"/>
              <a:t>праксис</a:t>
            </a:r>
            <a:r>
              <a:rPr lang="ru-RU" sz="2000" dirty="0" smtClean="0"/>
              <a:t>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/>
              <a:t>Развивать мелкую моторику рук, графо-моторные навыки</a:t>
            </a:r>
            <a:r>
              <a:rPr lang="ru-RU" sz="2000" dirty="0" smtClean="0"/>
              <a:t>.</a:t>
            </a:r>
            <a:endParaRPr lang="ru-RU" sz="2000" dirty="0"/>
          </a:p>
          <a:p>
            <a:pPr marL="82296" indent="0">
              <a:buNone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b="1" i="1" u="sng" dirty="0"/>
              <a:t>Воспитательные задачи:</a:t>
            </a:r>
            <a:endParaRPr lang="ru-RU" sz="2000" b="1" i="1" dirty="0"/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Формировать интерес к устному народному творчеству.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Развивать фонематическое восприятие, умение </a:t>
            </a:r>
            <a:r>
              <a:rPr lang="ru-RU" sz="2000" dirty="0"/>
              <a:t>слушать и слышать вопрос</a:t>
            </a:r>
            <a:r>
              <a:rPr lang="ru-RU" sz="2000" dirty="0" smtClean="0"/>
              <a:t>.</a:t>
            </a:r>
          </a:p>
          <a:p>
            <a:pPr marL="539496" indent="-457200">
              <a:buFont typeface="+mj-lt"/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247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36725" y="360363"/>
            <a:ext cx="7155755" cy="98040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Дидактический материал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36725" y="1849438"/>
            <a:ext cx="7155755" cy="4459882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редметные </a:t>
            </a:r>
            <a:r>
              <a:rPr lang="ru-RU" sz="2000" dirty="0"/>
              <a:t>картинки с изображением чайной, столовой и кухонной посуды; </a:t>
            </a:r>
            <a:r>
              <a:rPr lang="ru-RU" sz="2000" dirty="0" smtClean="0"/>
              <a:t>образцы картинок </a:t>
            </a:r>
            <a:r>
              <a:rPr lang="ru-RU" sz="2000" dirty="0"/>
              <a:t>и разрезанные на 6 частей предметные картинки с изображением  </a:t>
            </a:r>
            <a:r>
              <a:rPr lang="ru-RU" sz="2000" dirty="0" smtClean="0"/>
              <a:t>посуды   </a:t>
            </a:r>
            <a:r>
              <a:rPr lang="ru-RU" sz="2000" dirty="0"/>
              <a:t>для каждого ребенка; опорно-графическая схема для составления описательных рассказов о </a:t>
            </a:r>
            <a:r>
              <a:rPr lang="ru-RU" sz="2000" dirty="0" smtClean="0"/>
              <a:t>посуде;  сюжетная </a:t>
            </a:r>
            <a:r>
              <a:rPr lang="ru-RU" sz="2000" dirty="0"/>
              <a:t>картинка по сказке «Машенька и медведь</a:t>
            </a:r>
            <a:r>
              <a:rPr lang="ru-RU" sz="2000" dirty="0" smtClean="0"/>
              <a:t>»; предметные картинки, показывающие многозначность слова «ручка», мольберт.</a:t>
            </a:r>
          </a:p>
          <a:p>
            <a:pPr algn="just"/>
            <a:r>
              <a:rPr lang="ru-RU" sz="2000" dirty="0"/>
              <a:t>Материал для рисования на каждого ребёнка: одноразовые бумажные тарелочки, изобразительные материалы (на выбор): карандаши, фломастеры, гуашь, кисть №5, стаканчики с водой, бумажные салфетки.</a:t>
            </a:r>
          </a:p>
          <a:p>
            <a:pPr algn="just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89824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99377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Предварительная работа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268760"/>
            <a:ext cx="7247830" cy="49796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Знакомство с русской народной сказкой «Машенька и медведь».</a:t>
            </a:r>
          </a:p>
          <a:p>
            <a:r>
              <a:rPr lang="ru-RU" sz="2000" dirty="0" smtClean="0"/>
              <a:t>Составление плана описательного рассказа о посуде с использованием мнемотаблицы.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4425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</a:rPr>
              <a:t> Ход </a:t>
            </a:r>
            <a:r>
              <a:rPr lang="ru-RU" sz="2800" b="1" dirty="0" smtClean="0">
                <a:effectLst/>
              </a:rPr>
              <a:t>занятия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268760"/>
            <a:ext cx="7247830" cy="4979640"/>
          </a:xfrm>
        </p:spPr>
        <p:txBody>
          <a:bodyPr>
            <a:noAutofit/>
          </a:bodyPr>
          <a:lstStyle/>
          <a:p>
            <a:r>
              <a:rPr lang="ru-RU" sz="2000" b="1" u="sng" dirty="0" smtClean="0"/>
              <a:t>Организационный момент</a:t>
            </a:r>
            <a:endParaRPr lang="ru-RU" sz="2000" b="1" u="sng" dirty="0"/>
          </a:p>
          <a:p>
            <a:pPr marL="82296" indent="0">
              <a:buNone/>
            </a:pPr>
            <a:r>
              <a:rPr lang="ru-RU" sz="2000" b="1" dirty="0"/>
              <a:t>1.Упражнение «Запомни и назови». </a:t>
            </a:r>
            <a:r>
              <a:rPr lang="ru-RU" sz="2000" i="1" dirty="0" smtClean="0"/>
              <a:t>Воспитатель  предлагает </a:t>
            </a:r>
            <a:r>
              <a:rPr lang="ru-RU" sz="2000" i="1" dirty="0"/>
              <a:t>послушать стихотворение.</a:t>
            </a:r>
            <a:endParaRPr lang="ru-RU" sz="2000" dirty="0"/>
          </a:p>
          <a:p>
            <a:pPr marL="82296" indent="0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Я </a:t>
            </a:r>
            <a:r>
              <a:rPr lang="ru-RU" sz="2000" dirty="0"/>
              <a:t>сейчас прочитаю стихотворение, а вы постарайтесь запомнить как можно больше названий посуды:</a:t>
            </a:r>
          </a:p>
          <a:p>
            <a:pPr marL="82296" indent="0">
              <a:buNone/>
            </a:pPr>
            <a:r>
              <a:rPr lang="ru-RU" sz="2000" dirty="0"/>
              <a:t>У нашего Вовки                                  Смородина в чашке</a:t>
            </a:r>
            <a:r>
              <a:rPr lang="ru-RU" sz="2000" dirty="0" smtClean="0"/>
              <a:t>.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На блюде морковка. </a:t>
            </a:r>
            <a:r>
              <a:rPr lang="ru-RU" sz="2000" dirty="0" smtClean="0"/>
              <a:t>                       Ну</a:t>
            </a:r>
            <a:r>
              <a:rPr lang="ru-RU" sz="2000" dirty="0"/>
              <a:t>, а у </a:t>
            </a:r>
            <a:r>
              <a:rPr lang="ru-RU" sz="2000" dirty="0" smtClean="0"/>
              <a:t>Валерки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У нашей Акульки                                Грибочки в тарелке</a:t>
            </a:r>
            <a:r>
              <a:rPr lang="ru-RU" sz="2000" dirty="0" smtClean="0"/>
              <a:t>.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Картошка в кастрюльке. </a:t>
            </a:r>
            <a:r>
              <a:rPr lang="ru-RU" sz="2000" dirty="0" smtClean="0"/>
              <a:t>               А </a:t>
            </a:r>
            <a:r>
              <a:rPr lang="ru-RU" sz="2000" dirty="0"/>
              <a:t>теперь ты не зевай</a:t>
            </a:r>
            <a:r>
              <a:rPr lang="ru-RU" sz="2000" dirty="0" smtClean="0"/>
              <a:t>,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У нашей </a:t>
            </a:r>
            <a:r>
              <a:rPr lang="ru-RU" sz="2000" dirty="0" smtClean="0"/>
              <a:t>Наташки                              Мне </a:t>
            </a:r>
            <a:r>
              <a:rPr lang="ru-RU" sz="2000" dirty="0"/>
              <a:t>посуду называй</a:t>
            </a:r>
            <a:r>
              <a:rPr lang="ru-RU" sz="2000" dirty="0" smtClean="0"/>
              <a:t>.</a:t>
            </a:r>
            <a:endParaRPr lang="ru-RU" sz="2000" dirty="0"/>
          </a:p>
          <a:p>
            <a:pPr marL="82296" indent="0">
              <a:buNone/>
            </a:pPr>
            <a:r>
              <a:rPr lang="ru-RU" sz="2000" i="1" dirty="0" smtClean="0"/>
              <a:t> Дети </a:t>
            </a:r>
            <a:r>
              <a:rPr lang="ru-RU" sz="2000" i="1" dirty="0"/>
              <a:t>поочередно называют названия посуды, затем садятся на места.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2588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rmAutofit fontScale="25000" lnSpcReduction="20000"/>
          </a:bodyPr>
          <a:lstStyle/>
          <a:p>
            <a:endParaRPr lang="ru-RU" sz="2000" b="1" dirty="0" smtClean="0"/>
          </a:p>
          <a:p>
            <a:pPr algn="just">
              <a:lnSpc>
                <a:spcPct val="120000"/>
              </a:lnSpc>
            </a:pPr>
            <a:r>
              <a:rPr lang="ru-RU" sz="5000" b="1" dirty="0" smtClean="0"/>
              <a:t> </a:t>
            </a:r>
            <a:r>
              <a:rPr lang="ru-RU" sz="8000" b="1" u="sng" dirty="0" smtClean="0"/>
              <a:t>Основная часть</a:t>
            </a:r>
            <a:endParaRPr lang="ru-RU" sz="8000" b="1" u="sng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i="1" dirty="0" smtClean="0"/>
              <a:t>Воспитатель </a:t>
            </a:r>
            <a:r>
              <a:rPr lang="ru-RU" sz="8000" i="1" dirty="0"/>
              <a:t>показывает сюжетную картинку из сказки «</a:t>
            </a:r>
            <a:r>
              <a:rPr lang="ru-RU" sz="8000" i="1" dirty="0" smtClean="0"/>
              <a:t>Машенька </a:t>
            </a:r>
            <a:r>
              <a:rPr lang="ru-RU" sz="8000" i="1" dirty="0"/>
              <a:t>и медведь».</a:t>
            </a:r>
            <a:endParaRPr lang="ru-RU" sz="8000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 smtClean="0"/>
              <a:t>Воспитатель: </a:t>
            </a:r>
            <a:r>
              <a:rPr lang="ru-RU" sz="8000" dirty="0"/>
              <a:t>Из какой сказки пришли герои?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 smtClean="0"/>
              <a:t>Дети: </a:t>
            </a:r>
            <a:r>
              <a:rPr lang="ru-RU" sz="8000" dirty="0" smtClean="0"/>
              <a:t>Из </a:t>
            </a:r>
            <a:r>
              <a:rPr lang="ru-RU" sz="8000" dirty="0"/>
              <a:t>сказки «Машенька и медведь».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i="1" dirty="0" smtClean="0"/>
              <a:t>Воспитатель: </a:t>
            </a:r>
            <a:r>
              <a:rPr lang="ru-RU" sz="8000" dirty="0" smtClean="0"/>
              <a:t>Правильно</a:t>
            </a:r>
            <a:r>
              <a:rPr lang="ru-RU" sz="8000" dirty="0"/>
              <a:t>. А вы знаете, что увидела Машенька, когда пришла к медведю?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/>
              <a:t>Дети: </a:t>
            </a:r>
            <a:r>
              <a:rPr lang="ru-RU" sz="8000" dirty="0" smtClean="0"/>
              <a:t>Нет.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 smtClean="0"/>
              <a:t>2</a:t>
            </a:r>
            <a:r>
              <a:rPr lang="ru-RU" sz="8000" b="1" dirty="0"/>
              <a:t>. </a:t>
            </a:r>
            <a:r>
              <a:rPr lang="ru-RU" sz="8000" b="1" dirty="0" smtClean="0"/>
              <a:t>Упражнение </a:t>
            </a:r>
            <a:r>
              <a:rPr lang="ru-RU" sz="8000" b="1" dirty="0"/>
              <a:t>«Чего нет?». </a:t>
            </a:r>
            <a:endParaRPr lang="ru-RU" sz="8000" b="1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/>
              <a:t>Воспитатель: </a:t>
            </a:r>
            <a:r>
              <a:rPr lang="ru-RU" sz="8000" dirty="0"/>
              <a:t>Вошла Машенька к медведю и видит: стоит на столе посуда – немытая, да побитая. </a:t>
            </a:r>
            <a:r>
              <a:rPr lang="ru-RU" sz="8000" dirty="0" smtClean="0"/>
              <a:t>А </a:t>
            </a:r>
            <a:r>
              <a:rPr lang="ru-RU" sz="8000" dirty="0"/>
              <a:t>раньше она была </a:t>
            </a:r>
            <a:r>
              <a:rPr lang="ru-RU" sz="8000" dirty="0" smtClean="0"/>
              <a:t>целая </a:t>
            </a:r>
            <a:r>
              <a:rPr lang="ru-RU" sz="8000" dirty="0"/>
              <a:t>и красивая. </a:t>
            </a:r>
            <a:endParaRPr lang="ru-RU" sz="8000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8000" b="1" dirty="0" smtClean="0"/>
              <a:t>Воспитатель</a:t>
            </a:r>
            <a:r>
              <a:rPr lang="ru-RU" sz="8000" b="1" dirty="0"/>
              <a:t>: </a:t>
            </a:r>
            <a:r>
              <a:rPr lang="ru-RU" sz="8000" dirty="0"/>
              <a:t>Ребята, посмотрите на эти картинки и скажите, чего нет у посуды. </a:t>
            </a:r>
            <a:r>
              <a:rPr lang="ru-RU" sz="8000" i="1" dirty="0"/>
              <a:t>Обращает внимание детей на мольберт, где демонстрируются предметные картинки с изображением </a:t>
            </a:r>
            <a:r>
              <a:rPr lang="ru-RU" sz="8000" i="1" dirty="0" smtClean="0"/>
              <a:t>посуды с отсутствующей частью.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995637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20000"/>
              </a:lnSpc>
              <a:buNone/>
            </a:pPr>
            <a:endParaRPr lang="ru-RU" sz="2000" b="1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 smtClean="0"/>
              <a:t>1-й </a:t>
            </a:r>
            <a:r>
              <a:rPr lang="ru-RU" sz="2000" b="1" dirty="0"/>
              <a:t>ребёнок: </a:t>
            </a:r>
            <a:r>
              <a:rPr lang="ru-RU" sz="2000" dirty="0"/>
              <a:t>У чайника нет  носика.</a:t>
            </a:r>
            <a:endParaRPr lang="ru-RU" sz="2000" b="1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2-й ребёнок: </a:t>
            </a:r>
            <a:r>
              <a:rPr lang="ru-RU" sz="2000" dirty="0"/>
              <a:t>У кастрюли нет ручки</a:t>
            </a:r>
            <a:r>
              <a:rPr lang="ru-RU" sz="2000" dirty="0" smtClean="0"/>
              <a:t>.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i="1" dirty="0" smtClean="0"/>
              <a:t>И </a:t>
            </a:r>
            <a:r>
              <a:rPr lang="ru-RU" sz="2000" i="1" dirty="0"/>
              <a:t>т.д. </a:t>
            </a:r>
            <a:r>
              <a:rPr lang="ru-RU" sz="2000" dirty="0" smtClean="0"/>
              <a:t>Опрашивает</a:t>
            </a:r>
            <a:r>
              <a:rPr lang="ru-RU" sz="2000" i="1" dirty="0" smtClean="0"/>
              <a:t> </a:t>
            </a:r>
            <a:r>
              <a:rPr lang="ru-RU" sz="2000" i="1" dirty="0"/>
              <a:t>5-6 детей</a:t>
            </a:r>
            <a:r>
              <a:rPr lang="ru-RU" sz="2000" i="1" dirty="0" smtClean="0"/>
              <a:t>.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ru-RU" sz="2000" b="1" dirty="0" smtClean="0"/>
              <a:t>3.Упражнение </a:t>
            </a:r>
            <a:r>
              <a:rPr lang="ru-RU" sz="2000" b="1" dirty="0"/>
              <a:t>«Собери картинку». </a:t>
            </a:r>
            <a:r>
              <a:rPr lang="ru-RU" sz="2000" i="1" dirty="0"/>
              <a:t>Раздаёт детям наборы разрезных картинок . </a:t>
            </a:r>
            <a:endParaRPr lang="ru-RU" sz="2000" b="1" dirty="0"/>
          </a:p>
          <a:p>
            <a:pPr marL="82296" indent="0">
              <a:lnSpc>
                <a:spcPct val="12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Давайте</a:t>
            </a:r>
            <a:r>
              <a:rPr lang="ru-RU" sz="2000" dirty="0"/>
              <a:t>, поможем Машеньке, наведем порядок и  отремонтируем посуду.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ru-RU" sz="2000" dirty="0"/>
              <a:t> </a:t>
            </a:r>
            <a:r>
              <a:rPr lang="ru-RU" sz="2000" i="1" dirty="0"/>
              <a:t>Дети собирают картинки, воспитатель проверяет правильность выполнения, хвалит детей, собирает обратно разрезные картинки</a:t>
            </a:r>
            <a:r>
              <a:rPr lang="ru-RU" sz="2000" i="1" dirty="0" smtClean="0"/>
              <a:t>.</a:t>
            </a:r>
            <a:endParaRPr lang="ru-RU" sz="2000" b="1" dirty="0" smtClean="0"/>
          </a:p>
          <a:p>
            <a:pPr marL="82296" indent="0">
              <a:lnSpc>
                <a:spcPct val="120000"/>
              </a:lnSpc>
              <a:buNone/>
            </a:pPr>
            <a:endParaRPr lang="ru-RU" sz="2000" b="1" dirty="0"/>
          </a:p>
          <a:p>
            <a:pPr marL="82296" indent="0">
              <a:lnSpc>
                <a:spcPct val="120000"/>
              </a:lnSpc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95182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548680"/>
            <a:ext cx="7247830" cy="5699720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20000"/>
              </a:lnSpc>
              <a:buNone/>
            </a:pPr>
            <a:endParaRPr lang="ru-RU" sz="2000" b="1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 smtClean="0"/>
              <a:t>4.Многозначное слово «</a:t>
            </a:r>
            <a:r>
              <a:rPr lang="ru-RU" sz="2000" b="1" dirty="0"/>
              <a:t>ручка».</a:t>
            </a:r>
            <a:r>
              <a:rPr lang="ru-RU" sz="2000" i="1" dirty="0"/>
              <a:t> Воспитатель помещает </a:t>
            </a:r>
            <a:r>
              <a:rPr lang="ru-RU" sz="2000" i="1" dirty="0" smtClean="0"/>
              <a:t>на мольберт несколько предметных картинок.</a:t>
            </a:r>
            <a:endParaRPr lang="ru-RU" sz="2000" b="1" dirty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Ребята, </a:t>
            </a:r>
            <a:r>
              <a:rPr lang="ru-RU" sz="2000" dirty="0" smtClean="0"/>
              <a:t>рассмотрите эти картинки. Что вы </a:t>
            </a:r>
            <a:r>
              <a:rPr lang="ru-RU" sz="2000" dirty="0"/>
              <a:t>в</a:t>
            </a:r>
            <a:r>
              <a:rPr lang="ru-RU" sz="2000" dirty="0" smtClean="0"/>
              <a:t>идите на них?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 smtClean="0"/>
              <a:t> Дети: </a:t>
            </a:r>
            <a:r>
              <a:rPr lang="ru-RU" sz="2000" dirty="0" smtClean="0"/>
              <a:t>На первой картинке мы видим дверную ручку. На второй картинке мы видим ручку, которой пишут.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/>
              <a:t>А</a:t>
            </a:r>
            <a:r>
              <a:rPr lang="ru-RU" sz="2000" dirty="0" smtClean="0"/>
              <a:t> </a:t>
            </a:r>
            <a:r>
              <a:rPr lang="ru-RU" sz="2000" dirty="0"/>
              <a:t>вы знаете, как называется вот эта часть нашего тела? </a:t>
            </a:r>
            <a:r>
              <a:rPr lang="ru-RU" sz="2000" i="1" dirty="0"/>
              <a:t>Показывает свою руку. 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Дети: </a:t>
            </a:r>
            <a:r>
              <a:rPr lang="ru-RU" sz="2000" dirty="0"/>
              <a:t>Рука.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А как ласково сказать?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000" b="1" dirty="0"/>
              <a:t>Дети: </a:t>
            </a:r>
            <a:r>
              <a:rPr lang="ru-RU" sz="2000" dirty="0"/>
              <a:t>Ручка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6753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607</TotalTime>
  <Words>1421</Words>
  <Application>Microsoft Office PowerPoint</Application>
  <PresentationFormat>Экран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Государственное дошкольное образовательное учреждение детский сад №27  общеразвивающего вида с приоритетным осуществлением физического развития  воспитанников Василеостровского административного района  Санкт-Петербурга</vt:lpstr>
      <vt:lpstr>Программное содержание</vt:lpstr>
      <vt:lpstr>Презентация PowerPoint</vt:lpstr>
      <vt:lpstr>Дидактический материал</vt:lpstr>
      <vt:lpstr>Предварительная работа</vt:lpstr>
      <vt:lpstr> Ход занятия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Оборудование</dc:title>
  <dc:creator>Admin</dc:creator>
  <cp:lastModifiedBy>Admin</cp:lastModifiedBy>
  <cp:revision>42</cp:revision>
  <dcterms:created xsi:type="dcterms:W3CDTF">2011-10-08T16:52:40Z</dcterms:created>
  <dcterms:modified xsi:type="dcterms:W3CDTF">2011-11-20T16:58:58Z</dcterms:modified>
</cp:coreProperties>
</file>