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  <a:srgbClr val="000000"/>
    <a:srgbClr val="0000FF"/>
    <a:srgbClr val="FFFFFF"/>
    <a:srgbClr val="003300"/>
    <a:srgbClr val="00FF00"/>
    <a:srgbClr val="00FFFF"/>
    <a:srgbClr val="0AAA78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64" autoAdjust="0"/>
    <p:restoredTop sz="94709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919451-8F2A-40F8-8C41-22F1312DA33F}" type="datetimeFigureOut">
              <a:rPr lang="ru-RU" smtClean="0"/>
              <a:pPr/>
              <a:t>11.11.2009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72E5C-6948-427B-8D9B-C638A7377FD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72E5C-6948-427B-8D9B-C638A7377FDF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11/11/2009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11/11/2009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11/11/2009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11/11/2009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11/11/2009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11/11/2009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11/11/2009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11/11/2009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11/11/2009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11/11/2009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11/11/2009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11/11/2009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slide" Target="slide2.xml"/><Relationship Id="rId7" Type="http://schemas.openxmlformats.org/officeDocument/2006/relationships/slide" Target="slide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slide" Target="slide5.xml"/><Relationship Id="rId5" Type="http://schemas.openxmlformats.org/officeDocument/2006/relationships/slide" Target="slide4.xml"/><Relationship Id="rId10" Type="http://schemas.openxmlformats.org/officeDocument/2006/relationships/slide" Target="slide9.xml"/><Relationship Id="rId4" Type="http://schemas.openxmlformats.org/officeDocument/2006/relationships/slide" Target="slide3.xml"/><Relationship Id="rId9" Type="http://schemas.openxmlformats.org/officeDocument/2006/relationships/slide" Target="slid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57200" y="609600"/>
            <a:ext cx="8077200" cy="5638800"/>
          </a:xfrm>
          <a:prstGeom prst="rect">
            <a:avLst/>
          </a:prstGeom>
          <a:noFill/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6600CC"/>
                </a:solidFill>
                <a:latin typeface="Monotype Corsiva" pitchFamily="66" charset="0"/>
              </a:rPr>
              <a:t>Занимательные задачки</a:t>
            </a:r>
            <a:endParaRPr lang="ru-RU" sz="9600" dirty="0">
              <a:solidFill>
                <a:srgbClr val="6600CC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9200" y="228600"/>
            <a:ext cx="6781800" cy="1676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>
                <a:solidFill>
                  <a:srgbClr val="FF0000"/>
                </a:solidFill>
                <a:latin typeface="Monotype Corsiva" pitchFamily="66" charset="0"/>
              </a:rPr>
              <a:t>Проверь себя:</a:t>
            </a:r>
            <a:endParaRPr lang="ru-RU" sz="66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28800" y="1371600"/>
            <a:ext cx="5181600" cy="5029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ru-RU" sz="3200" b="1" dirty="0" smtClean="0">
                <a:solidFill>
                  <a:srgbClr val="000000"/>
                </a:solidFill>
                <a:hlinkClick r:id="rId3" action="ppaction://hlinksldjump"/>
              </a:rPr>
              <a:t>И/10</a:t>
            </a:r>
            <a:endParaRPr lang="ru-RU" sz="3200" b="1" dirty="0" smtClean="0">
              <a:solidFill>
                <a:srgbClr val="000000"/>
              </a:solidFill>
            </a:endParaRPr>
          </a:p>
          <a:p>
            <a:pPr marL="342900" indent="-342900" algn="ctr"/>
            <a:r>
              <a:rPr lang="ru-RU" sz="3200" b="1" dirty="0" smtClean="0">
                <a:solidFill>
                  <a:srgbClr val="000000"/>
                </a:solidFill>
              </a:rPr>
              <a:t>2. </a:t>
            </a:r>
            <a:r>
              <a:rPr lang="ru-RU" sz="3200" b="1" dirty="0" smtClean="0">
                <a:solidFill>
                  <a:srgbClr val="000000"/>
                </a:solidFill>
                <a:hlinkClick r:id="rId4" action="ppaction://hlinksldjump"/>
              </a:rPr>
              <a:t>ЕНЬ</a:t>
            </a:r>
            <a:endParaRPr lang="ru-RU" sz="3200" b="1" dirty="0" smtClean="0">
              <a:solidFill>
                <a:srgbClr val="000000"/>
              </a:solidFill>
            </a:endParaRPr>
          </a:p>
          <a:p>
            <a:pPr marL="342900" indent="-342900" algn="ctr"/>
            <a:r>
              <a:rPr lang="ru-RU" sz="3200" b="1" dirty="0" smtClean="0">
                <a:solidFill>
                  <a:srgbClr val="000000"/>
                </a:solidFill>
              </a:rPr>
              <a:t>3. </a:t>
            </a:r>
            <a:r>
              <a:rPr lang="ru-RU" sz="3200" b="1" dirty="0" smtClean="0">
                <a:solidFill>
                  <a:srgbClr val="000000"/>
                </a:solidFill>
                <a:hlinkClick r:id="rId5" action="ppaction://hlinksldjump"/>
              </a:rPr>
              <a:t>ЗУБР</a:t>
            </a:r>
            <a:endParaRPr lang="ru-RU" sz="3200" b="1" dirty="0" smtClean="0">
              <a:solidFill>
                <a:srgbClr val="000000"/>
              </a:solidFill>
            </a:endParaRPr>
          </a:p>
          <a:p>
            <a:pPr marL="342900" indent="-342900" algn="ctr"/>
            <a:r>
              <a:rPr lang="ru-RU" sz="3200" b="1" dirty="0" smtClean="0">
                <a:solidFill>
                  <a:srgbClr val="000000"/>
                </a:solidFill>
              </a:rPr>
              <a:t>4. </a:t>
            </a:r>
            <a:r>
              <a:rPr lang="ru-RU" sz="3200" b="1" dirty="0" smtClean="0">
                <a:solidFill>
                  <a:srgbClr val="000000"/>
                </a:solidFill>
                <a:hlinkClick r:id="rId6" action="ppaction://hlinksldjump"/>
              </a:rPr>
              <a:t>ПОРТ</a:t>
            </a:r>
            <a:endParaRPr lang="ru-RU" sz="3200" b="1" dirty="0" smtClean="0">
              <a:solidFill>
                <a:srgbClr val="000000"/>
              </a:solidFill>
            </a:endParaRPr>
          </a:p>
          <a:p>
            <a:pPr marL="342900" indent="-342900" algn="ctr"/>
            <a:r>
              <a:rPr lang="ru-RU" sz="3200" b="1" dirty="0" smtClean="0">
                <a:solidFill>
                  <a:srgbClr val="000000"/>
                </a:solidFill>
              </a:rPr>
              <a:t>5. </a:t>
            </a:r>
            <a:r>
              <a:rPr lang="ru-RU" sz="3200" b="1" dirty="0" smtClean="0">
                <a:solidFill>
                  <a:srgbClr val="000000"/>
                </a:solidFill>
                <a:hlinkClick r:id="rId7" action="ppaction://hlinksldjump"/>
              </a:rPr>
              <a:t>МАЗАЛ</a:t>
            </a:r>
            <a:endParaRPr lang="ru-RU" sz="3200" b="1" dirty="0" smtClean="0">
              <a:solidFill>
                <a:srgbClr val="000000"/>
              </a:solidFill>
            </a:endParaRPr>
          </a:p>
          <a:p>
            <a:pPr marL="342900" indent="-342900" algn="ctr"/>
            <a:r>
              <a:rPr lang="ru-RU" sz="3200" b="1" dirty="0" smtClean="0">
                <a:solidFill>
                  <a:srgbClr val="000000"/>
                </a:solidFill>
              </a:rPr>
              <a:t>6. </a:t>
            </a:r>
            <a:r>
              <a:rPr lang="ru-RU" sz="3200" b="1" dirty="0" smtClean="0">
                <a:solidFill>
                  <a:srgbClr val="000000"/>
                </a:solidFill>
                <a:hlinkClick r:id="rId8" action="ppaction://hlinksldjump"/>
              </a:rPr>
              <a:t>СТЬ</a:t>
            </a:r>
            <a:endParaRPr lang="ru-RU" sz="3200" b="1" dirty="0" smtClean="0">
              <a:solidFill>
                <a:srgbClr val="000000"/>
              </a:solidFill>
            </a:endParaRPr>
          </a:p>
          <a:p>
            <a:pPr marL="342900" indent="-342900" algn="ctr"/>
            <a:r>
              <a:rPr lang="ru-RU" sz="3200" b="1" dirty="0" smtClean="0">
                <a:solidFill>
                  <a:srgbClr val="000000"/>
                </a:solidFill>
              </a:rPr>
              <a:t>7. </a:t>
            </a:r>
            <a:r>
              <a:rPr lang="ru-RU" sz="3200" b="1" dirty="0" smtClean="0">
                <a:solidFill>
                  <a:srgbClr val="000000"/>
                </a:solidFill>
                <a:hlinkClick r:id="rId9" action="ppaction://hlinksldjump"/>
              </a:rPr>
              <a:t>ТАНК</a:t>
            </a:r>
            <a:endParaRPr lang="ru-RU" sz="3200" b="1" dirty="0" smtClean="0">
              <a:solidFill>
                <a:srgbClr val="000000"/>
              </a:solidFill>
            </a:endParaRPr>
          </a:p>
          <a:p>
            <a:pPr marL="342900" indent="-342900" algn="ctr"/>
            <a:r>
              <a:rPr lang="ru-RU" sz="3200" b="1" dirty="0" smtClean="0">
                <a:solidFill>
                  <a:srgbClr val="000000"/>
                </a:solidFill>
              </a:rPr>
              <a:t>8.  </a:t>
            </a:r>
            <a:r>
              <a:rPr lang="ru-RU" sz="3200" b="1" dirty="0" smtClean="0">
                <a:solidFill>
                  <a:srgbClr val="000000"/>
                </a:solidFill>
                <a:hlinkClick r:id="rId10" action="ppaction://hlinksldjump"/>
              </a:rPr>
              <a:t>ЛИНЕЙКА и СИРЕНЬ</a:t>
            </a:r>
            <a:endParaRPr lang="ru-RU" sz="3200" b="1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0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6" dur="5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" dur="5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5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300"/>
                            </p:stCondLst>
                            <p:childTnLst>
                              <p:par>
                                <p:cTn id="20" presetID="20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21" dur="50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" dur="50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" dur="50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700"/>
                            </p:stCondLst>
                            <p:childTnLst>
                              <p:par>
                                <p:cTn id="25" presetID="20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" dur="50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50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200"/>
                            </p:stCondLst>
                            <p:childTnLst>
                              <p:par>
                                <p:cTn id="30" presetID="20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31" dur="50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" dur="50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" dur="50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700"/>
                            </p:stCondLst>
                            <p:childTnLst>
                              <p:par>
                                <p:cTn id="35" presetID="20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36" dur="50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" dur="50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" dur="50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9300"/>
                            </p:stCondLst>
                            <p:childTnLst>
                              <p:par>
                                <p:cTn id="40" presetID="20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41" dur="500" autoRev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" dur="500" autoRev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" dur="500" autoRev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700"/>
                            </p:stCondLst>
                            <p:childTnLst>
                              <p:par>
                                <p:cTn id="45" presetID="20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46" dur="500" autoRev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7" dur="500" autoRev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8" dur="500" autoRev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2200"/>
                            </p:stCondLst>
                            <p:childTnLst>
                              <p:par>
                                <p:cTn id="50" presetID="20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51" dur="500" autoRev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2" dur="500" autoRev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3" dur="500" autoRev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3400" y="381000"/>
            <a:ext cx="8382000" cy="2667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002060"/>
                </a:solidFill>
                <a:latin typeface="Comic Sans MS" pitchFamily="66" charset="0"/>
              </a:rPr>
              <a:t>Найдите неизвестную букву и число:</a:t>
            </a:r>
            <a:endParaRPr lang="ru-RU" sz="44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457200" y="3352800"/>
            <a:ext cx="8001000" cy="2057400"/>
            <a:chOff x="457200" y="3352800"/>
            <a:chExt cx="8001000" cy="2057400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457200" y="3352800"/>
              <a:ext cx="1371600" cy="2057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6000" dirty="0" smtClean="0">
                  <a:latin typeface="+mj-lt"/>
                </a:rPr>
                <a:t>А/1</a:t>
              </a:r>
              <a:endParaRPr lang="ru-RU" sz="6000" dirty="0">
                <a:latin typeface="+mj-lt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743200" y="3352800"/>
              <a:ext cx="1371600" cy="2057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6000" dirty="0" smtClean="0">
                  <a:latin typeface="+mj-lt"/>
                </a:rPr>
                <a:t>4/2</a:t>
              </a:r>
              <a:endParaRPr lang="ru-RU" sz="6000" dirty="0">
                <a:latin typeface="+mj-lt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7162800" y="3352800"/>
              <a:ext cx="1295400" cy="2057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6000" dirty="0" smtClean="0">
                  <a:latin typeface="+mj-lt"/>
                </a:rPr>
                <a:t>?/?</a:t>
              </a:r>
              <a:endParaRPr lang="ru-RU" sz="6000" dirty="0">
                <a:latin typeface="+mj-lt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5105400" y="3352800"/>
              <a:ext cx="1295400" cy="2057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6000" dirty="0" smtClean="0">
                  <a:latin typeface="+mj-lt"/>
                </a:rPr>
                <a:t>ё/7</a:t>
              </a:r>
              <a:endParaRPr lang="ru-RU" sz="6000" dirty="0">
                <a:latin typeface="+mj-lt"/>
              </a:endParaRPr>
            </a:p>
          </p:txBody>
        </p:sp>
      </p:grpSp>
      <p:sp>
        <p:nvSpPr>
          <p:cNvPr id="10" name="Управляющая кнопка: в конец 9">
            <a:hlinkClick r:id="" action="ppaction://hlinkshowjump?jump=lastslide" highlightClick="1"/>
          </p:cNvPr>
          <p:cNvSpPr/>
          <p:nvPr/>
        </p:nvSpPr>
        <p:spPr>
          <a:xfrm>
            <a:off x="457200" y="6172200"/>
            <a:ext cx="685800" cy="5334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900"/>
                            </p:stCondLst>
                            <p:childTnLst>
                              <p:par>
                                <p:cTn id="1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5800" y="304800"/>
            <a:ext cx="7696200" cy="1828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00FF00"/>
                </a:solidFill>
                <a:latin typeface="Comic Sans MS" pitchFamily="66" charset="0"/>
              </a:rPr>
              <a:t>Найдите общее окончание для всех последующих слов:</a:t>
            </a:r>
            <a:endParaRPr lang="ru-RU" sz="4000" dirty="0">
              <a:solidFill>
                <a:srgbClr val="00FF00"/>
              </a:solidFill>
              <a:latin typeface="Comic Sans MS" pitchFamily="66" charset="0"/>
            </a:endParaRPr>
          </a:p>
        </p:txBody>
      </p:sp>
      <p:grpSp>
        <p:nvGrpSpPr>
          <p:cNvPr id="27" name="Группа 26"/>
          <p:cNvGrpSpPr/>
          <p:nvPr/>
        </p:nvGrpSpPr>
        <p:grpSpPr>
          <a:xfrm>
            <a:off x="838200" y="2209800"/>
            <a:ext cx="7467600" cy="3048000"/>
            <a:chOff x="838200" y="2209800"/>
            <a:chExt cx="7467600" cy="3048000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838200" y="2209800"/>
              <a:ext cx="1295400" cy="914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8800" b="1" dirty="0" smtClean="0">
                  <a:solidFill>
                    <a:srgbClr val="000000"/>
                  </a:solidFill>
                </a:rPr>
                <a:t>Л</a:t>
              </a:r>
              <a:endParaRPr lang="ru-RU" sz="8800" b="1" dirty="0">
                <a:solidFill>
                  <a:srgbClr val="000000"/>
                </a:solidFill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5029200" y="2209800"/>
              <a:ext cx="1295400" cy="914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8800" dirty="0" smtClean="0">
                  <a:solidFill>
                    <a:srgbClr val="000000"/>
                  </a:solidFill>
                </a:rPr>
                <a:t>Д</a:t>
              </a:r>
              <a:endParaRPr lang="ru-RU" sz="8800" dirty="0">
                <a:solidFill>
                  <a:srgbClr val="000000"/>
                </a:solidFill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7010400" y="2209800"/>
              <a:ext cx="1295400" cy="914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8800" dirty="0" smtClean="0">
                  <a:solidFill>
                    <a:srgbClr val="000000"/>
                  </a:solidFill>
                </a:rPr>
                <a:t>П</a:t>
              </a:r>
              <a:endParaRPr lang="ru-RU" sz="8800" dirty="0">
                <a:solidFill>
                  <a:srgbClr val="000000"/>
                </a:solidFill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2895600" y="2209800"/>
              <a:ext cx="1295400" cy="914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8800" dirty="0" smtClean="0">
                  <a:solidFill>
                    <a:srgbClr val="000000"/>
                  </a:solidFill>
                </a:rPr>
                <a:t>Т</a:t>
              </a:r>
              <a:endParaRPr lang="ru-RU" sz="8800" dirty="0">
                <a:solidFill>
                  <a:srgbClr val="000000"/>
                </a:solidFill>
              </a:endParaRPr>
            </a:p>
          </p:txBody>
        </p:sp>
        <p:cxnSp>
          <p:nvCxnSpPr>
            <p:cNvPr id="10" name="Прямая со стрелкой 9"/>
            <p:cNvCxnSpPr/>
            <p:nvPr/>
          </p:nvCxnSpPr>
          <p:spPr>
            <a:xfrm rot="16200000" flipH="1">
              <a:off x="1409700" y="3695700"/>
              <a:ext cx="1981200" cy="1143000"/>
            </a:xfrm>
            <a:prstGeom prst="straightConnector1">
              <a:avLst/>
            </a:prstGeom>
            <a:ln w="38100" cmpd="sng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 стрелкой 10"/>
            <p:cNvCxnSpPr/>
            <p:nvPr/>
          </p:nvCxnSpPr>
          <p:spPr>
            <a:xfrm rot="16200000" flipH="1">
              <a:off x="3009900" y="3924300"/>
              <a:ext cx="1828800" cy="533400"/>
            </a:xfrm>
            <a:prstGeom prst="straightConnector1">
              <a:avLst/>
            </a:prstGeom>
            <a:ln w="38100" cmpd="sng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 стрелкой 16"/>
            <p:cNvCxnSpPr/>
            <p:nvPr/>
          </p:nvCxnSpPr>
          <p:spPr>
            <a:xfrm rot="5400000">
              <a:off x="4572000" y="4038600"/>
              <a:ext cx="1828800" cy="304800"/>
            </a:xfrm>
            <a:prstGeom prst="straightConnector1">
              <a:avLst/>
            </a:prstGeom>
            <a:ln w="38100" cmpd="sng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 стрелкой 17"/>
            <p:cNvCxnSpPr>
              <a:stCxn id="7" idx="2"/>
            </p:cNvCxnSpPr>
            <p:nvPr/>
          </p:nvCxnSpPr>
          <p:spPr>
            <a:xfrm rot="5400000">
              <a:off x="6153150" y="3676650"/>
              <a:ext cx="2057400" cy="952500"/>
            </a:xfrm>
            <a:prstGeom prst="straightConnector1">
              <a:avLst/>
            </a:prstGeom>
            <a:ln w="38100" cmpd="sng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Прямоугольник 25"/>
          <p:cNvSpPr/>
          <p:nvPr/>
        </p:nvSpPr>
        <p:spPr>
          <a:xfrm>
            <a:off x="3581400" y="5181600"/>
            <a:ext cx="2743200" cy="144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chemeClr val="tx1">
                    <a:lumMod val="75000"/>
                  </a:schemeClr>
                </a:solidFill>
              </a:rPr>
              <a:t>?</a:t>
            </a:r>
            <a:endParaRPr lang="ru-RU" sz="9600" b="1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13" name="Управляющая кнопка: в конец 12">
            <a:hlinkClick r:id="" action="ppaction://hlinkshowjump?jump=lastslide" highlightClick="1"/>
          </p:cNvPr>
          <p:cNvSpPr/>
          <p:nvPr/>
        </p:nvSpPr>
        <p:spPr>
          <a:xfrm>
            <a:off x="381000" y="6172200"/>
            <a:ext cx="685800" cy="4572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3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7300"/>
                            </p:stCondLst>
                            <p:childTnLst>
                              <p:par>
                                <p:cTn id="16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3400" y="381000"/>
            <a:ext cx="7924800" cy="1828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FFFF00"/>
                </a:solidFill>
                <a:latin typeface="Comic Sans MS" pitchFamily="66" charset="0"/>
              </a:rPr>
              <a:t>Решите анаграмму и исключите лишнее слово:</a:t>
            </a:r>
            <a:endParaRPr lang="ru-RU" sz="44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943600" y="2362200"/>
            <a:ext cx="2362200" cy="3657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0" b="1" dirty="0" smtClean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?</a:t>
            </a:r>
            <a:endParaRPr lang="ru-RU" sz="16000" b="1" dirty="0">
              <a:solidFill>
                <a:schemeClr val="tx1">
                  <a:lumMod val="75000"/>
                </a:schemeClr>
              </a:solidFill>
              <a:latin typeface="Comic Sans MS" pitchFamily="66" charset="0"/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762000" y="1981200"/>
            <a:ext cx="5872605" cy="4495800"/>
            <a:chOff x="762000" y="1981200"/>
            <a:chExt cx="5872605" cy="4495800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762000" y="1981200"/>
              <a:ext cx="3124200" cy="4495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5400" b="1" dirty="0" err="1" smtClean="0">
                  <a:solidFill>
                    <a:srgbClr val="6600CC"/>
                  </a:solidFill>
                  <a:latin typeface="+mj-lt"/>
                </a:rPr>
                <a:t>Локв</a:t>
              </a:r>
              <a:endParaRPr lang="ru-RU" sz="5400" b="1" dirty="0" smtClean="0">
                <a:solidFill>
                  <a:srgbClr val="6600CC"/>
                </a:solidFill>
                <a:latin typeface="+mj-lt"/>
              </a:endParaRPr>
            </a:p>
            <a:p>
              <a:pPr algn="ctr"/>
              <a:endParaRPr lang="ru-RU" sz="5400" b="1" dirty="0" smtClean="0">
                <a:solidFill>
                  <a:srgbClr val="6600CC"/>
                </a:solidFill>
                <a:latin typeface="+mj-lt"/>
              </a:endParaRPr>
            </a:p>
            <a:p>
              <a:pPr algn="ctr"/>
              <a:r>
                <a:rPr lang="ru-RU" sz="5400" b="1" dirty="0" err="1" smtClean="0">
                  <a:solidFill>
                    <a:srgbClr val="6600CC"/>
                  </a:solidFill>
                  <a:latin typeface="+mj-lt"/>
                </a:rPr>
                <a:t>Ригт</a:t>
              </a:r>
              <a:endParaRPr lang="ru-RU" sz="5400" b="1" dirty="0" smtClean="0">
                <a:solidFill>
                  <a:srgbClr val="6600CC"/>
                </a:solidFill>
                <a:latin typeface="+mj-lt"/>
              </a:endParaRPr>
            </a:p>
            <a:p>
              <a:pPr algn="ctr"/>
              <a:endParaRPr lang="ru-RU" sz="5400" b="1" dirty="0" smtClean="0">
                <a:solidFill>
                  <a:srgbClr val="6600CC"/>
                </a:solidFill>
                <a:latin typeface="+mj-lt"/>
              </a:endParaRPr>
            </a:p>
            <a:p>
              <a:pPr algn="ctr"/>
              <a:r>
                <a:rPr lang="ru-RU" sz="5400" b="1" dirty="0" err="1" smtClean="0">
                  <a:solidFill>
                    <a:srgbClr val="6600CC"/>
                  </a:solidFill>
                  <a:latin typeface="+mj-lt"/>
                </a:rPr>
                <a:t>бзур</a:t>
              </a:r>
              <a:endParaRPr lang="ru-RU" sz="5400" b="1" dirty="0" smtClean="0">
                <a:solidFill>
                  <a:srgbClr val="6600CC"/>
                </a:solidFill>
                <a:latin typeface="+mj-lt"/>
              </a:endParaRPr>
            </a:p>
          </p:txBody>
        </p:sp>
        <p:grpSp>
          <p:nvGrpSpPr>
            <p:cNvPr id="12" name="Группа 11"/>
            <p:cNvGrpSpPr/>
            <p:nvPr/>
          </p:nvGrpSpPr>
          <p:grpSpPr>
            <a:xfrm>
              <a:off x="3352800" y="3066646"/>
              <a:ext cx="3281805" cy="2378088"/>
              <a:chOff x="3352800" y="3066646"/>
              <a:chExt cx="3281805" cy="2378088"/>
            </a:xfrm>
          </p:grpSpPr>
          <p:sp>
            <p:nvSpPr>
              <p:cNvPr id="9" name="Стрелка вправо 8"/>
              <p:cNvSpPr/>
              <p:nvPr/>
            </p:nvSpPr>
            <p:spPr>
              <a:xfrm rot="748484">
                <a:off x="3477870" y="3066646"/>
                <a:ext cx="3060454" cy="203055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Стрелка вправо 9"/>
              <p:cNvSpPr/>
              <p:nvPr/>
            </p:nvSpPr>
            <p:spPr>
              <a:xfrm rot="20256935">
                <a:off x="3372436" y="5262482"/>
                <a:ext cx="3262169" cy="182252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Стрелка вправо 10"/>
              <p:cNvSpPr/>
              <p:nvPr/>
            </p:nvSpPr>
            <p:spPr>
              <a:xfrm>
                <a:off x="3352800" y="4114800"/>
                <a:ext cx="3060454" cy="203055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14" name="Управляющая кнопка: в конец 13">
            <a:hlinkClick r:id="" action="ppaction://hlinkshowjump?jump=lastslide" highlightClick="1"/>
          </p:cNvPr>
          <p:cNvSpPr/>
          <p:nvPr/>
        </p:nvSpPr>
        <p:spPr>
          <a:xfrm>
            <a:off x="7543800" y="6019800"/>
            <a:ext cx="762000" cy="5334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90600" y="304800"/>
            <a:ext cx="7696200" cy="1905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rgbClr val="FFFF00"/>
                </a:solidFill>
                <a:latin typeface="Comic Sans MS" pitchFamily="66" charset="0"/>
              </a:rPr>
              <a:t>Вставьте пропущенное слово:</a:t>
            </a:r>
            <a:endParaRPr lang="ru-RU" sz="54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81400" y="4267200"/>
            <a:ext cx="1981200" cy="1371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rgbClr val="FF0000"/>
                </a:solidFill>
              </a:rPr>
              <a:t>?</a:t>
            </a:r>
            <a:endParaRPr lang="ru-RU" sz="9600" b="1" dirty="0">
              <a:solidFill>
                <a:srgbClr val="FF0000"/>
              </a:solidFill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457200" y="2286000"/>
            <a:ext cx="8305800" cy="3352800"/>
            <a:chOff x="457200" y="2286000"/>
            <a:chExt cx="8305800" cy="3352800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457200" y="2286000"/>
              <a:ext cx="2438400" cy="1143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400" b="1" dirty="0" smtClean="0">
                  <a:solidFill>
                    <a:srgbClr val="000000"/>
                  </a:solidFill>
                </a:rPr>
                <a:t>Лоток</a:t>
              </a:r>
              <a:endParaRPr lang="ru-RU" sz="4400" b="1" dirty="0">
                <a:solidFill>
                  <a:srgbClr val="000000"/>
                </a:solidFill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6172200" y="2286000"/>
              <a:ext cx="2438400" cy="1143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800" b="1" dirty="0" smtClean="0">
                  <a:solidFill>
                    <a:srgbClr val="000000"/>
                  </a:solidFill>
                </a:rPr>
                <a:t>Лодка</a:t>
              </a:r>
              <a:endParaRPr lang="ru-RU" sz="4800" b="1" dirty="0">
                <a:solidFill>
                  <a:srgbClr val="000000"/>
                </a:solidFill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6324600" y="4495800"/>
              <a:ext cx="2438400" cy="1143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400" b="1" dirty="0" smtClean="0">
                  <a:solidFill>
                    <a:srgbClr val="000000"/>
                  </a:solidFill>
                </a:rPr>
                <a:t>Катер</a:t>
              </a:r>
              <a:endParaRPr lang="ru-RU" sz="4400" b="1" dirty="0">
                <a:solidFill>
                  <a:srgbClr val="000000"/>
                </a:solidFill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533400" y="4495800"/>
              <a:ext cx="2438400" cy="1143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400" b="1" dirty="0" smtClean="0">
                  <a:solidFill>
                    <a:srgbClr val="000000"/>
                  </a:solidFill>
                </a:rPr>
                <a:t>Олимп</a:t>
              </a:r>
              <a:endParaRPr lang="ru-RU" sz="4400" b="1" dirty="0">
                <a:solidFill>
                  <a:srgbClr val="000000"/>
                </a:solidFill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3352800" y="2286000"/>
              <a:ext cx="2438400" cy="1143000"/>
            </a:xfrm>
            <a:prstGeom prst="rect">
              <a:avLst/>
            </a:prstGeom>
            <a:noFill/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b="1" dirty="0" smtClean="0">
                  <a:solidFill>
                    <a:srgbClr val="00B0F0"/>
                  </a:solidFill>
                </a:rPr>
                <a:t>Клад</a:t>
              </a:r>
              <a:endParaRPr lang="ru-RU" sz="3600" b="1" dirty="0">
                <a:solidFill>
                  <a:srgbClr val="00B0F0"/>
                </a:solidFill>
              </a:endParaRPr>
            </a:p>
          </p:txBody>
        </p:sp>
      </p:grpSp>
      <p:sp>
        <p:nvSpPr>
          <p:cNvPr id="11" name="Управляющая кнопка: в конец 10">
            <a:hlinkClick r:id="" action="ppaction://hlinkshowjump?jump=lastslide" highlightClick="1"/>
          </p:cNvPr>
          <p:cNvSpPr/>
          <p:nvPr/>
        </p:nvSpPr>
        <p:spPr>
          <a:xfrm>
            <a:off x="609600" y="6172200"/>
            <a:ext cx="685800" cy="4572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90600" y="457200"/>
            <a:ext cx="7696200" cy="1828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FFFF"/>
                </a:solidFill>
                <a:latin typeface="Comic Sans MS" pitchFamily="66" charset="0"/>
              </a:rPr>
              <a:t>Решите анаграмму и исключите лишнее слово:</a:t>
            </a:r>
            <a:endParaRPr lang="ru-RU" sz="4000" dirty="0">
              <a:solidFill>
                <a:srgbClr val="FFFFFF"/>
              </a:solidFill>
              <a:latin typeface="Comic Sans MS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19400" y="2057400"/>
            <a:ext cx="3886200" cy="457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>
                <a:solidFill>
                  <a:srgbClr val="0AAA78"/>
                </a:solidFill>
              </a:rPr>
              <a:t>Версе</a:t>
            </a:r>
            <a:endParaRPr lang="ru-RU" sz="7200" dirty="0" smtClean="0">
              <a:solidFill>
                <a:srgbClr val="0AAA78"/>
              </a:solidFill>
            </a:endParaRPr>
          </a:p>
          <a:p>
            <a:pPr algn="ctr"/>
            <a:r>
              <a:rPr lang="ru-RU" sz="7200" dirty="0" err="1" smtClean="0">
                <a:solidFill>
                  <a:srgbClr val="0AAA78"/>
                </a:solidFill>
              </a:rPr>
              <a:t>Апазд</a:t>
            </a:r>
            <a:endParaRPr lang="ru-RU" sz="7200" dirty="0" smtClean="0">
              <a:solidFill>
                <a:srgbClr val="0AAA78"/>
              </a:solidFill>
            </a:endParaRPr>
          </a:p>
          <a:p>
            <a:pPr algn="ctr"/>
            <a:r>
              <a:rPr lang="ru-RU" sz="7200" dirty="0" err="1" smtClean="0">
                <a:solidFill>
                  <a:srgbClr val="0AAA78"/>
                </a:solidFill>
              </a:rPr>
              <a:t>Свокот</a:t>
            </a:r>
            <a:endParaRPr lang="ru-RU" sz="7200" dirty="0" smtClean="0">
              <a:solidFill>
                <a:srgbClr val="0AAA78"/>
              </a:solidFill>
            </a:endParaRPr>
          </a:p>
          <a:p>
            <a:pPr algn="ctr"/>
            <a:r>
              <a:rPr lang="ru-RU" sz="7200" dirty="0" err="1" smtClean="0">
                <a:solidFill>
                  <a:srgbClr val="0AAA78"/>
                </a:solidFill>
              </a:rPr>
              <a:t>маалз</a:t>
            </a:r>
            <a:endParaRPr lang="ru-RU" sz="7200" dirty="0">
              <a:solidFill>
                <a:srgbClr val="0AAA78"/>
              </a:solidFill>
            </a:endParaRPr>
          </a:p>
        </p:txBody>
      </p:sp>
      <p:sp>
        <p:nvSpPr>
          <p:cNvPr id="4" name="Управляющая кнопка: в конец 3">
            <a:hlinkClick r:id="" action="ppaction://hlinkshowjump?jump=lastslide" highlightClick="1"/>
          </p:cNvPr>
          <p:cNvSpPr/>
          <p:nvPr/>
        </p:nvSpPr>
        <p:spPr>
          <a:xfrm>
            <a:off x="381000" y="6172200"/>
            <a:ext cx="685800" cy="5334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4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9600" y="457200"/>
            <a:ext cx="8229600" cy="1676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00FFFF"/>
                </a:solidFill>
                <a:latin typeface="Comic Sans MS" pitchFamily="66" charset="0"/>
              </a:rPr>
              <a:t>Найдите слово, которое служило бы окончанием для всех последующих слов:</a:t>
            </a:r>
            <a:endParaRPr lang="ru-RU" sz="3600" dirty="0">
              <a:solidFill>
                <a:srgbClr val="00FFFF"/>
              </a:solidFill>
              <a:latin typeface="Comic Sans MS" pitchFamily="66" charset="0"/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609600" y="2438400"/>
            <a:ext cx="6019800" cy="3886200"/>
            <a:chOff x="609600" y="2438400"/>
            <a:chExt cx="6019800" cy="3886200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609600" y="2438400"/>
              <a:ext cx="3810000" cy="38862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7200" dirty="0" smtClean="0">
                  <a:solidFill>
                    <a:srgbClr val="FFFFFF"/>
                  </a:solidFill>
                </a:rPr>
                <a:t>ВЕ</a:t>
              </a:r>
            </a:p>
            <a:p>
              <a:pPr algn="ctr"/>
              <a:r>
                <a:rPr lang="ru-RU" sz="7200" dirty="0" smtClean="0">
                  <a:solidFill>
                    <a:srgbClr val="FFFFFF"/>
                  </a:solidFill>
                </a:rPr>
                <a:t>МЕ</a:t>
              </a:r>
            </a:p>
            <a:p>
              <a:pPr algn="ctr"/>
              <a:r>
                <a:rPr lang="ru-RU" sz="7200" dirty="0" smtClean="0">
                  <a:solidFill>
                    <a:srgbClr val="FFFFFF"/>
                  </a:solidFill>
                </a:rPr>
                <a:t>СЕ</a:t>
              </a:r>
            </a:p>
            <a:p>
              <a:pPr algn="ctr"/>
              <a:r>
                <a:rPr lang="ru-RU" sz="7200" dirty="0" smtClean="0">
                  <a:solidFill>
                    <a:srgbClr val="FFFFFF"/>
                  </a:solidFill>
                </a:rPr>
                <a:t>НИ</a:t>
              </a:r>
              <a:endParaRPr lang="ru-RU" sz="7200" dirty="0">
                <a:solidFill>
                  <a:srgbClr val="FFFFFF"/>
                </a:solidFill>
              </a:endParaRPr>
            </a:p>
          </p:txBody>
        </p:sp>
        <p:grpSp>
          <p:nvGrpSpPr>
            <p:cNvPr id="13" name="Группа 12"/>
            <p:cNvGrpSpPr/>
            <p:nvPr/>
          </p:nvGrpSpPr>
          <p:grpSpPr>
            <a:xfrm>
              <a:off x="3352800" y="2743200"/>
              <a:ext cx="3276600" cy="3429000"/>
              <a:chOff x="3352800" y="2743200"/>
              <a:chExt cx="3276600" cy="3429000"/>
            </a:xfrm>
          </p:grpSpPr>
          <p:cxnSp>
            <p:nvCxnSpPr>
              <p:cNvPr id="5" name="Прямая со стрелкой 4"/>
              <p:cNvCxnSpPr/>
              <p:nvPr/>
            </p:nvCxnSpPr>
            <p:spPr>
              <a:xfrm>
                <a:off x="3352800" y="2743200"/>
                <a:ext cx="3200400" cy="9144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Прямая со стрелкой 6"/>
              <p:cNvCxnSpPr/>
              <p:nvPr/>
            </p:nvCxnSpPr>
            <p:spPr>
              <a:xfrm flipV="1">
                <a:off x="3429000" y="5105400"/>
                <a:ext cx="3200400" cy="10668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Прямая со стрелкой 8"/>
              <p:cNvCxnSpPr/>
              <p:nvPr/>
            </p:nvCxnSpPr>
            <p:spPr>
              <a:xfrm flipV="1">
                <a:off x="3429000" y="4724400"/>
                <a:ext cx="3124200" cy="3048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Прямая со стрелкой 10"/>
              <p:cNvCxnSpPr/>
              <p:nvPr/>
            </p:nvCxnSpPr>
            <p:spPr>
              <a:xfrm>
                <a:off x="3352800" y="3810000"/>
                <a:ext cx="3200400" cy="3048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5" name="Облако 14"/>
          <p:cNvSpPr/>
          <p:nvPr/>
        </p:nvSpPr>
        <p:spPr>
          <a:xfrm>
            <a:off x="6781800" y="3200400"/>
            <a:ext cx="2133600" cy="2286000"/>
          </a:xfrm>
          <a:prstGeom prst="cloud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rgbClr val="00FF00"/>
                </a:solidFill>
              </a:rPr>
              <a:t>?</a:t>
            </a:r>
            <a:endParaRPr lang="ru-RU" sz="9600" b="1" dirty="0">
              <a:solidFill>
                <a:srgbClr val="00FF00"/>
              </a:solidFill>
            </a:endParaRPr>
          </a:p>
        </p:txBody>
      </p:sp>
      <p:sp>
        <p:nvSpPr>
          <p:cNvPr id="12" name="Управляющая кнопка: в конец 11">
            <a:hlinkClick r:id="" action="ppaction://hlinkshowjump?jump=lastslide" highlightClick="1"/>
          </p:cNvPr>
          <p:cNvSpPr/>
          <p:nvPr/>
        </p:nvSpPr>
        <p:spPr>
          <a:xfrm>
            <a:off x="381000" y="6172200"/>
            <a:ext cx="609600" cy="5334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7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8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9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1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8200" y="457200"/>
            <a:ext cx="7696200" cy="1752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rgbClr val="003300"/>
                </a:solidFill>
              </a:rPr>
              <a:t>Найдите неизвестное слово:</a:t>
            </a:r>
            <a:endParaRPr lang="ru-RU" sz="5400" dirty="0">
              <a:solidFill>
                <a:srgbClr val="003300"/>
              </a:solidFill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990600" y="2286000"/>
            <a:ext cx="7848600" cy="3962400"/>
            <a:chOff x="990600" y="2286000"/>
            <a:chExt cx="7848600" cy="3962400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2667000" y="2286000"/>
              <a:ext cx="4191000" cy="762000"/>
            </a:xfrm>
            <a:prstGeom prst="rect">
              <a:avLst/>
            </a:prstGeom>
            <a:noFill/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800" dirty="0" smtClean="0">
                  <a:solidFill>
                    <a:srgbClr val="6600CC"/>
                  </a:solidFill>
                </a:rPr>
                <a:t>Романтика</a:t>
              </a:r>
              <a:endParaRPr lang="ru-RU" sz="4800" dirty="0">
                <a:solidFill>
                  <a:srgbClr val="6600CC"/>
                </a:solidFill>
              </a:endParaRPr>
            </a:p>
          </p:txBody>
        </p:sp>
        <p:cxnSp>
          <p:nvCxnSpPr>
            <p:cNvPr id="5" name="Соединительная линия уступом 4"/>
            <p:cNvCxnSpPr/>
            <p:nvPr/>
          </p:nvCxnSpPr>
          <p:spPr>
            <a:xfrm rot="5400000">
              <a:off x="2133600" y="3048000"/>
              <a:ext cx="1371600" cy="1371600"/>
            </a:xfrm>
            <a:prstGeom prst="bentConnector3">
              <a:avLst>
                <a:gd name="adj1" fmla="val 50000"/>
              </a:avLst>
            </a:prstGeom>
            <a:ln w="60325" cmpd="sng">
              <a:solidFill>
                <a:schemeClr val="tx2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Соединительная линия уступом 9"/>
            <p:cNvCxnSpPr/>
            <p:nvPr/>
          </p:nvCxnSpPr>
          <p:spPr>
            <a:xfrm rot="16200000" flipH="1">
              <a:off x="6057900" y="3162300"/>
              <a:ext cx="1295400" cy="1219200"/>
            </a:xfrm>
            <a:prstGeom prst="bentConnector3">
              <a:avLst>
                <a:gd name="adj1" fmla="val 50000"/>
              </a:avLst>
            </a:prstGeom>
            <a:ln w="60325" cmpd="sng">
              <a:solidFill>
                <a:schemeClr val="tx2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Прямоугольник 13"/>
            <p:cNvSpPr/>
            <p:nvPr/>
          </p:nvSpPr>
          <p:spPr>
            <a:xfrm>
              <a:off x="990600" y="4419600"/>
              <a:ext cx="2438400" cy="12192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6000" dirty="0" smtClean="0">
                  <a:solidFill>
                    <a:srgbClr val="FFFFFF"/>
                  </a:solidFill>
                </a:rPr>
                <a:t>8 7 5 2 </a:t>
              </a:r>
              <a:endParaRPr lang="ru-RU" sz="6000" dirty="0">
                <a:solidFill>
                  <a:srgbClr val="FFFFFF"/>
                </a:solidFill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6172200" y="4343400"/>
              <a:ext cx="2667000" cy="1295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6000" dirty="0" smtClean="0">
                  <a:solidFill>
                    <a:srgbClr val="FFFFFF"/>
                  </a:solidFill>
                </a:rPr>
                <a:t>6 9 5 8 </a:t>
              </a:r>
              <a:endParaRPr lang="ru-RU" sz="6000" dirty="0">
                <a:solidFill>
                  <a:srgbClr val="FFFFFF"/>
                </a:solidFill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1219200" y="5791200"/>
              <a:ext cx="2057400" cy="4572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i="1" dirty="0" smtClean="0">
                  <a:solidFill>
                    <a:schemeClr val="bg1">
                      <a:lumMod val="10000"/>
                    </a:schemeClr>
                  </a:solidFill>
                </a:rPr>
                <a:t>Кино </a:t>
              </a:r>
              <a:endParaRPr lang="ru-RU" sz="3200" i="1" dirty="0">
                <a:solidFill>
                  <a:schemeClr val="bg1">
                    <a:lumMod val="10000"/>
                  </a:schemeClr>
                </a:solidFill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6553200" y="5715000"/>
              <a:ext cx="2057400" cy="4572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5400" dirty="0" smtClean="0">
                  <a:solidFill>
                    <a:srgbClr val="FF0000"/>
                  </a:solidFill>
                </a:rPr>
                <a:t>?</a:t>
              </a:r>
              <a:endParaRPr lang="ru-RU" sz="5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Управляющая кнопка: в конец 10">
            <a:hlinkClick r:id="" action="ppaction://hlinkshowjump?jump=lastslide" highlightClick="1"/>
          </p:cNvPr>
          <p:cNvSpPr/>
          <p:nvPr/>
        </p:nvSpPr>
        <p:spPr>
          <a:xfrm>
            <a:off x="228600" y="6172200"/>
            <a:ext cx="609600" cy="5334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8200" y="304800"/>
            <a:ext cx="7772400" cy="144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Исключите лишнее слово:</a:t>
            </a:r>
            <a:endParaRPr lang="ru-RU" sz="4800" dirty="0">
              <a:solidFill>
                <a:schemeClr val="accent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3400" y="2057400"/>
            <a:ext cx="3429000" cy="434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0000FF"/>
                </a:solidFill>
                <a:latin typeface="+mj-lt"/>
              </a:rPr>
              <a:t>Треугольник</a:t>
            </a:r>
          </a:p>
          <a:p>
            <a:pPr algn="ctr"/>
            <a:r>
              <a:rPr lang="ru-RU" sz="3600" dirty="0" smtClean="0">
                <a:solidFill>
                  <a:srgbClr val="0000FF"/>
                </a:solidFill>
                <a:latin typeface="+mj-lt"/>
              </a:rPr>
              <a:t>Прямоугольник</a:t>
            </a:r>
          </a:p>
          <a:p>
            <a:pPr algn="ctr"/>
            <a:r>
              <a:rPr lang="ru-RU" sz="3600" dirty="0" smtClean="0">
                <a:solidFill>
                  <a:srgbClr val="0000FF"/>
                </a:solidFill>
                <a:latin typeface="+mj-lt"/>
              </a:rPr>
              <a:t>Линейка</a:t>
            </a:r>
          </a:p>
          <a:p>
            <a:pPr algn="ctr"/>
            <a:r>
              <a:rPr lang="ru-RU" sz="3600" dirty="0" smtClean="0">
                <a:solidFill>
                  <a:srgbClr val="0000FF"/>
                </a:solidFill>
                <a:latin typeface="+mj-lt"/>
              </a:rPr>
              <a:t>Квадрат</a:t>
            </a:r>
            <a:endParaRPr lang="ru-RU" sz="3600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257800" y="1981200"/>
            <a:ext cx="33528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0000FF"/>
                </a:solidFill>
              </a:rPr>
              <a:t>Осина</a:t>
            </a:r>
          </a:p>
          <a:p>
            <a:pPr algn="ctr"/>
            <a:r>
              <a:rPr lang="ru-RU" sz="4400" dirty="0" smtClean="0">
                <a:solidFill>
                  <a:srgbClr val="0000FF"/>
                </a:solidFill>
              </a:rPr>
              <a:t>Берёза</a:t>
            </a:r>
          </a:p>
          <a:p>
            <a:pPr algn="ctr"/>
            <a:r>
              <a:rPr lang="ru-RU" sz="4400" dirty="0" smtClean="0">
                <a:solidFill>
                  <a:srgbClr val="0000FF"/>
                </a:solidFill>
              </a:rPr>
              <a:t>Сирень</a:t>
            </a:r>
          </a:p>
          <a:p>
            <a:pPr algn="ctr"/>
            <a:r>
              <a:rPr lang="ru-RU" sz="4400" dirty="0" smtClean="0">
                <a:solidFill>
                  <a:srgbClr val="0000FF"/>
                </a:solidFill>
              </a:rPr>
              <a:t>Дуб</a:t>
            </a:r>
          </a:p>
          <a:p>
            <a:pPr algn="ctr"/>
            <a:r>
              <a:rPr lang="ru-RU" sz="4400" dirty="0" smtClean="0">
                <a:solidFill>
                  <a:srgbClr val="0000FF"/>
                </a:solidFill>
              </a:rPr>
              <a:t>Сосна</a:t>
            </a:r>
            <a:endParaRPr lang="ru-RU" sz="4400" dirty="0">
              <a:solidFill>
                <a:srgbClr val="0000FF"/>
              </a:solidFill>
            </a:endParaRPr>
          </a:p>
        </p:txBody>
      </p:sp>
      <p:sp>
        <p:nvSpPr>
          <p:cNvPr id="6" name="Управляющая кнопка: в конец 5">
            <a:hlinkClick r:id="" action="ppaction://hlinkshowjump?jump=lastslide" highlightClick="1"/>
          </p:cNvPr>
          <p:cNvSpPr/>
          <p:nvPr/>
        </p:nvSpPr>
        <p:spPr>
          <a:xfrm>
            <a:off x="304800" y="6248400"/>
            <a:ext cx="609600" cy="4572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5">
      <a:dk1>
        <a:srgbClr val="FF6699"/>
      </a:dk1>
      <a:lt1>
        <a:srgbClr val="FFCC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281</TotalTime>
  <Words>130</Words>
  <PresentationFormat>Экран (4:3)</PresentationFormat>
  <Paragraphs>63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34</cp:revision>
  <dcterms:modified xsi:type="dcterms:W3CDTF">2009-11-11T20:17:51Z</dcterms:modified>
</cp:coreProperties>
</file>