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8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DA05DB-2B0E-4BDD-89AF-61CBF8AE96D7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17ACB5-1D80-47C0-95AD-87B9B83468A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548680"/>
            <a:ext cx="7406640" cy="864096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Государственное дошкольное образовательное учреждение детский сад №27 </a:t>
            </a:r>
            <a:br>
              <a:rPr lang="ru-RU" sz="1400" dirty="0"/>
            </a:br>
            <a:r>
              <a:rPr lang="ru-RU" sz="1400" dirty="0"/>
              <a:t>общеразвивающего вида с приоритетным осуществлением физического развития воспитанников Василеостровского административного района </a:t>
            </a:r>
            <a:br>
              <a:rPr lang="ru-RU" sz="1400" dirty="0"/>
            </a:br>
            <a:r>
              <a:rPr lang="ru-RU" sz="1400" dirty="0"/>
              <a:t>Санкт-Петербурга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Конспект сценария вечера досуга</a:t>
            </a:r>
          </a:p>
          <a:p>
            <a:pPr algn="ctr"/>
            <a:r>
              <a:rPr lang="ru-RU" sz="2800" b="1" dirty="0" smtClean="0"/>
              <a:t>«</a:t>
            </a:r>
            <a:r>
              <a:rPr lang="ru-RU" sz="2800" b="1" dirty="0" err="1" smtClean="0"/>
              <a:t>Мойдодырчики</a:t>
            </a:r>
            <a:r>
              <a:rPr lang="ru-RU" sz="2800" b="1" dirty="0" smtClean="0"/>
              <a:t>»</a:t>
            </a:r>
          </a:p>
          <a:p>
            <a:pPr algn="ctr"/>
            <a:r>
              <a:rPr lang="ru-RU" sz="1800" b="1" dirty="0" smtClean="0"/>
              <a:t>/</a:t>
            </a:r>
            <a:r>
              <a:rPr lang="ru-RU" sz="1800" b="1" dirty="0"/>
              <a:t>для </a:t>
            </a:r>
            <a:r>
              <a:rPr lang="ru-RU" sz="1800" b="1" dirty="0" smtClean="0"/>
              <a:t>детей младшего дошкольного </a:t>
            </a:r>
            <a:r>
              <a:rPr lang="ru-RU" sz="1800" b="1" dirty="0"/>
              <a:t>возраста/</a:t>
            </a:r>
          </a:p>
          <a:p>
            <a:pPr algn="r"/>
            <a:endParaRPr lang="ru-RU" sz="1600" dirty="0" smtClean="0"/>
          </a:p>
          <a:p>
            <a:pPr algn="r"/>
            <a:r>
              <a:rPr lang="ru-RU" sz="1600" dirty="0" smtClean="0"/>
              <a:t>Составила </a:t>
            </a:r>
            <a:r>
              <a:rPr lang="ru-RU" sz="1600" dirty="0"/>
              <a:t>и провела: воспитатель</a:t>
            </a:r>
          </a:p>
          <a:p>
            <a:pPr algn="just"/>
            <a:r>
              <a:rPr lang="ru-RU" sz="1600" dirty="0"/>
              <a:t>                                                                                                 </a:t>
            </a:r>
            <a:r>
              <a:rPr lang="ru-RU" sz="1600" dirty="0" smtClean="0"/>
              <a:t>    Корнева </a:t>
            </a:r>
            <a:r>
              <a:rPr lang="ru-RU" sz="1600" dirty="0"/>
              <a:t>Елена Александровна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r>
              <a:rPr lang="ru-RU" sz="1600" dirty="0" smtClean="0"/>
              <a:t>14 Октябрь 2009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dirty="0" smtClean="0"/>
          </a:p>
          <a:p>
            <a:pPr algn="r"/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09" y="3284984"/>
            <a:ext cx="2880320" cy="2087732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34878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ru-RU" sz="2000" b="1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b="1" dirty="0" smtClean="0"/>
              <a:t>Ведущий: </a:t>
            </a:r>
            <a:r>
              <a:rPr lang="ru-RU" sz="2000" dirty="0" smtClean="0"/>
              <a:t>Это не беда. Ребята, давайте научим Замарашку умываться. </a:t>
            </a:r>
            <a:r>
              <a:rPr lang="ru-RU" sz="2000" b="1" dirty="0" smtClean="0"/>
              <a:t> </a:t>
            </a:r>
          </a:p>
          <a:p>
            <a:pPr marL="82296" indent="0">
              <a:lnSpc>
                <a:spcPct val="120000"/>
              </a:lnSpc>
              <a:buNone/>
            </a:pPr>
            <a:r>
              <a:rPr lang="ru-RU" sz="2000" i="1" dirty="0" smtClean="0"/>
              <a:t>Ведущий произносит слова </a:t>
            </a:r>
            <a:r>
              <a:rPr lang="ru-RU" sz="2000" i="1" dirty="0" err="1" smtClean="0"/>
              <a:t>потешки</a:t>
            </a:r>
            <a:r>
              <a:rPr lang="ru-RU" sz="2000" i="1" dirty="0" smtClean="0"/>
              <a:t>, дети выполняют движения, имитирующие умывание:</a:t>
            </a:r>
          </a:p>
          <a:p>
            <a:pPr marL="82296" indent="0">
              <a:lnSpc>
                <a:spcPct val="120000"/>
              </a:lnSpc>
              <a:buNone/>
            </a:pPr>
            <a:r>
              <a:rPr lang="ru-RU" sz="2000" dirty="0" smtClean="0"/>
              <a:t>Водичка, водичка,</a:t>
            </a:r>
            <a:r>
              <a:rPr lang="ru-RU" sz="2000" i="1" dirty="0"/>
              <a:t> </a:t>
            </a:r>
            <a:r>
              <a:rPr lang="ru-RU" sz="2000" i="1" dirty="0" smtClean="0"/>
              <a:t>                    </a:t>
            </a:r>
            <a:r>
              <a:rPr lang="ru-RU" sz="1600" i="1" dirty="0" smtClean="0"/>
              <a:t>(</a:t>
            </a:r>
            <a:r>
              <a:rPr lang="ru-RU" sz="1600" i="1" dirty="0"/>
              <a:t>перебираем пальчиками сверху вниз</a:t>
            </a:r>
            <a:r>
              <a:rPr lang="ru-RU" sz="1600" i="1" dirty="0" smtClean="0"/>
              <a:t>)</a:t>
            </a:r>
            <a:endParaRPr lang="ru-RU" sz="1600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dirty="0" smtClean="0"/>
              <a:t>Умой моё личико,</a:t>
            </a:r>
            <a:r>
              <a:rPr lang="ru-RU" sz="2000" dirty="0"/>
              <a:t> </a:t>
            </a:r>
            <a:r>
              <a:rPr lang="ru-RU" sz="2000" dirty="0" smtClean="0"/>
              <a:t>              </a:t>
            </a:r>
            <a:r>
              <a:rPr lang="ru-RU" sz="1600" i="1" dirty="0" smtClean="0"/>
              <a:t>(«</a:t>
            </a:r>
            <a:r>
              <a:rPr lang="ru-RU" sz="1600" i="1" dirty="0"/>
              <a:t>умываемся» правой рукой, затем левой)</a:t>
            </a:r>
            <a:endParaRPr lang="ru-RU" sz="1600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dirty="0" smtClean="0"/>
              <a:t>Чтоб глазки блестели,</a:t>
            </a:r>
            <a:r>
              <a:rPr lang="ru-RU" sz="2000" dirty="0"/>
              <a:t> </a:t>
            </a:r>
            <a:r>
              <a:rPr lang="ru-RU" sz="2000" dirty="0" smtClean="0"/>
              <a:t>                        </a:t>
            </a:r>
            <a:r>
              <a:rPr lang="ru-RU" sz="1600" i="1" dirty="0" smtClean="0"/>
              <a:t>(</a:t>
            </a:r>
            <a:r>
              <a:rPr lang="ru-RU" sz="1600" i="1" dirty="0"/>
              <a:t>от носа вдоль глаз в стороны)</a:t>
            </a:r>
            <a:endParaRPr lang="ru-RU" sz="1600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dirty="0" smtClean="0"/>
              <a:t>Чтоб щёчки краснели,</a:t>
            </a:r>
            <a:r>
              <a:rPr lang="ru-RU" sz="2000" i="1" dirty="0"/>
              <a:t> </a:t>
            </a:r>
            <a:r>
              <a:rPr lang="ru-RU" sz="2000" i="1" dirty="0" smtClean="0"/>
              <a:t>             </a:t>
            </a:r>
            <a:r>
              <a:rPr lang="ru-RU" sz="1600" i="1" dirty="0" smtClean="0"/>
              <a:t>(</a:t>
            </a:r>
            <a:r>
              <a:rPr lang="ru-RU" sz="1600" i="1" dirty="0"/>
              <a:t>подушечками пальцев «моем» щёки</a:t>
            </a:r>
            <a:r>
              <a:rPr lang="ru-RU" sz="1600" i="1" dirty="0" smtClean="0"/>
              <a:t>)</a:t>
            </a:r>
            <a:endParaRPr lang="ru-RU" sz="1600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dirty="0" smtClean="0"/>
              <a:t>Чтоб смеялся роток,</a:t>
            </a: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                           </a:t>
            </a:r>
            <a:r>
              <a:rPr lang="ru-RU" sz="1600" i="1" dirty="0" smtClean="0"/>
              <a:t>(</a:t>
            </a:r>
            <a:r>
              <a:rPr lang="ru-RU" sz="1600" i="1" dirty="0"/>
              <a:t>улыбка)</a:t>
            </a:r>
            <a:endParaRPr lang="ru-RU" sz="1600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dirty="0" smtClean="0"/>
              <a:t>Чтоб кусался зубок.</a:t>
            </a:r>
            <a:r>
              <a:rPr lang="ru-RU" sz="2000" dirty="0"/>
              <a:t> </a:t>
            </a:r>
            <a:r>
              <a:rPr lang="ru-RU" sz="2000" dirty="0" smtClean="0"/>
              <a:t>                                                 </a:t>
            </a:r>
            <a:r>
              <a:rPr lang="ru-RU" sz="1600" i="1" dirty="0" smtClean="0"/>
              <a:t>(«</a:t>
            </a:r>
            <a:r>
              <a:rPr lang="ru-RU" sz="1600" i="1" dirty="0"/>
              <a:t>кусаем» зубками)</a:t>
            </a:r>
          </a:p>
          <a:p>
            <a:pPr marL="82296" indent="0">
              <a:lnSpc>
                <a:spcPct val="120000"/>
              </a:lnSpc>
              <a:buNone/>
            </a:pPr>
            <a:endParaRPr lang="ru-RU" sz="2000" i="1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                                    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33761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000" u="sng" dirty="0" smtClean="0"/>
              <a:t>Действие </a:t>
            </a:r>
            <a:r>
              <a:rPr lang="ru-RU" sz="2800" u="sng" dirty="0" smtClean="0"/>
              <a:t>3.</a:t>
            </a:r>
            <a:endParaRPr lang="ru-RU" sz="2000" u="sng" dirty="0" smtClean="0"/>
          </a:p>
          <a:p>
            <a:pPr marL="82296" indent="0">
              <a:buNone/>
            </a:pPr>
            <a:r>
              <a:rPr lang="ru-RU" sz="2000" i="1" dirty="0"/>
              <a:t>В</a:t>
            </a:r>
            <a:r>
              <a:rPr lang="ru-RU" sz="2000" i="1" dirty="0" smtClean="0"/>
              <a:t>едущий берёт из машины шампунь и спрашивает у детей.</a:t>
            </a:r>
          </a:p>
          <a:p>
            <a:pPr marL="82296" indent="0">
              <a:buNone/>
            </a:pPr>
            <a:r>
              <a:rPr lang="ru-RU" sz="2000" b="1" dirty="0" smtClean="0"/>
              <a:t>Ведущий:                 </a:t>
            </a:r>
            <a:r>
              <a:rPr lang="ru-RU" sz="2000" dirty="0" smtClean="0"/>
              <a:t>Это что такое? 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Что мы делаем с ним?    </a:t>
            </a:r>
            <a:r>
              <a:rPr lang="ru-RU" sz="2000" i="1" dirty="0" smtClean="0"/>
              <a:t>(ответы детей)</a:t>
            </a:r>
          </a:p>
          <a:p>
            <a:pPr marL="82296" indent="0">
              <a:buNone/>
            </a:pPr>
            <a:r>
              <a:rPr lang="ru-RU" sz="2000" b="1" dirty="0"/>
              <a:t>Ведущий: </a:t>
            </a:r>
            <a:r>
              <a:rPr lang="ru-RU" sz="2000" dirty="0"/>
              <a:t>Правильно, молодцы, ребята. </a:t>
            </a:r>
          </a:p>
          <a:p>
            <a:pPr marL="82296" indent="0">
              <a:buNone/>
            </a:pPr>
            <a:r>
              <a:rPr lang="ru-RU" sz="2000" i="1" dirty="0"/>
              <a:t>Затем обращается к Замарашке:                  </a:t>
            </a:r>
            <a:endParaRPr lang="ru-RU" sz="2000" dirty="0"/>
          </a:p>
          <a:p>
            <a:pPr marL="82296" indent="0">
              <a:buNone/>
            </a:pPr>
            <a:r>
              <a:rPr lang="ru-RU" sz="2000" b="1" dirty="0" smtClean="0"/>
              <a:t>                                      </a:t>
            </a:r>
            <a:r>
              <a:rPr lang="ru-RU" sz="2000" dirty="0" smtClean="0"/>
              <a:t>Замарашка, у нас тоже есть шампунь.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</a:t>
            </a:r>
            <a:r>
              <a:rPr lang="ru-RU" sz="2000" i="1" dirty="0" smtClean="0"/>
              <a:t>(вызывает «Шампунь»)</a:t>
            </a:r>
          </a:p>
          <a:p>
            <a:pPr marL="82296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</a:t>
            </a:r>
            <a:r>
              <a:rPr lang="ru-RU" sz="2000" dirty="0" smtClean="0"/>
              <a:t>Выходи скорей, дружок, 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Расскажи и ты стишок.</a:t>
            </a:r>
          </a:p>
          <a:p>
            <a:pPr marL="82296" indent="0" algn="just">
              <a:buNone/>
            </a:pPr>
            <a:r>
              <a:rPr lang="ru-RU" sz="2000" i="1" dirty="0" smtClean="0"/>
              <a:t>Выходит ребёнок-Шампунь.</a:t>
            </a:r>
          </a:p>
          <a:p>
            <a:pPr marL="82296" indent="0" algn="just">
              <a:buNone/>
            </a:pPr>
            <a:r>
              <a:rPr lang="ru-RU" sz="2000" b="1" dirty="0" smtClean="0"/>
              <a:t>Шампунь: </a:t>
            </a:r>
            <a:r>
              <a:rPr lang="ru-RU" sz="2000" dirty="0" smtClean="0"/>
              <a:t>                Я пеной волосы покрою</a:t>
            </a:r>
          </a:p>
          <a:p>
            <a:pPr marL="82296" indent="0" algn="just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                     </a:t>
            </a:r>
            <a:r>
              <a:rPr lang="ru-RU" sz="2000" dirty="0" smtClean="0"/>
              <a:t>Водой прозрачной их промою.</a:t>
            </a:r>
          </a:p>
          <a:p>
            <a:pPr marL="82296" indent="0" algn="just">
              <a:buNone/>
            </a:pPr>
            <a:endParaRPr lang="ru-RU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665660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ru-RU" sz="2000" b="1" dirty="0" smtClean="0"/>
          </a:p>
          <a:p>
            <a:pPr marL="82296" indent="0">
              <a:buNone/>
            </a:pPr>
            <a:r>
              <a:rPr lang="ru-RU" sz="2000" b="1" dirty="0" smtClean="0"/>
              <a:t>Замарашка: </a:t>
            </a:r>
            <a:r>
              <a:rPr lang="ru-RU" sz="2000" dirty="0" smtClean="0"/>
              <a:t>А ещё я не знаю, как мыть голову,</a:t>
            </a:r>
          </a:p>
          <a:p>
            <a:pPr marL="82296" indent="0">
              <a:buNone/>
            </a:pPr>
            <a:r>
              <a:rPr lang="ru-RU" sz="2000" b="1" dirty="0" smtClean="0"/>
              <a:t>Ведущий: </a:t>
            </a:r>
            <a:r>
              <a:rPr lang="ru-RU" sz="2000" dirty="0" smtClean="0"/>
              <a:t>Ребятки, давайте научим Замарашку мыть голову. И не просто покажем, а даже песенку споём.</a:t>
            </a:r>
          </a:p>
          <a:p>
            <a:pPr marL="82296" indent="0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Звучит умывальная песенка «Буль-буль»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Г.Потапенко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sz="2000" b="1" dirty="0" smtClean="0"/>
              <a:t>                                         </a:t>
            </a:r>
            <a:r>
              <a:rPr lang="ru-RU" sz="2000" dirty="0" smtClean="0"/>
              <a:t>Буль, </a:t>
            </a:r>
            <a:r>
              <a:rPr lang="ru-RU" sz="2000" dirty="0" err="1" smtClean="0"/>
              <a:t>буль</a:t>
            </a:r>
            <a:r>
              <a:rPr lang="ru-RU" sz="2000" dirty="0" smtClean="0"/>
              <a:t>, </a:t>
            </a:r>
            <a:r>
              <a:rPr lang="ru-RU" sz="2000" dirty="0" err="1" smtClean="0"/>
              <a:t>буль</a:t>
            </a:r>
            <a:r>
              <a:rPr lang="ru-RU" sz="2000" dirty="0" smtClean="0"/>
              <a:t> – журчит водица      </a:t>
            </a:r>
          </a:p>
          <a:p>
            <a:pPr marL="82296" indent="0">
              <a:buNone/>
            </a:pPr>
            <a:r>
              <a:rPr lang="ru-RU" sz="2000" dirty="0" smtClean="0"/>
              <a:t>                                          </a:t>
            </a:r>
            <a:r>
              <a:rPr lang="ru-RU" sz="1600" i="1" dirty="0" smtClean="0"/>
              <a:t>(взмахи руками перед собой)</a:t>
            </a:r>
          </a:p>
          <a:p>
            <a:pPr marL="82296" indent="0">
              <a:buNone/>
            </a:pPr>
            <a:r>
              <a:rPr lang="ru-RU" sz="2000" dirty="0" smtClean="0"/>
              <a:t>                                          Все ребята любят мыться.                     </a:t>
            </a:r>
          </a:p>
          <a:p>
            <a:pPr marL="82296" indent="0">
              <a:buNone/>
            </a:pPr>
            <a:r>
              <a:rPr lang="ru-RU" sz="2000" dirty="0" smtClean="0"/>
              <a:t>                                          </a:t>
            </a:r>
            <a:r>
              <a:rPr lang="ru-RU" sz="1600" i="1" dirty="0" smtClean="0"/>
              <a:t>(изображают мытьё головы)</a:t>
            </a:r>
            <a:endParaRPr lang="ru-RU" sz="2000" i="1" dirty="0" smtClean="0"/>
          </a:p>
          <a:p>
            <a:pPr marL="82296" indent="0">
              <a:buNone/>
            </a:pPr>
            <a:r>
              <a:rPr lang="ru-RU" sz="2000" dirty="0" smtClean="0"/>
              <a:t>                                          Вот так, хорошо! Очень хорошо!       </a:t>
            </a:r>
          </a:p>
          <a:p>
            <a:pPr marL="82296" indent="0">
              <a:buNone/>
            </a:pPr>
            <a:r>
              <a:rPr lang="ru-RU" sz="2000" dirty="0" smtClean="0"/>
              <a:t>                                          </a:t>
            </a:r>
            <a:r>
              <a:rPr lang="ru-RU" sz="1600" i="1" dirty="0" smtClean="0"/>
              <a:t>(поочерёдно показывают ладошки)</a:t>
            </a:r>
            <a:endParaRPr lang="ru-RU" sz="2000" i="1" dirty="0" smtClean="0"/>
          </a:p>
          <a:p>
            <a:pPr marL="82296" indent="0">
              <a:buNone/>
            </a:pPr>
            <a:r>
              <a:rPr lang="ru-RU" sz="2000" dirty="0" smtClean="0"/>
              <a:t>                                          Мы помылись, как большие,                </a:t>
            </a:r>
          </a:p>
          <a:p>
            <a:pPr marL="82296" indent="0">
              <a:buNone/>
            </a:pPr>
            <a:r>
              <a:rPr lang="ru-RU" sz="1600" i="1" dirty="0" smtClean="0"/>
              <a:t>                                                     (руки на поясе – повороты в стороны)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                                          Вот мы чистые какие.                               </a:t>
            </a:r>
          </a:p>
          <a:p>
            <a:pPr marL="82296" indent="0">
              <a:buNone/>
            </a:pPr>
            <a:r>
              <a:rPr lang="ru-RU" sz="2000" dirty="0" smtClean="0"/>
              <a:t>                                          </a:t>
            </a:r>
            <a:r>
              <a:rPr lang="ru-RU" sz="1600" i="1" dirty="0" smtClean="0"/>
              <a:t>(поочерёдно показывают пяточку)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                                          Вот так, хорошо! Очень хорошо!        </a:t>
            </a:r>
          </a:p>
          <a:p>
            <a:pPr marL="82296" indent="0">
              <a:buNone/>
            </a:pPr>
            <a:r>
              <a:rPr lang="ru-RU" sz="1600" i="1" dirty="0" smtClean="0"/>
              <a:t>                                                     (поочерёдно показывают ладошки)</a:t>
            </a:r>
            <a:r>
              <a:rPr lang="ru-RU" sz="2000" dirty="0" smtClean="0"/>
              <a:t>                                            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94004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000" u="sng" dirty="0" smtClean="0"/>
              <a:t>Действие </a:t>
            </a:r>
            <a:r>
              <a:rPr lang="ru-RU" sz="2800" u="sng" dirty="0" smtClean="0"/>
              <a:t>4.</a:t>
            </a:r>
            <a:endParaRPr lang="ru-RU" sz="2000" u="sng" dirty="0" smtClean="0"/>
          </a:p>
          <a:p>
            <a:pPr marL="82296" indent="0">
              <a:buNone/>
            </a:pPr>
            <a:r>
              <a:rPr lang="ru-RU" sz="2000" i="1" dirty="0" smtClean="0"/>
              <a:t>Действие на ширме.</a:t>
            </a:r>
          </a:p>
          <a:p>
            <a:pPr marL="82296" indent="0">
              <a:buNone/>
            </a:pPr>
            <a:r>
              <a:rPr lang="ru-RU" sz="2000" b="1" dirty="0" smtClean="0"/>
              <a:t>Замарашка:            </a:t>
            </a:r>
            <a:r>
              <a:rPr lang="ru-RU" sz="2000" dirty="0" smtClean="0"/>
              <a:t>Ой, беда! Беда!</a:t>
            </a:r>
          </a:p>
          <a:p>
            <a:pPr marL="82296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                    </a:t>
            </a:r>
            <a:r>
              <a:rPr lang="ru-RU" sz="2000" dirty="0" smtClean="0"/>
              <a:t>Зубы ноют иногда! </a:t>
            </a:r>
          </a:p>
          <a:p>
            <a:pPr marL="82296" indent="0">
              <a:buNone/>
            </a:pPr>
            <a:r>
              <a:rPr lang="ru-RU" sz="2000" b="1" dirty="0" err="1" smtClean="0"/>
              <a:t>Мойдодыр</a:t>
            </a:r>
            <a:r>
              <a:rPr lang="ru-RU" sz="2000" b="1" dirty="0" smtClean="0"/>
              <a:t>:             </a:t>
            </a:r>
            <a:r>
              <a:rPr lang="ru-RU" sz="2000" dirty="0" smtClean="0"/>
              <a:t>А ты их чистишь?</a:t>
            </a:r>
          </a:p>
          <a:p>
            <a:pPr marL="82296" indent="0">
              <a:buNone/>
            </a:pPr>
            <a:r>
              <a:rPr lang="ru-RU" sz="2000" b="1" dirty="0" smtClean="0"/>
              <a:t>Замарашка:            </a:t>
            </a:r>
            <a:r>
              <a:rPr lang="ru-RU" sz="2000" dirty="0" smtClean="0"/>
              <a:t>Никогда!</a:t>
            </a:r>
          </a:p>
          <a:p>
            <a:pPr marL="82296" indent="0">
              <a:buNone/>
            </a:pPr>
            <a:r>
              <a:rPr lang="ru-RU" sz="2000" b="1" dirty="0" smtClean="0"/>
              <a:t>Ведущий:                 </a:t>
            </a:r>
            <a:r>
              <a:rPr lang="ru-RU" sz="2000" dirty="0" smtClean="0"/>
              <a:t>Замарашка, это беда так беда!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Ведь зубы чистить нужно,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Причём всегда!</a:t>
            </a:r>
          </a:p>
          <a:p>
            <a:pPr marL="82296" indent="0">
              <a:buNone/>
            </a:pPr>
            <a:r>
              <a:rPr lang="ru-RU" sz="2000" i="1" dirty="0" smtClean="0"/>
              <a:t>Затем берёт из машины зубную пасту и зубную щётку, обращается к детям.</a:t>
            </a:r>
          </a:p>
          <a:p>
            <a:pPr marL="82296" indent="0">
              <a:buNone/>
            </a:pPr>
            <a:r>
              <a:rPr lang="ru-RU" sz="2000" b="1" dirty="0"/>
              <a:t>Ведущий</a:t>
            </a:r>
            <a:r>
              <a:rPr lang="ru-RU" sz="2000" b="1" dirty="0" smtClean="0"/>
              <a:t>:                 </a:t>
            </a:r>
            <a:r>
              <a:rPr lang="ru-RU" sz="2000" dirty="0" smtClean="0"/>
              <a:t>Ребятки, расскажите Замарашке, </a:t>
            </a:r>
          </a:p>
          <a:p>
            <a:pPr marL="82296" indent="0">
              <a:buNone/>
            </a:pPr>
            <a:r>
              <a:rPr lang="ru-RU" sz="2000" dirty="0" smtClean="0"/>
              <a:t>                                       Что это такое? Что мы ими делаем?          </a:t>
            </a:r>
          </a:p>
          <a:p>
            <a:pPr marL="82296" indent="0">
              <a:buNone/>
            </a:pPr>
            <a:r>
              <a:rPr lang="ru-RU" sz="2000" i="1" dirty="0" smtClean="0"/>
              <a:t>                                                        Ответы детей.</a:t>
            </a:r>
            <a:r>
              <a:rPr lang="ru-RU" sz="2000" dirty="0" smtClean="0"/>
              <a:t>                                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21750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175822" cy="5699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i="1" dirty="0" smtClean="0"/>
          </a:p>
          <a:p>
            <a:pPr marL="82296" indent="0">
              <a:buNone/>
            </a:pPr>
            <a:r>
              <a:rPr lang="ru-RU" sz="2000" b="1" dirty="0" smtClean="0"/>
              <a:t>Ведущий </a:t>
            </a:r>
            <a:r>
              <a:rPr lang="ru-RU" sz="2000" i="1" dirty="0" smtClean="0"/>
              <a:t>благодарит детей, обращается к Замарашке:</a:t>
            </a:r>
          </a:p>
          <a:p>
            <a:pPr marL="82296" indent="0">
              <a:buNone/>
            </a:pPr>
            <a:r>
              <a:rPr lang="ru-RU" sz="2000" dirty="0" smtClean="0"/>
              <a:t>- У нас тоже есть волшебная щёточка и волшебная паста.  </a:t>
            </a:r>
            <a:endParaRPr lang="ru-RU" sz="2000" i="1" dirty="0" smtClean="0"/>
          </a:p>
          <a:p>
            <a:pPr marL="82296" indent="0">
              <a:buNone/>
            </a:pPr>
            <a:r>
              <a:rPr lang="ru-RU" sz="2000" i="1" dirty="0" smtClean="0"/>
              <a:t>Затем обращается к ребёнку-Зубной щетке и ребёнку-Зубной пасте:</a:t>
            </a:r>
          </a:p>
          <a:p>
            <a:pPr marL="82296" indent="0">
              <a:buNone/>
            </a:pPr>
            <a:r>
              <a:rPr lang="ru-RU" sz="2000" dirty="0" smtClean="0"/>
              <a:t>                                        Выходите, взявшись за ручки,</a:t>
            </a:r>
          </a:p>
          <a:p>
            <a:pPr marL="82296" indent="0">
              <a:buNone/>
            </a:pPr>
            <a:r>
              <a:rPr lang="ru-RU" sz="2000" dirty="0" smtClean="0"/>
              <a:t>                                        Неразлучные подружки.</a:t>
            </a:r>
          </a:p>
          <a:p>
            <a:pPr marL="82296" indent="0">
              <a:buNone/>
            </a:pPr>
            <a:r>
              <a:rPr lang="ru-RU" sz="2000" b="1" dirty="0" smtClean="0"/>
              <a:t>Зубная щётка:        </a:t>
            </a:r>
            <a:r>
              <a:rPr lang="ru-RU" sz="2000" dirty="0" smtClean="0"/>
              <a:t>Я ребятам всем мила,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зубы чищу до бела,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С зубной пастой я дружу,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Без неё я не хожу.</a:t>
            </a:r>
          </a:p>
          <a:p>
            <a:pPr marL="82296" indent="0">
              <a:buNone/>
            </a:pPr>
            <a:r>
              <a:rPr lang="ru-RU" sz="2000" b="1" dirty="0" smtClean="0"/>
              <a:t>Замарашка: </a:t>
            </a:r>
            <a:r>
              <a:rPr lang="ru-RU" sz="2000" dirty="0" smtClean="0"/>
              <a:t>А и зубы не знаю как чистить, научите меня.</a:t>
            </a:r>
          </a:p>
          <a:p>
            <a:pPr marL="82296" indent="0">
              <a:buNone/>
            </a:pPr>
            <a:r>
              <a:rPr lang="ru-RU" sz="2000" b="1" dirty="0" smtClean="0"/>
              <a:t>Ведущий: </a:t>
            </a:r>
            <a:r>
              <a:rPr lang="ru-RU" sz="2000" dirty="0" smtClean="0"/>
              <a:t>Ребятки, давайте покажем Замарашке, как нужно чистить зубки. </a:t>
            </a:r>
            <a:endParaRPr lang="ru-RU" sz="2000" b="1" dirty="0" smtClean="0"/>
          </a:p>
          <a:p>
            <a:pPr marL="82296" indent="0">
              <a:buNone/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180678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i="1" dirty="0" smtClean="0"/>
          </a:p>
          <a:p>
            <a:pPr marL="82296" indent="0">
              <a:buNone/>
            </a:pPr>
            <a:r>
              <a:rPr lang="ru-RU" sz="2000" i="1" dirty="0" smtClean="0"/>
              <a:t>Ведущий произносит </a:t>
            </a:r>
            <a:r>
              <a:rPr lang="ru-RU" sz="2000" i="1" dirty="0" err="1" smtClean="0"/>
              <a:t>потешку</a:t>
            </a:r>
            <a:r>
              <a:rPr lang="ru-RU" sz="2000" i="1" dirty="0" smtClean="0"/>
              <a:t>, дети выполняют движения, имитирующие чистку зубов.</a:t>
            </a:r>
          </a:p>
          <a:p>
            <a:pPr marL="82296" indent="0">
              <a:buNone/>
            </a:pPr>
            <a:r>
              <a:rPr lang="ru-RU" sz="2000" b="1" dirty="0" smtClean="0"/>
              <a:t>Ведущий:                 </a:t>
            </a:r>
            <a:r>
              <a:rPr lang="ru-RU" sz="2000" dirty="0" smtClean="0"/>
              <a:t>Щётка бегает умело</a:t>
            </a:r>
          </a:p>
          <a:p>
            <a:pPr marL="82296" indent="0">
              <a:buNone/>
            </a:pPr>
            <a:r>
              <a:rPr lang="ru-RU" sz="2000" dirty="0" smtClean="0"/>
              <a:t>Взад – вперёд,                                    </a:t>
            </a:r>
            <a:r>
              <a:rPr lang="ru-RU" sz="1600" i="1" dirty="0" smtClean="0"/>
              <a:t>(горизонтальные движения)</a:t>
            </a:r>
          </a:p>
          <a:p>
            <a:pPr marL="82296" indent="0">
              <a:buNone/>
            </a:pPr>
            <a:r>
              <a:rPr lang="ru-RU" sz="2000" dirty="0" smtClean="0"/>
              <a:t>Вверх и вниз.                                       </a:t>
            </a:r>
            <a:r>
              <a:rPr lang="ru-RU" sz="1600" i="1" dirty="0" smtClean="0"/>
              <a:t>(вертикальные движения)</a:t>
            </a:r>
          </a:p>
          <a:p>
            <a:pPr marL="82296" indent="0">
              <a:buNone/>
            </a:pPr>
            <a:r>
              <a:rPr lang="ru-RU" sz="2000" dirty="0" smtClean="0"/>
              <a:t>Смой водичкой, не ленись.          </a:t>
            </a:r>
            <a:r>
              <a:rPr lang="ru-RU" sz="1600" i="1" dirty="0" smtClean="0"/>
              <a:t>(</a:t>
            </a:r>
            <a:r>
              <a:rPr lang="ru-RU" sz="1600" i="1" dirty="0" err="1" smtClean="0"/>
              <a:t>полоскают</a:t>
            </a:r>
            <a:r>
              <a:rPr lang="ru-RU" sz="1600" i="1" dirty="0" smtClean="0"/>
              <a:t>» ротик)</a:t>
            </a:r>
          </a:p>
          <a:p>
            <a:pPr marL="82296" indent="0" algn="just">
              <a:buNone/>
            </a:pPr>
            <a:r>
              <a:rPr lang="ru-RU" sz="2000" b="1" dirty="0" smtClean="0"/>
              <a:t>Замарашка: </a:t>
            </a:r>
            <a:r>
              <a:rPr lang="ru-RU" sz="2000" dirty="0" smtClean="0"/>
              <a:t>Спасибо, ребятки, я пошёл отмываться. </a:t>
            </a:r>
            <a:r>
              <a:rPr lang="ru-RU" sz="2000" i="1" dirty="0" smtClean="0"/>
              <a:t>Замарашка уходит. Ведущий проводит игру с детьми, разгружают подарки, которые привезла машина неотложной чистоты.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u="sng" dirty="0" smtClean="0"/>
              <a:t>Окончание праздника.</a:t>
            </a:r>
          </a:p>
          <a:p>
            <a:pPr marL="82296" indent="0">
              <a:buNone/>
            </a:pPr>
            <a:r>
              <a:rPr lang="ru-RU" sz="2000" i="1" dirty="0" smtClean="0"/>
              <a:t>На ширме появляется чистый Замарашка.</a:t>
            </a:r>
            <a:endParaRPr lang="ru-RU" sz="2000" dirty="0" smtClean="0"/>
          </a:p>
          <a:p>
            <a:pPr marL="82296" indent="0" algn="just">
              <a:buNone/>
            </a:pPr>
            <a:r>
              <a:rPr lang="ru-RU" sz="2000" b="1" dirty="0"/>
              <a:t>Ведущий:  </a:t>
            </a:r>
            <a:r>
              <a:rPr lang="ru-RU" sz="2000" dirty="0" smtClean="0"/>
              <a:t>Ой, Замарашка, да тебя теперь не узнать, ты такой чистый. И твоё имя теперь тебе не подходит, мы будем называть тебя Чистюля и будем с тобой дружить. </a:t>
            </a:r>
            <a:r>
              <a:rPr lang="ru-RU" sz="2000" b="1" dirty="0" smtClean="0"/>
              <a:t>              </a:t>
            </a:r>
            <a:endParaRPr lang="ru-RU" sz="2000" b="1" dirty="0"/>
          </a:p>
          <a:p>
            <a:pPr marL="82296" indent="0">
              <a:buNone/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989973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b="1" i="1" dirty="0" smtClean="0"/>
          </a:p>
          <a:p>
            <a:pPr marL="82296" indent="0">
              <a:buNone/>
            </a:pPr>
            <a:r>
              <a:rPr lang="ru-RU" sz="2000" b="1" i="1" dirty="0" smtClean="0"/>
              <a:t>Ведущий </a:t>
            </a:r>
            <a:r>
              <a:rPr lang="ru-RU" sz="2000" i="1" dirty="0" smtClean="0"/>
              <a:t>обращается к зрителям: </a:t>
            </a:r>
            <a:endParaRPr lang="ru-RU" sz="2000" b="1" i="1" dirty="0" smtClean="0"/>
          </a:p>
          <a:p>
            <a:pPr marL="82296" indent="0">
              <a:buNone/>
            </a:pPr>
            <a:r>
              <a:rPr lang="ru-RU" sz="2000" b="1" i="1" dirty="0"/>
              <a:t> </a:t>
            </a:r>
            <a:r>
              <a:rPr lang="ru-RU" sz="2000" b="1" i="1" dirty="0" smtClean="0"/>
              <a:t>                                     </a:t>
            </a:r>
            <a:r>
              <a:rPr lang="ru-RU" sz="2000" dirty="0" smtClean="0"/>
              <a:t>Стоит кранику открыться,</a:t>
            </a:r>
          </a:p>
          <a:p>
            <a:pPr marL="82296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</a:t>
            </a:r>
            <a:r>
              <a:rPr lang="ru-RU" sz="2000" dirty="0" smtClean="0"/>
              <a:t>Как прозрачная водица,</a:t>
            </a:r>
          </a:p>
          <a:p>
            <a:pPr marL="82296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</a:t>
            </a:r>
            <a:r>
              <a:rPr lang="ru-RU" sz="2000" dirty="0" smtClean="0"/>
              <a:t>Начинает с шумом литься.</a:t>
            </a:r>
          </a:p>
          <a:p>
            <a:pPr marL="82296" indent="0">
              <a:buNone/>
            </a:pPr>
            <a:r>
              <a:rPr lang="ru-RU" sz="2000" i="1" dirty="0" smtClean="0"/>
              <a:t>Вместе с </a:t>
            </a:r>
            <a:r>
              <a:rPr lang="ru-RU" sz="2000" i="1" dirty="0" err="1" smtClean="0"/>
              <a:t>Мойдодыром</a:t>
            </a:r>
            <a:r>
              <a:rPr lang="ru-RU" sz="2000" i="1" dirty="0" smtClean="0"/>
              <a:t> и Замарашкой-Чистюлей:</a:t>
            </a:r>
          </a:p>
          <a:p>
            <a:pPr marL="82296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</a:t>
            </a:r>
            <a:r>
              <a:rPr lang="ru-RU" sz="2000" dirty="0" smtClean="0"/>
              <a:t>Давайте же мыться, плескаться,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Купаться, нырять, кувыркаться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В ушате, в корыте, в лохани,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В реке, ручейке, в океане.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И в ванне, и в бане,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Всегда и везде – 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Вечная слава воде!</a:t>
            </a:r>
          </a:p>
        </p:txBody>
      </p:sp>
    </p:spTree>
    <p:extLst>
      <p:ext uri="{BB962C8B-B14F-4D97-AF65-F5344CB8AC3E}">
        <p14:creationId xmlns:p14="http://schemas.microsoft.com/office/powerpoint/2010/main" val="47988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3100" b="1" dirty="0" smtClean="0">
                <a:effectLst/>
              </a:rPr>
              <a:t>Программное </a:t>
            </a:r>
            <a:r>
              <a:rPr lang="ru-RU" sz="3100" b="1" dirty="0">
                <a:effectLst/>
              </a:rPr>
              <a:t>содержание.</a:t>
            </a:r>
            <a:br>
              <a:rPr lang="ru-RU" sz="3100" b="1" dirty="0">
                <a:effectLst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672" y="1268413"/>
            <a:ext cx="7272808" cy="4979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sz="2000" b="1" i="1" u="sng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i="1" u="sng" dirty="0" smtClean="0"/>
              <a:t>Образовательные </a:t>
            </a:r>
            <a:r>
              <a:rPr lang="ru-RU" sz="2000" b="1" i="1" u="sng" dirty="0"/>
              <a:t>задачи:</a:t>
            </a:r>
          </a:p>
          <a:p>
            <a:pPr marL="82296" indent="0">
              <a:buNone/>
            </a:pPr>
            <a:r>
              <a:rPr lang="ru-RU" sz="2000" i="1" dirty="0"/>
              <a:t>Развитие познавательных </a:t>
            </a:r>
            <a:r>
              <a:rPr lang="ru-RU" sz="2000" i="1" dirty="0" smtClean="0"/>
              <a:t>способностей:</a:t>
            </a:r>
          </a:p>
          <a:p>
            <a:pPr marL="539496" lvl="0" indent="-457200">
              <a:buFont typeface="+mj-lt"/>
              <a:buAutoNum type="arabicPeriod"/>
            </a:pPr>
            <a:r>
              <a:rPr lang="ru-RU" sz="2000" dirty="0"/>
              <a:t>Расширять представления детей о средствах личной гигиены.</a:t>
            </a:r>
          </a:p>
          <a:p>
            <a:pPr marL="539496" lvl="0" indent="-457200">
              <a:buFont typeface="+mj-lt"/>
              <a:buAutoNum type="arabicPeriod"/>
            </a:pPr>
            <a:r>
              <a:rPr lang="ru-RU" sz="2000" dirty="0"/>
              <a:t>Научить различать средства личной гигиены по тем признакам, которые приводятся в стихах и объяснениях воспитателя</a:t>
            </a:r>
            <a:r>
              <a:rPr lang="ru-RU" sz="2000" dirty="0" smtClean="0"/>
              <a:t>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/>
              <a:t>Продолжать учить детей рассматривать, понимать и последовательно передавать действия, имитирующие гигиенические навыки</a:t>
            </a:r>
            <a:r>
              <a:rPr lang="ru-RU" sz="2000" dirty="0" smtClean="0"/>
              <a:t>.</a:t>
            </a:r>
            <a:endParaRPr lang="ru-RU" sz="2000" dirty="0"/>
          </a:p>
          <a:p>
            <a:pPr marL="82296" lvl="0" indent="0">
              <a:buClr>
                <a:schemeClr val="tx2">
                  <a:lumMod val="50000"/>
                </a:schemeClr>
              </a:buCl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828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82296" indent="0">
              <a:buNone/>
            </a:pPr>
            <a:r>
              <a:rPr lang="ru-RU" sz="2000" i="1" dirty="0" smtClean="0"/>
              <a:t>Развитие </a:t>
            </a:r>
            <a:r>
              <a:rPr lang="ru-RU" sz="2000" i="1" dirty="0"/>
              <a:t>связной речи</a:t>
            </a:r>
            <a:r>
              <a:rPr lang="ru-RU" sz="2000" i="1" dirty="0" smtClean="0"/>
              <a:t>: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Расширять словарный запас детей: шампунь, зубная паста, зубная щётка.</a:t>
            </a:r>
          </a:p>
          <a:p>
            <a:pPr marL="539496" lvl="0" indent="-457200">
              <a:buFont typeface="+mj-lt"/>
              <a:buAutoNum type="arabicPeriod"/>
            </a:pPr>
            <a:r>
              <a:rPr lang="ru-RU" sz="2000" i="1" dirty="0" smtClean="0"/>
              <a:t> </a:t>
            </a:r>
            <a:r>
              <a:rPr lang="ru-RU" sz="2000" dirty="0"/>
              <a:t>Продолжать знакомить детей со стихами -рифмами.</a:t>
            </a:r>
          </a:p>
          <a:p>
            <a:pPr marL="82296" lvl="0" indent="0">
              <a:buNone/>
            </a:pPr>
            <a:r>
              <a:rPr lang="ru-RU" sz="2000" i="1" dirty="0" smtClean="0"/>
              <a:t>Развитие в музыкальной деятельности: </a:t>
            </a:r>
          </a:p>
          <a:p>
            <a:pPr marL="539496" lvl="0" indent="-457200">
              <a:buFont typeface="+mj-lt"/>
              <a:buAutoNum type="arabicPeriod"/>
            </a:pPr>
            <a:r>
              <a:rPr lang="ru-RU" sz="2000" dirty="0"/>
              <a:t>Развивать </a:t>
            </a:r>
            <a:r>
              <a:rPr lang="ru-RU" sz="2000" dirty="0" smtClean="0"/>
              <a:t> у детей согласованность движений  с речью и музыкой.</a:t>
            </a:r>
          </a:p>
          <a:p>
            <a:pPr marL="539496" lvl="0" indent="-457200">
              <a:buFont typeface="+mj-lt"/>
              <a:buAutoNum type="arabicPeriod"/>
            </a:pPr>
            <a:r>
              <a:rPr lang="ru-RU" sz="2000" dirty="0" smtClean="0"/>
              <a:t>Развивать общую и мелкую моторику, </a:t>
            </a:r>
            <a:r>
              <a:rPr lang="ru-RU" sz="2000" dirty="0"/>
              <a:t>чувство ритма.</a:t>
            </a:r>
            <a:endParaRPr lang="ru-RU" sz="2000" dirty="0" smtClean="0"/>
          </a:p>
          <a:p>
            <a:pPr marL="539496" lvl="0" indent="-457200">
              <a:buFont typeface="+mj-lt"/>
              <a:buAutoNum type="arabicPeriod"/>
            </a:pPr>
            <a:r>
              <a:rPr lang="ru-RU" sz="2000" dirty="0" smtClean="0"/>
              <a:t>Формировать музыкальную отзывчивость на услышанную музыку.</a:t>
            </a:r>
            <a:endParaRPr lang="ru-RU" sz="2000" i="1" dirty="0"/>
          </a:p>
          <a:p>
            <a:pPr>
              <a:buFont typeface="Wingdings" pitchFamily="2" charset="2"/>
              <a:buChar char="Ø"/>
            </a:pPr>
            <a:r>
              <a:rPr lang="ru-RU" sz="2000" b="1" i="1" u="sng" dirty="0" smtClean="0"/>
              <a:t>Воспитательные задачи:</a:t>
            </a:r>
            <a:endParaRPr lang="ru-RU" sz="2000" b="1" i="1" u="sng" dirty="0"/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Воспитывать бережное отношение к воде.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000" dirty="0" smtClean="0"/>
              <a:t>Развивать умение слушать и слышать вопрос.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86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24783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Дидактический материал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1268760"/>
            <a:ext cx="7247830" cy="4979640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Самодельная игрушка-пособие «</a:t>
            </a:r>
            <a:r>
              <a:rPr lang="ru-RU" sz="2000" dirty="0" err="1" smtClean="0"/>
              <a:t>Мойдодыр</a:t>
            </a:r>
            <a:r>
              <a:rPr lang="ru-RU" sz="2000" dirty="0" smtClean="0"/>
              <a:t>» и кукла с испачканным лицом «Замарашка»; </a:t>
            </a:r>
          </a:p>
          <a:p>
            <a:r>
              <a:rPr lang="ru-RU" sz="2000" dirty="0" smtClean="0"/>
              <a:t>машина с предметами личной гигиены; </a:t>
            </a:r>
          </a:p>
          <a:p>
            <a:r>
              <a:rPr lang="ru-RU" sz="2000" dirty="0" smtClean="0"/>
              <a:t>шапочки-маски, изображающие Мыло, Шампунь, Зубную щётку и Зубную пасту; </a:t>
            </a:r>
          </a:p>
          <a:p>
            <a:r>
              <a:rPr lang="ru-RU" sz="2000" dirty="0" smtClean="0"/>
              <a:t>музыкальные инструменты (бубны и деревянные ложки),</a:t>
            </a:r>
          </a:p>
          <a:p>
            <a:r>
              <a:rPr lang="ru-RU" sz="2000" dirty="0" smtClean="0"/>
              <a:t>Театральная ширма;</a:t>
            </a:r>
          </a:p>
          <a:p>
            <a:r>
              <a:rPr lang="en-US" sz="2000" dirty="0" smtClean="0"/>
              <a:t>CD-</a:t>
            </a:r>
            <a:r>
              <a:rPr lang="ru-RU" sz="2000" dirty="0" smtClean="0"/>
              <a:t>проигрыватель, </a:t>
            </a:r>
            <a:r>
              <a:rPr lang="en-US" sz="2000" dirty="0" smtClean="0"/>
              <a:t>CD</a:t>
            </a:r>
            <a:r>
              <a:rPr lang="ru-RU" sz="2000" dirty="0" smtClean="0"/>
              <a:t>-диск с записью русской народной мелодии «Полянка» и песенки </a:t>
            </a:r>
            <a:r>
              <a:rPr lang="ru-RU" sz="2000" dirty="0" err="1" smtClean="0"/>
              <a:t>Г.Потапенко</a:t>
            </a:r>
            <a:r>
              <a:rPr lang="ru-RU" sz="2000" dirty="0" smtClean="0"/>
              <a:t> «Буль, </a:t>
            </a:r>
            <a:r>
              <a:rPr lang="ru-RU" sz="2000" dirty="0" err="1" smtClean="0"/>
              <a:t>буль</a:t>
            </a:r>
            <a:r>
              <a:rPr lang="ru-RU" sz="2000" dirty="0" smtClean="0"/>
              <a:t>, </a:t>
            </a:r>
            <a:r>
              <a:rPr lang="ru-RU" sz="2000" dirty="0" err="1" smtClean="0"/>
              <a:t>буль</a:t>
            </a:r>
            <a:r>
              <a:rPr lang="ru-RU" sz="2000" dirty="0" smtClean="0"/>
              <a:t> – журчит водица».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4177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24783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Предварительная работа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1268413"/>
            <a:ext cx="7175822" cy="4979987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dirty="0" smtClean="0"/>
          </a:p>
          <a:p>
            <a:r>
              <a:rPr lang="ru-RU" sz="2000" dirty="0" smtClean="0"/>
              <a:t>Разучивание с детьми стихов, </a:t>
            </a:r>
            <a:r>
              <a:rPr lang="ru-RU" sz="2000" dirty="0" err="1" smtClean="0"/>
              <a:t>потешек</a:t>
            </a:r>
            <a:r>
              <a:rPr lang="ru-RU" sz="2000" dirty="0" smtClean="0"/>
              <a:t>, движений, имитирующие гигиенические навыки.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2413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24783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Ход занятия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1268760"/>
            <a:ext cx="7247830" cy="49796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u="sng" dirty="0" smtClean="0"/>
              <a:t>Организационный момент.</a:t>
            </a:r>
          </a:p>
          <a:p>
            <a:pPr marL="82296" indent="0">
              <a:buNone/>
            </a:pPr>
            <a:r>
              <a:rPr lang="ru-RU" sz="2000" b="1" dirty="0" smtClean="0"/>
              <a:t>Ведущий:                 </a:t>
            </a:r>
            <a:r>
              <a:rPr lang="ru-RU" sz="2000" dirty="0" smtClean="0"/>
              <a:t>Представление, представление,</a:t>
            </a:r>
          </a:p>
          <a:p>
            <a:pPr marL="82296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                    </a:t>
            </a:r>
            <a:r>
              <a:rPr lang="ru-RU" sz="2000" dirty="0" smtClean="0"/>
              <a:t>Для ребяток развлечение.</a:t>
            </a:r>
          </a:p>
          <a:p>
            <a:pPr marL="82296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                    </a:t>
            </a:r>
            <a:r>
              <a:rPr lang="ru-RU" sz="2000" dirty="0" smtClean="0"/>
              <a:t>Глазкам велено смотреть,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Ротикам нельзя шуметь,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Ушкам нужно слушать,</a:t>
            </a:r>
          </a:p>
          <a:p>
            <a:pPr marL="82296" indent="0">
              <a:buNone/>
            </a:pPr>
            <a:r>
              <a:rPr lang="ru-RU" sz="2000" dirty="0" smtClean="0"/>
              <a:t>                                        А ладошкам – хлопать!</a:t>
            </a:r>
          </a:p>
          <a:p>
            <a:pPr>
              <a:buFont typeface="Wingdings" pitchFamily="2" charset="2"/>
              <a:buChar char="Ø"/>
            </a:pPr>
            <a:r>
              <a:rPr lang="ru-RU" sz="2000" b="1" u="sng" dirty="0" smtClean="0"/>
              <a:t>Основная часть.         </a:t>
            </a:r>
            <a:r>
              <a:rPr lang="ru-RU" sz="2000" i="1" u="sng" dirty="0" smtClean="0"/>
              <a:t>Действие  </a:t>
            </a:r>
            <a:r>
              <a:rPr lang="ru-RU" sz="2800" i="1" u="sng" dirty="0" smtClean="0"/>
              <a:t>1.</a:t>
            </a:r>
            <a:endParaRPr lang="ru-RU" sz="2800" b="1" u="sng" dirty="0" smtClean="0"/>
          </a:p>
          <a:p>
            <a:pPr marL="82296" indent="0">
              <a:buNone/>
            </a:pPr>
            <a:r>
              <a:rPr lang="ru-RU" sz="2000" i="1" dirty="0" smtClean="0"/>
              <a:t>На театральной ширме появляется </a:t>
            </a:r>
            <a:r>
              <a:rPr lang="ru-RU" sz="2000" i="1" dirty="0" err="1" smtClean="0"/>
              <a:t>Мойдодыр</a:t>
            </a:r>
            <a:r>
              <a:rPr lang="ru-RU" sz="2000" i="1" dirty="0" smtClean="0"/>
              <a:t>.</a:t>
            </a:r>
          </a:p>
          <a:p>
            <a:pPr marL="82296" indent="0">
              <a:buNone/>
            </a:pPr>
            <a:r>
              <a:rPr lang="ru-RU" sz="2000" b="1" dirty="0" err="1" smtClean="0"/>
              <a:t>Мойдодыр</a:t>
            </a:r>
            <a:r>
              <a:rPr lang="ru-RU" sz="2000" b="1" dirty="0" smtClean="0"/>
              <a:t>:             </a:t>
            </a:r>
            <a:r>
              <a:rPr lang="ru-RU" sz="2000" dirty="0" smtClean="0"/>
              <a:t>Я – великий Умывальник,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Знаменитый </a:t>
            </a:r>
            <a:r>
              <a:rPr lang="ru-RU" sz="2000" dirty="0" err="1" smtClean="0"/>
              <a:t>Мойдодыр</a:t>
            </a:r>
            <a:r>
              <a:rPr lang="ru-RU" sz="2000" dirty="0" smtClean="0"/>
              <a:t>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Умывальников Начальник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И мочалок командир!</a:t>
            </a:r>
            <a:endParaRPr lang="ru-RU" sz="2000" dirty="0"/>
          </a:p>
          <a:p>
            <a:pPr marL="82296" indent="0">
              <a:buNone/>
            </a:pPr>
            <a:endParaRPr lang="ru-RU" sz="2000" i="1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3016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ru-RU" sz="2000" i="1" dirty="0" smtClean="0"/>
          </a:p>
          <a:p>
            <a:pPr marL="82296" indent="0" algn="just">
              <a:buNone/>
            </a:pPr>
            <a:r>
              <a:rPr lang="ru-RU" sz="2000" i="1" dirty="0" smtClean="0"/>
              <a:t>Появляется Замарашка.</a:t>
            </a:r>
          </a:p>
          <a:p>
            <a:pPr marL="82296" indent="0" algn="just">
              <a:buNone/>
            </a:pPr>
            <a:r>
              <a:rPr lang="ru-RU" sz="2000" b="1" dirty="0" err="1" smtClean="0"/>
              <a:t>Мойдодыр</a:t>
            </a:r>
            <a:r>
              <a:rPr lang="ru-RU" sz="2000" b="1" dirty="0" smtClean="0"/>
              <a:t>:                   </a:t>
            </a:r>
            <a:r>
              <a:rPr lang="ru-RU" sz="2000" dirty="0" smtClean="0"/>
              <a:t>Это кто?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Такое чудо?</a:t>
            </a:r>
          </a:p>
          <a:p>
            <a:pPr marL="82296" indent="0" algn="just">
              <a:buNone/>
            </a:pPr>
            <a:r>
              <a:rPr lang="ru-RU" sz="2000" b="1" dirty="0" smtClean="0"/>
              <a:t>Замарашка:</a:t>
            </a:r>
            <a:r>
              <a:rPr lang="ru-RU" sz="2000" dirty="0" smtClean="0"/>
              <a:t>                  Я – мальчишка Замарашка,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Видишь: грязная рубашка,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С мылом я не мою руки,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В жирных пятнах мои брюки.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Дети не хотят со мной дружить,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Что мне делать, как мне жить?</a:t>
            </a:r>
          </a:p>
          <a:p>
            <a:pPr marL="82296" indent="0" algn="just">
              <a:buNone/>
            </a:pPr>
            <a:r>
              <a:rPr lang="ru-RU" sz="2000" b="1" dirty="0" err="1"/>
              <a:t>Мойдодыр</a:t>
            </a:r>
            <a:r>
              <a:rPr lang="ru-RU" sz="2000" b="1" dirty="0" smtClean="0"/>
              <a:t>:</a:t>
            </a:r>
            <a:r>
              <a:rPr lang="ru-RU" sz="2000" dirty="0" smtClean="0"/>
              <a:t>                   Грязь сначала надо смыть,</a:t>
            </a:r>
          </a:p>
          <a:p>
            <a:pPr marL="82296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А потом уже дружить.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661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175822" cy="569972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000" b="1" dirty="0" smtClean="0"/>
              <a:t>Ведущий:</a:t>
            </a:r>
            <a:r>
              <a:rPr lang="ru-RU" sz="2000" dirty="0" smtClean="0"/>
              <a:t>                  Замарашка,</a:t>
            </a:r>
          </a:p>
          <a:p>
            <a:pPr marL="82296" indent="0">
              <a:buNone/>
            </a:pPr>
            <a:r>
              <a:rPr lang="ru-RU" sz="2000" dirty="0" smtClean="0"/>
              <a:t>                                        Есть волшебная машина,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Неотложной чистоты,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Возит щётки, пасту, мыло,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Для таких ребят как ты.</a:t>
            </a:r>
          </a:p>
          <a:p>
            <a:pPr marL="82296" indent="0">
              <a:buNone/>
            </a:pPr>
            <a:r>
              <a:rPr lang="ru-RU" sz="2000" b="1" i="1" dirty="0" smtClean="0"/>
              <a:t>Ведущий</a:t>
            </a:r>
            <a:r>
              <a:rPr lang="ru-RU" sz="2000" i="1" dirty="0" smtClean="0"/>
              <a:t> обращается к детям:</a:t>
            </a:r>
          </a:p>
          <a:p>
            <a:pPr>
              <a:buFontTx/>
              <a:buChar char="-"/>
            </a:pPr>
            <a:r>
              <a:rPr lang="ru-RU" sz="2000" dirty="0" smtClean="0"/>
              <a:t>Ребята, давайте вызовем машину неотложной чистоты, а для этого сыграем на музыкальных инструментах.</a:t>
            </a:r>
          </a:p>
          <a:p>
            <a:pPr marL="82296" indent="0">
              <a:buNone/>
            </a:pPr>
            <a:r>
              <a:rPr lang="ru-RU" sz="2000" i="1" dirty="0"/>
              <a:t>Р</a:t>
            </a:r>
            <a:r>
              <a:rPr lang="ru-RU" sz="2000" i="1" dirty="0" smtClean="0"/>
              <a:t>аздаёт музыкальные инструменты: ложки и бубны.</a:t>
            </a:r>
          </a:p>
          <a:p>
            <a:pPr marL="82296" indent="0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Звучит русская народная мелодия «Полянка».</a:t>
            </a:r>
          </a:p>
          <a:p>
            <a:pPr marL="82296" indent="0">
              <a:buNone/>
            </a:pPr>
            <a:r>
              <a:rPr lang="ru-RU" sz="2000" b="1" dirty="0" smtClean="0"/>
              <a:t> </a:t>
            </a:r>
            <a:r>
              <a:rPr lang="ru-RU" sz="2000" i="1" dirty="0" smtClean="0"/>
              <a:t>Дети в такт подыгрывают на инструментах. По окончании –собрать их.</a:t>
            </a:r>
          </a:p>
          <a:p>
            <a:pPr marL="82296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       </a:t>
            </a:r>
            <a:r>
              <a:rPr lang="ru-RU" sz="2000" u="sng" dirty="0" smtClean="0"/>
              <a:t>Действие </a:t>
            </a:r>
            <a:r>
              <a:rPr lang="ru-RU" sz="2800" u="sng" dirty="0" smtClean="0"/>
              <a:t>2.</a:t>
            </a:r>
            <a:r>
              <a:rPr lang="ru-RU" sz="2000" i="1" dirty="0" smtClean="0"/>
              <a:t> </a:t>
            </a:r>
            <a:endParaRPr lang="ru-RU" sz="2000" i="1" dirty="0"/>
          </a:p>
          <a:p>
            <a:pPr marL="82296" indent="0">
              <a:buNone/>
            </a:pPr>
            <a:r>
              <a:rPr lang="ru-RU" sz="2000" b="1" i="1" dirty="0" smtClean="0"/>
              <a:t>Раздаётся сигнал машины.</a:t>
            </a:r>
          </a:p>
          <a:p>
            <a:pPr marL="82296" indent="0">
              <a:buNone/>
            </a:pPr>
            <a:r>
              <a:rPr lang="ru-RU" sz="2000" b="1" dirty="0"/>
              <a:t>Ведущий</a:t>
            </a:r>
            <a:r>
              <a:rPr lang="ru-RU" sz="2000" b="1" dirty="0" smtClean="0"/>
              <a:t>: </a:t>
            </a:r>
            <a:r>
              <a:rPr lang="ru-RU" sz="2000" dirty="0"/>
              <a:t>Р</a:t>
            </a:r>
            <a:r>
              <a:rPr lang="ru-RU" sz="2000" dirty="0" smtClean="0"/>
              <a:t>ебята, кажется, машина сигналит, помогите, пожалуйста, машине приехать к нам. 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852752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44650" y="548680"/>
            <a:ext cx="7247830" cy="5699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i="1" dirty="0"/>
              <a:t>Приглашает ребёнка</a:t>
            </a:r>
            <a:r>
              <a:rPr lang="ru-RU" sz="2000" i="1" dirty="0" smtClean="0"/>
              <a:t>, который вывозит машину, гружёную гигиеническими принадлежностями. Ведущий благодарит ребёнка и сажает его на место, затем берёт с машины мыло и спрашивает у детей:</a:t>
            </a:r>
          </a:p>
          <a:p>
            <a:pPr marL="82296" indent="0">
              <a:buNone/>
            </a:pPr>
            <a:r>
              <a:rPr lang="ru-RU" sz="2000" i="1" dirty="0" smtClean="0"/>
              <a:t>                                        </a:t>
            </a:r>
            <a:r>
              <a:rPr lang="ru-RU" sz="2000" dirty="0" smtClean="0"/>
              <a:t>А что это такое?</a:t>
            </a:r>
          </a:p>
          <a:p>
            <a:pPr marL="82296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</a:t>
            </a:r>
            <a:r>
              <a:rPr lang="ru-RU" sz="2000" dirty="0" smtClean="0"/>
              <a:t>Для чего оно?            </a:t>
            </a:r>
            <a:r>
              <a:rPr lang="ru-RU" sz="2000" i="1" dirty="0" smtClean="0"/>
              <a:t>(ответы детей)</a:t>
            </a:r>
          </a:p>
          <a:p>
            <a:pPr marL="82296" indent="0">
              <a:buNone/>
            </a:pPr>
            <a:r>
              <a:rPr lang="ru-RU" sz="2000" b="1" dirty="0" smtClean="0"/>
              <a:t>Ведущий: </a:t>
            </a:r>
            <a:r>
              <a:rPr lang="ru-RU" sz="2000" dirty="0" smtClean="0"/>
              <a:t>Правильно, молодцы, ребята. </a:t>
            </a:r>
          </a:p>
          <a:p>
            <a:pPr marL="82296" indent="0">
              <a:buNone/>
            </a:pPr>
            <a:r>
              <a:rPr lang="ru-RU" sz="2000" i="1" dirty="0" smtClean="0"/>
              <a:t>Затем обращается к Замарашке:                 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</a:t>
            </a:r>
            <a:r>
              <a:rPr lang="ru-RU" sz="2000" dirty="0" smtClean="0"/>
              <a:t>Замарашка, у нас есть мыло,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Оно волшебное, живое.</a:t>
            </a:r>
          </a:p>
          <a:p>
            <a:pPr marL="82296" indent="0">
              <a:buNone/>
            </a:pPr>
            <a:r>
              <a:rPr lang="ru-RU" sz="2000" i="1" dirty="0" smtClean="0"/>
              <a:t>Выходит ребёнок, изображающий Мыло:</a:t>
            </a:r>
          </a:p>
          <a:p>
            <a:pPr marL="82296" indent="0">
              <a:buNone/>
            </a:pPr>
            <a:r>
              <a:rPr lang="ru-RU" sz="2000" i="1" dirty="0"/>
              <a:t> </a:t>
            </a:r>
            <a:r>
              <a:rPr lang="ru-RU" sz="2000" b="1" dirty="0" smtClean="0"/>
              <a:t>Мыло:</a:t>
            </a:r>
            <a:r>
              <a:rPr lang="ru-RU" sz="2000" i="1" dirty="0" smtClean="0"/>
              <a:t>                        </a:t>
            </a:r>
            <a:r>
              <a:rPr lang="ru-RU" sz="2000" dirty="0" smtClean="0"/>
              <a:t>Везде, где бываю я – </a:t>
            </a:r>
          </a:p>
          <a:p>
            <a:pPr marL="82296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</a:t>
            </a:r>
            <a:r>
              <a:rPr lang="ru-RU" sz="2000" dirty="0" smtClean="0"/>
              <a:t>Сияет сразу чистота.</a:t>
            </a:r>
          </a:p>
          <a:p>
            <a:pPr marL="82296" indent="0">
              <a:buNone/>
            </a:pPr>
            <a:r>
              <a:rPr lang="ru-RU" sz="2000" b="1" dirty="0" smtClean="0"/>
              <a:t>Замарашка:             </a:t>
            </a:r>
            <a:r>
              <a:rPr lang="ru-RU" sz="2000" dirty="0" smtClean="0"/>
              <a:t>Но я не знаю, как умываться,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Научите меня.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92630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</TotalTime>
  <Words>1260</Words>
  <Application>Microsoft Office PowerPoint</Application>
  <PresentationFormat>Экран (4:3)</PresentationFormat>
  <Paragraphs>194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Государственное дошкольное образовательное учреждение детский сад №27  общеразвивающего вида с приоритетным осуществлением физического развития воспитанников Василеостровского административного района  Санкт-Петербурга</vt:lpstr>
      <vt:lpstr> Программное содержание. </vt:lpstr>
      <vt:lpstr>Презентация PowerPoint</vt:lpstr>
      <vt:lpstr>Дидактический материал</vt:lpstr>
      <vt:lpstr>Предварительная работа</vt:lpstr>
      <vt:lpstr>Ход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дошкольное образовательное учреждение детский сад №27  общеразвивающего вида с приоритетным осуществлением физического развития воспитанников Василеостровского административного района  Санкт-Петербурга</dc:title>
  <dc:creator>Admin</dc:creator>
  <cp:lastModifiedBy>Admin</cp:lastModifiedBy>
  <cp:revision>27</cp:revision>
  <dcterms:created xsi:type="dcterms:W3CDTF">2011-10-08T12:57:01Z</dcterms:created>
  <dcterms:modified xsi:type="dcterms:W3CDTF">2011-11-09T18:13:12Z</dcterms:modified>
</cp:coreProperties>
</file>