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7A5610-BB93-490D-B399-E86CD2B7830B}" type="datetimeFigureOut">
              <a:rPr lang="ru-RU" smtClean="0"/>
              <a:t>09.10.2011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02B47C-7B84-4911-A33C-09E274219FC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2;&#1086;&#1080;%20&#1089;&#1082;&#1072;&#1085;&#1080;&#1088;&#1086;&#1074;&#1072;&#1085;&#1085;&#1099;&#1077;%20&#1080;&#1079;&#1086;&#1073;&#1088;&#1072;&#1078;&#1077;&#1085;&#1080;&#1103;/&#1052;&#1072;&#1096;&#1077;&#1085;&#1100;&#1082;&#1072;%20&#1080;%20&#1084;&#1077;&#1076;&#1074;&#1077;&#1076;&#1100;.jpg" TargetMode="External"/><Relationship Id="rId2" Type="http://schemas.openxmlformats.org/officeDocument/2006/relationships/hyperlink" Target="&#1052;&#1086;&#1080;%20&#1089;&#1082;&#1072;&#1085;&#1080;&#1088;&#1086;&#1074;&#1072;&#1085;&#1085;&#1099;&#1077;%20&#1080;&#1079;&#1086;&#1073;&#1088;&#1072;&#1078;&#1077;&#1085;&#1080;&#1103;/&#1058;&#1077;&#1088;&#1077;&#1084;&#1086;&#1082;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&#1052;&#1086;&#1080;%20&#1089;&#1082;&#1072;&#1085;&#1080;&#1088;&#1086;&#1074;&#1072;&#1085;&#1085;&#1099;&#1077;%20&#1080;&#1079;&#1086;&#1073;&#1088;&#1072;&#1078;&#1077;&#1085;&#1080;&#1103;/&#1046;&#1080;&#1074;&#1086;&#1090;&#1085;&#1099;&#1077;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548680"/>
            <a:ext cx="7406640" cy="864096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/>
              <a:t>Государственное дошкольное образовательное учреждение детский сад №27 общеразвивающего вида с приоритетным осуществлением физического развития воспитанников Василеостровского административного района </a:t>
            </a:r>
            <a:br>
              <a:rPr lang="ru-RU" sz="1400" dirty="0" smtClean="0"/>
            </a:br>
            <a:r>
              <a:rPr lang="ru-RU" sz="1400" dirty="0" smtClean="0"/>
              <a:t>Санкт-Петербурга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988840"/>
            <a:ext cx="7262624" cy="431524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Конспект комплексного </a:t>
            </a:r>
          </a:p>
          <a:p>
            <a:pPr algn="ctr"/>
            <a:r>
              <a:rPr lang="ru-RU" sz="2800" b="1" dirty="0"/>
              <a:t>познавательно-речевого занятия</a:t>
            </a:r>
          </a:p>
          <a:p>
            <a:pPr algn="ctr"/>
            <a:r>
              <a:rPr lang="ru-RU" sz="2800" b="1" dirty="0"/>
              <a:t>«Стоит в поле теремок…»</a:t>
            </a:r>
          </a:p>
          <a:p>
            <a:pPr algn="ctr"/>
            <a:r>
              <a:rPr lang="ru-RU" sz="1800" b="1" dirty="0" smtClean="0"/>
              <a:t>/для детей среднего дошкольного возраста/</a:t>
            </a:r>
          </a:p>
          <a:p>
            <a:pPr algn="ctr"/>
            <a:endParaRPr lang="ru-RU" sz="1600" dirty="0"/>
          </a:p>
          <a:p>
            <a:pPr algn="r"/>
            <a:r>
              <a:rPr lang="ru-RU" sz="1600" dirty="0" smtClean="0"/>
              <a:t>Составила и провела: воспитатель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 Корнева Елена Александровна</a:t>
            </a:r>
          </a:p>
          <a:p>
            <a:pPr algn="just"/>
            <a:endParaRPr lang="ru-RU" sz="1600" dirty="0"/>
          </a:p>
          <a:p>
            <a:pPr algn="just"/>
            <a:endParaRPr lang="ru-RU" sz="1600" dirty="0"/>
          </a:p>
          <a:p>
            <a:pPr algn="just"/>
            <a:r>
              <a:rPr lang="ru-RU" sz="1600" dirty="0" smtClean="0"/>
              <a:t>                                                                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smtClean="0"/>
              <a:t>       5апреля 2011г.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38225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2" y="549275"/>
            <a:ext cx="7200800" cy="5699125"/>
          </a:xfrm>
        </p:spPr>
        <p:txBody>
          <a:bodyPr>
            <a:normAutofit/>
          </a:bodyPr>
          <a:lstStyle/>
          <a:p>
            <a:pPr marL="82296" indent="0" algn="just">
              <a:lnSpc>
                <a:spcPct val="110000"/>
              </a:lnSpc>
              <a:buNone/>
            </a:pPr>
            <a:endParaRPr lang="ru-RU" sz="2000" b="1" dirty="0" smtClean="0"/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3.Физкультминутка </a:t>
            </a:r>
            <a:r>
              <a:rPr lang="ru-RU" sz="2000" b="1" dirty="0"/>
              <a:t>«</a:t>
            </a:r>
            <a:r>
              <a:rPr lang="ru-RU" sz="2000" b="1" dirty="0" err="1"/>
              <a:t>Мишуткина</a:t>
            </a:r>
            <a:r>
              <a:rPr lang="ru-RU" sz="2000" b="1" dirty="0"/>
              <a:t> зарядка».</a:t>
            </a:r>
          </a:p>
          <a:p>
            <a:pPr marL="82296" indent="0">
              <a:lnSpc>
                <a:spcPct val="110000"/>
              </a:lnSpc>
              <a:buNone/>
            </a:pPr>
            <a:r>
              <a:rPr lang="ru-RU" sz="2000" dirty="0"/>
              <a:t>                                        Вы </a:t>
            </a:r>
            <a:r>
              <a:rPr lang="ru-RU" sz="2000" dirty="0" err="1"/>
              <a:t>Мишуткину</a:t>
            </a:r>
            <a:r>
              <a:rPr lang="ru-RU" sz="2000" dirty="0"/>
              <a:t> зарядку,</a:t>
            </a:r>
          </a:p>
          <a:p>
            <a:pPr marL="82296" indent="0">
              <a:lnSpc>
                <a:spcPct val="110000"/>
              </a:lnSpc>
              <a:buNone/>
            </a:pPr>
            <a:r>
              <a:rPr lang="ru-RU" sz="2000" dirty="0"/>
              <a:t>                                        Выполняйте по порядку,</a:t>
            </a:r>
          </a:p>
          <a:p>
            <a:pPr marL="82296" indent="0">
              <a:lnSpc>
                <a:spcPct val="110000"/>
              </a:lnSpc>
              <a:buNone/>
            </a:pPr>
            <a:r>
              <a:rPr lang="ru-RU" sz="2000" dirty="0"/>
              <a:t>                                        Быстро встаньте, улыбнитесь</a:t>
            </a:r>
            <a:r>
              <a:rPr lang="ru-RU" sz="2000" dirty="0" smtClean="0"/>
              <a:t>,                     </a:t>
            </a:r>
          </a:p>
          <a:p>
            <a:pPr marL="82296" indent="0" algn="just">
              <a:buNone/>
            </a:pPr>
            <a:r>
              <a:rPr lang="ru-RU" sz="2000" dirty="0" smtClean="0"/>
              <a:t>                                       Влево – вправо повернитесь.</a:t>
            </a:r>
          </a:p>
          <a:p>
            <a:pPr marL="82296" indent="0" algn="just">
              <a:buNone/>
            </a:pPr>
            <a:r>
              <a:rPr lang="ru-RU" sz="2000" dirty="0" smtClean="0"/>
              <a:t>                                        Ну-ка плечи распрямите,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Поднимите, опустите,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Сели – встали, сели – встали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И на месте зашагали.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Раз, два, три, четыре, пять – 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Занимаемся опять!</a:t>
            </a:r>
          </a:p>
          <a:p>
            <a:pPr marL="82296" indent="0" algn="just">
              <a:buNone/>
            </a:pPr>
            <a:r>
              <a:rPr lang="ru-RU" sz="2000" dirty="0" smtClean="0"/>
              <a:t> </a:t>
            </a:r>
            <a:endParaRPr lang="ru-RU" sz="2000" dirty="0"/>
          </a:p>
          <a:p>
            <a:endParaRPr lang="ru-RU" b="1" i="1" u="sng" dirty="0" smtClean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929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3" y="476250"/>
            <a:ext cx="7272808" cy="577215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ru-RU" sz="2000" b="1" dirty="0" smtClean="0"/>
          </a:p>
          <a:p>
            <a:pPr marL="82296" indent="0" algn="just">
              <a:buNone/>
            </a:pPr>
            <a:r>
              <a:rPr lang="ru-RU" sz="2000" b="1" dirty="0" smtClean="0"/>
              <a:t>4.Игра </a:t>
            </a:r>
            <a:r>
              <a:rPr lang="ru-RU" sz="2000" b="1" dirty="0"/>
              <a:t>«Отгадай загадку». </a:t>
            </a:r>
            <a:r>
              <a:rPr lang="ru-RU" sz="2000" i="1" dirty="0"/>
              <a:t> Воспитатель от имени медведя загадывает загадки о героях сказки «Теремок».</a:t>
            </a:r>
          </a:p>
          <a:p>
            <a:pPr marL="82296" indent="0" algn="just"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А теперь, ребятки, Мишка приготовил вам загадки.</a:t>
            </a:r>
          </a:p>
          <a:p>
            <a:pPr marL="82296" indent="0" algn="just">
              <a:buNone/>
              <a:tabLst>
                <a:tab pos="3768725" algn="l"/>
                <a:tab pos="3856038" algn="l"/>
              </a:tabLst>
            </a:pPr>
            <a:r>
              <a:rPr lang="ru-RU" sz="2000" dirty="0" smtClean="0"/>
              <a:t>1)Маленький </a:t>
            </a:r>
            <a:r>
              <a:rPr lang="ru-RU" sz="2000" dirty="0"/>
              <a:t>шарик                       </a:t>
            </a:r>
            <a:r>
              <a:rPr lang="ru-RU" sz="2000" dirty="0" smtClean="0"/>
              <a:t>  2)Кто </a:t>
            </a:r>
            <a:r>
              <a:rPr lang="ru-RU" sz="2000" dirty="0"/>
              <a:t>зимой </a:t>
            </a:r>
            <a:r>
              <a:rPr lang="ru-RU" sz="2000" dirty="0" smtClean="0"/>
              <a:t>холодной</a:t>
            </a:r>
          </a:p>
          <a:p>
            <a:pPr marL="82296" indent="0" algn="just">
              <a:buNone/>
            </a:pPr>
            <a:r>
              <a:rPr lang="ru-RU" sz="2000" dirty="0" smtClean="0"/>
              <a:t>    Под </a:t>
            </a:r>
            <a:r>
              <a:rPr lang="ru-RU" sz="2000" dirty="0"/>
              <a:t>полом шарит. </a:t>
            </a:r>
            <a:r>
              <a:rPr lang="ru-RU" sz="2000" i="1" dirty="0"/>
              <a:t>(Мышка</a:t>
            </a:r>
            <a:r>
              <a:rPr lang="ru-RU" sz="2000" i="1" dirty="0" smtClean="0"/>
              <a:t>)</a:t>
            </a:r>
            <a:r>
              <a:rPr lang="ru-RU" sz="2000" dirty="0" smtClean="0"/>
              <a:t>         Ходит </a:t>
            </a:r>
            <a:r>
              <a:rPr lang="ru-RU" sz="2000" dirty="0"/>
              <a:t>злой, голодный</a:t>
            </a:r>
            <a:r>
              <a:rPr lang="ru-RU" sz="2000" dirty="0" smtClean="0"/>
              <a:t>?</a:t>
            </a:r>
            <a:r>
              <a:rPr lang="ru-RU" sz="2000" i="1" dirty="0"/>
              <a:t> (Волк</a:t>
            </a:r>
            <a:r>
              <a:rPr lang="ru-RU" sz="2000" i="1" dirty="0" smtClean="0"/>
              <a:t>)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/>
              <a:t>3</a:t>
            </a:r>
            <a:r>
              <a:rPr lang="ru-RU" sz="2000" dirty="0" smtClean="0"/>
              <a:t>)Маленький, беленький              4)Хвост пушистый, </a:t>
            </a:r>
          </a:p>
          <a:p>
            <a:pPr marL="82296" indent="0">
              <a:buNone/>
            </a:pPr>
            <a:r>
              <a:rPr lang="ru-RU" sz="2000" dirty="0" smtClean="0"/>
              <a:t>    По </a:t>
            </a:r>
            <a:r>
              <a:rPr lang="ru-RU" sz="2000" dirty="0"/>
              <a:t>лесочку прыг-прыг,</a:t>
            </a:r>
            <a:r>
              <a:rPr lang="ru-RU" sz="2000" dirty="0" smtClean="0"/>
              <a:t>                   Мех </a:t>
            </a:r>
            <a:r>
              <a:rPr lang="ru-RU" sz="2000" dirty="0"/>
              <a:t>золотистый,</a:t>
            </a:r>
          </a:p>
          <a:p>
            <a:pPr marL="82296" indent="0">
              <a:buNone/>
            </a:pPr>
            <a:r>
              <a:rPr lang="ru-RU" sz="2000" dirty="0" smtClean="0"/>
              <a:t>    По снежочку тык-тык. </a:t>
            </a:r>
            <a:r>
              <a:rPr lang="ru-RU" sz="2000" i="1" dirty="0"/>
              <a:t>(Заяц)</a:t>
            </a:r>
            <a:r>
              <a:rPr lang="ru-RU" sz="2000" dirty="0" smtClean="0"/>
              <a:t>       В лесу живёт,</a:t>
            </a:r>
          </a:p>
          <a:p>
            <a:pPr marL="82296" indent="0">
              <a:buNone/>
            </a:pPr>
            <a:r>
              <a:rPr lang="ru-RU" sz="2000" dirty="0" smtClean="0"/>
              <a:t> 5)Летом </a:t>
            </a:r>
            <a:r>
              <a:rPr lang="ru-RU" sz="2000" dirty="0"/>
              <a:t>в болоте</a:t>
            </a:r>
            <a:r>
              <a:rPr lang="ru-RU" sz="2000" dirty="0" smtClean="0"/>
              <a:t>                                  В деревне кур крадёт.</a:t>
            </a:r>
            <a:r>
              <a:rPr lang="ru-RU" sz="2000" i="1" dirty="0"/>
              <a:t> (Лиса</a:t>
            </a:r>
            <a:r>
              <a:rPr lang="ru-RU" sz="2000" i="1" dirty="0" smtClean="0"/>
              <a:t>)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i="1" dirty="0" smtClean="0"/>
              <a:t>  </a:t>
            </a:r>
            <a:r>
              <a:rPr lang="ru-RU" sz="2000" i="1" dirty="0"/>
              <a:t> </a:t>
            </a:r>
            <a:r>
              <a:rPr lang="ru-RU" sz="2000" i="1" dirty="0" smtClean="0"/>
              <a:t>  </a:t>
            </a:r>
            <a:r>
              <a:rPr lang="ru-RU" sz="2000" dirty="0" smtClean="0"/>
              <a:t>Вы </a:t>
            </a:r>
            <a:r>
              <a:rPr lang="ru-RU" sz="2000" dirty="0"/>
              <a:t>её найдёте, </a:t>
            </a:r>
            <a:r>
              <a:rPr lang="ru-RU" sz="2000" i="1" dirty="0" smtClean="0"/>
              <a:t>                              6)</a:t>
            </a:r>
            <a:r>
              <a:rPr lang="ru-RU" sz="2000" dirty="0" smtClean="0"/>
              <a:t>Большой</a:t>
            </a:r>
            <a:r>
              <a:rPr lang="ru-RU" sz="2000" dirty="0"/>
              <a:t>, косолапый, </a:t>
            </a:r>
            <a:endParaRPr lang="ru-RU" sz="2000" i="1" dirty="0" smtClean="0"/>
          </a:p>
          <a:p>
            <a:pPr marL="82296" indent="0">
              <a:buNone/>
            </a:pPr>
            <a:r>
              <a:rPr lang="ru-RU" sz="2000" dirty="0" smtClean="0"/>
              <a:t>     Зелёная </a:t>
            </a:r>
            <a:r>
              <a:rPr lang="ru-RU" sz="2000" dirty="0"/>
              <a:t>квакушка</a:t>
            </a:r>
            <a:r>
              <a:rPr lang="ru-RU" sz="2000" i="1" dirty="0"/>
              <a:t>.</a:t>
            </a:r>
            <a:r>
              <a:rPr lang="ru-RU" sz="2000" dirty="0"/>
              <a:t> </a:t>
            </a:r>
            <a:r>
              <a:rPr lang="ru-RU" sz="2000" dirty="0" smtClean="0"/>
              <a:t>                          Зимой </a:t>
            </a:r>
            <a:r>
              <a:rPr lang="ru-RU" sz="2000" dirty="0"/>
              <a:t>спит,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smtClean="0"/>
              <a:t>     А </a:t>
            </a:r>
            <a:r>
              <a:rPr lang="ru-RU" sz="2000" dirty="0"/>
              <a:t>зовут её</a:t>
            </a:r>
            <a:r>
              <a:rPr lang="ru-RU" sz="2000" dirty="0" smtClean="0"/>
              <a:t>?                                           А </a:t>
            </a:r>
            <a:r>
              <a:rPr lang="ru-RU" sz="2000" dirty="0"/>
              <a:t>летом - ульи ворошит.                                       </a:t>
            </a:r>
          </a:p>
          <a:p>
            <a:pPr marL="82296" indent="0">
              <a:buNone/>
            </a:pPr>
            <a:r>
              <a:rPr lang="ru-RU" sz="2000" i="1" dirty="0" smtClean="0"/>
              <a:t>     (</a:t>
            </a:r>
            <a:r>
              <a:rPr lang="ru-RU" sz="2000" i="1" dirty="0"/>
              <a:t>Лягушка</a:t>
            </a:r>
            <a:r>
              <a:rPr lang="ru-RU" sz="2000" i="1" dirty="0" smtClean="0"/>
              <a:t>)                                                   (Медведь</a:t>
            </a:r>
            <a:r>
              <a:rPr lang="ru-RU" sz="2000" i="1" dirty="0"/>
              <a:t>)</a:t>
            </a:r>
          </a:p>
          <a:p>
            <a:pPr marL="82296" indent="0">
              <a:buNone/>
            </a:pPr>
            <a:endParaRPr lang="ru-RU" sz="2000" dirty="0"/>
          </a:p>
          <a:p>
            <a:pPr marL="82296" indent="0">
              <a:buNone/>
            </a:pPr>
            <a:r>
              <a:rPr lang="ru-RU" sz="2000" dirty="0" smtClean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225065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691680" y="620713"/>
            <a:ext cx="7200800" cy="5627687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 algn="just">
              <a:buNone/>
            </a:pPr>
            <a:r>
              <a:rPr lang="ru-RU" sz="2000" b="1" dirty="0" smtClean="0"/>
              <a:t>Воспитатель</a:t>
            </a:r>
            <a:r>
              <a:rPr lang="ru-RU" sz="2000" b="1" dirty="0"/>
              <a:t>: </a:t>
            </a:r>
            <a:r>
              <a:rPr lang="ru-RU" sz="2000" dirty="0"/>
              <a:t> Загадки вам понравились? На что были похожи загадки?</a:t>
            </a:r>
          </a:p>
          <a:p>
            <a:pPr marL="82296" indent="0" algn="just">
              <a:buNone/>
            </a:pPr>
            <a:r>
              <a:rPr lang="ru-RU" sz="2000" b="1" dirty="0"/>
              <a:t>Дети: </a:t>
            </a:r>
            <a:r>
              <a:rPr lang="ru-RU" sz="2000" dirty="0"/>
              <a:t>Загадки были похожи на стихи</a:t>
            </a:r>
            <a:r>
              <a:rPr lang="ru-RU" sz="2000" dirty="0" smtClean="0"/>
              <a:t>.</a:t>
            </a:r>
            <a:endParaRPr lang="ru-RU" sz="2000" b="1" dirty="0" smtClean="0"/>
          </a:p>
          <a:p>
            <a:pPr marL="82296" indent="0" algn="just">
              <a:buNone/>
            </a:pPr>
            <a:r>
              <a:rPr lang="ru-RU" sz="2000" b="1" dirty="0" smtClean="0"/>
              <a:t>5.Упражнение </a:t>
            </a:r>
            <a:r>
              <a:rPr lang="ru-RU" sz="2000" b="1" dirty="0"/>
              <a:t>«Придумай загадку</a:t>
            </a:r>
            <a:r>
              <a:rPr lang="ru-RU" sz="2000" b="1" dirty="0" smtClean="0"/>
              <a:t>».</a:t>
            </a:r>
          </a:p>
          <a:p>
            <a:pPr marL="82296" indent="0" algn="just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А теперь вы загадайте Мишке загадки. Предлагаю вам взять со стола по одной картинке и самим придумать загадку о диком животном. Только не забудьте. Что показывать картинку и называть животное не надо. Мишка сам должен догадаться, о ком вы рассказываете.</a:t>
            </a:r>
          </a:p>
          <a:p>
            <a:pPr marL="82296" indent="0" algn="just">
              <a:buNone/>
            </a:pPr>
            <a:r>
              <a:rPr lang="ru-RU" sz="2000" i="1" dirty="0" smtClean="0"/>
              <a:t>Дети по очереди берут со стола картинки с изображением животных, составляют описательные рассказы – загадки </a:t>
            </a:r>
            <a:r>
              <a:rPr lang="ru-RU" sz="2000" i="1" dirty="0" smtClean="0"/>
              <a:t>с использованием  мнемотаблицы </a:t>
            </a:r>
            <a:r>
              <a:rPr lang="ru-RU" sz="2000" i="1" dirty="0" smtClean="0"/>
              <a:t>«Животные». </a:t>
            </a:r>
          </a:p>
          <a:p>
            <a:pPr marL="82296" indent="0" algn="just">
              <a:buNone/>
            </a:pPr>
            <a:r>
              <a:rPr lang="ru-RU" sz="2000" i="1" dirty="0" smtClean="0"/>
              <a:t>Заслушивается 3-4 загадки. Медведь отгадывает. 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87893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3" y="549275"/>
            <a:ext cx="7272807" cy="5699125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 algn="just">
              <a:buNone/>
            </a:pPr>
            <a:r>
              <a:rPr lang="ru-RU" sz="2000" b="1" dirty="0" smtClean="0"/>
              <a:t>6.Упражнение «Покажи животное».</a:t>
            </a:r>
          </a:p>
          <a:p>
            <a:pPr marL="82296" indent="0" algn="just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Хотите поиграть в сказку «Теремок»?</a:t>
            </a:r>
          </a:p>
          <a:p>
            <a:pPr marL="82296" indent="0" algn="just">
              <a:buNone/>
            </a:pPr>
            <a:r>
              <a:rPr lang="ru-RU" sz="2000" i="1" dirty="0" smtClean="0"/>
              <a:t>Дети соглашаются.</a:t>
            </a:r>
          </a:p>
          <a:p>
            <a:pPr marL="82296" indent="0" algn="just">
              <a:buNone/>
            </a:pPr>
            <a:r>
              <a:rPr lang="ru-RU" sz="2000" b="1" dirty="0"/>
              <a:t>Воспитатель: </a:t>
            </a:r>
            <a:r>
              <a:rPr lang="ru-RU" sz="2000" dirty="0" smtClean="0"/>
              <a:t>А что делали и как говорили герои сказки?</a:t>
            </a:r>
          </a:p>
          <a:p>
            <a:pPr marL="82296" indent="0" algn="just">
              <a:buNone/>
            </a:pPr>
            <a:r>
              <a:rPr lang="ru-RU" sz="2000" b="1" dirty="0" smtClean="0"/>
              <a:t>Дети: </a:t>
            </a:r>
            <a:r>
              <a:rPr lang="ru-RU" sz="2000" dirty="0" smtClean="0"/>
              <a:t>Они стучались и говорили: «Кто, кто в теремочке живёт?»</a:t>
            </a:r>
          </a:p>
          <a:p>
            <a:pPr marL="82296" indent="0" algn="just">
              <a:buNone/>
            </a:pPr>
            <a:r>
              <a:rPr lang="ru-RU" sz="2000" b="1" dirty="0" smtClean="0"/>
              <a:t>Воспитатель</a:t>
            </a:r>
            <a:r>
              <a:rPr lang="ru-RU" sz="2000" b="1" dirty="0"/>
              <a:t> </a:t>
            </a:r>
            <a:r>
              <a:rPr lang="ru-RU" sz="2000" i="1" dirty="0" smtClean="0"/>
              <a:t>надевает на ребёнка шапочку-маску лягушки:</a:t>
            </a:r>
          </a:p>
          <a:p>
            <a:pPr marL="82296" indent="0" algn="just">
              <a:buNone/>
            </a:pPr>
            <a:r>
              <a:rPr lang="ru-RU" sz="2000" dirty="0" smtClean="0"/>
              <a:t>- Анечка, покажи, как будет прыгать лягушка, как она будет проситься в домик? </a:t>
            </a:r>
            <a:r>
              <a:rPr lang="ru-RU" sz="2000" i="1" dirty="0" smtClean="0"/>
              <a:t>Ребёнок показывает движение и произносит реплику.</a:t>
            </a:r>
          </a:p>
          <a:p>
            <a:pPr marL="82296" indent="0" algn="just">
              <a:buNone/>
            </a:pPr>
            <a:r>
              <a:rPr lang="ru-RU" sz="2000" dirty="0" smtClean="0"/>
              <a:t>- А как прибежит к домику мышка?</a:t>
            </a:r>
            <a:r>
              <a:rPr lang="ru-RU" sz="2000" dirty="0"/>
              <a:t> Как она будет </a:t>
            </a:r>
            <a:r>
              <a:rPr lang="ru-RU" sz="2000" dirty="0" smtClean="0"/>
              <a:t>проситься в теремок тоненьким голоском? </a:t>
            </a:r>
            <a:r>
              <a:rPr lang="ru-RU" sz="2000" i="1" dirty="0" smtClean="0"/>
              <a:t>Надевает </a:t>
            </a:r>
            <a:r>
              <a:rPr lang="ru-RU" sz="2000" i="1" dirty="0"/>
              <a:t>на </a:t>
            </a:r>
            <a:r>
              <a:rPr lang="ru-RU" sz="2000" i="1" dirty="0" smtClean="0"/>
              <a:t>другого ребёнка шапочку-маску мышки. Ребёнок показывает движение и произносит реплику.   </a:t>
            </a:r>
            <a:endParaRPr lang="ru-RU" sz="2000" dirty="0"/>
          </a:p>
          <a:p>
            <a:pPr marL="82296" indent="0">
              <a:buNone/>
            </a:pPr>
            <a:r>
              <a:rPr lang="ru-RU" sz="2000" dirty="0" smtClean="0"/>
              <a:t> </a:t>
            </a:r>
          </a:p>
          <a:p>
            <a:pPr marL="82296" indent="0">
              <a:lnSpc>
                <a:spcPct val="120000"/>
              </a:lnSpc>
              <a:buNone/>
            </a:pPr>
            <a:r>
              <a:rPr lang="ru-RU" sz="2000" dirty="0" smtClean="0"/>
              <a:t> </a:t>
            </a:r>
            <a:endParaRPr lang="ru-RU" sz="2000" dirty="0"/>
          </a:p>
          <a:p>
            <a:pPr marL="82296" indent="0">
              <a:lnSpc>
                <a:spcPct val="120000"/>
              </a:lnSpc>
              <a:buNone/>
            </a:pPr>
            <a:r>
              <a:rPr lang="ru-RU" sz="2000" dirty="0" smtClean="0"/>
              <a:t> </a:t>
            </a:r>
            <a:endParaRPr lang="ru-RU" sz="2000" b="1" dirty="0"/>
          </a:p>
          <a:p>
            <a:pPr marL="82296" indent="0">
              <a:buNone/>
            </a:pPr>
            <a:r>
              <a:rPr lang="ru-RU" sz="2000" dirty="0" smtClean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824853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3" y="549275"/>
            <a:ext cx="7272808" cy="569912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b="1" dirty="0" smtClean="0"/>
              <a:t>7.Подвижная игра – инсценировка «Теремок».</a:t>
            </a:r>
          </a:p>
          <a:p>
            <a:pPr marL="82296" indent="0" algn="just">
              <a:buNone/>
            </a:pPr>
            <a:r>
              <a:rPr lang="ru-RU" sz="2000" i="1" dirty="0" smtClean="0"/>
              <a:t>Обговаривается, где будут дети-артисты, откуда будут выходить к теремочку. С детьми-зрителями воспитатель образует круг – это «теремок».</a:t>
            </a:r>
          </a:p>
          <a:p>
            <a:pPr marL="82296" indent="0" algn="just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         А теперь приготовьте свои ушки,</a:t>
            </a:r>
          </a:p>
          <a:p>
            <a:pPr marL="82296" indent="0" algn="just">
              <a:buNone/>
            </a:pPr>
            <a:r>
              <a:rPr lang="ru-RU" sz="2000" dirty="0" smtClean="0"/>
              <a:t>                                       Будем вместе сказку слушать.</a:t>
            </a:r>
          </a:p>
          <a:p>
            <a:pPr marL="82296" indent="0" algn="just">
              <a:buNone/>
            </a:pPr>
            <a:r>
              <a:rPr lang="ru-RU" sz="2000" dirty="0" smtClean="0"/>
              <a:t>                                       Слушать и рассказывать,</a:t>
            </a:r>
          </a:p>
          <a:p>
            <a:pPr marL="82296" indent="0" algn="just">
              <a:buNone/>
            </a:pPr>
            <a:r>
              <a:rPr lang="ru-RU" sz="2000" dirty="0" smtClean="0"/>
              <a:t>                                       Зрителям показывать. </a:t>
            </a:r>
          </a:p>
          <a:p>
            <a:pPr marL="82296" indent="0" algn="just">
              <a:buNone/>
            </a:pPr>
            <a:r>
              <a:rPr lang="ru-RU" sz="2000" i="1" dirty="0" smtClean="0"/>
              <a:t>Дети-зрители идут по кругу и говорят:</a:t>
            </a:r>
          </a:p>
          <a:p>
            <a:pPr marL="82296" indent="0" algn="just"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                                  </a:t>
            </a:r>
            <a:r>
              <a:rPr lang="ru-RU" sz="2000" dirty="0" smtClean="0"/>
              <a:t>Стоит в поле теремок – теремок,</a:t>
            </a:r>
          </a:p>
          <a:p>
            <a:pPr marL="82296" indent="0" algn="just"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                                  </a:t>
            </a:r>
            <a:r>
              <a:rPr lang="ru-RU" sz="2000" dirty="0" smtClean="0"/>
              <a:t>Он не низок, не высок, не высок,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Мимо мышка бежала,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теремочек увидала,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Остановилась и говорит…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</a:t>
            </a:r>
            <a:r>
              <a:rPr lang="ru-RU" sz="2000" i="1" dirty="0" smtClean="0"/>
              <a:t>(останавливаются)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24853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619673" y="549275"/>
            <a:ext cx="7272807" cy="5699125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>
              <a:lnSpc>
                <a:spcPct val="110000"/>
              </a:lnSpc>
              <a:buNone/>
            </a:pPr>
            <a:r>
              <a:rPr lang="ru-RU" sz="2200" b="1" dirty="0" smtClean="0"/>
              <a:t>Ребёнок-мышка </a:t>
            </a:r>
            <a:r>
              <a:rPr lang="ru-RU" sz="2200" i="1" dirty="0" smtClean="0"/>
              <a:t>подбегает к теремку: </a:t>
            </a:r>
            <a:r>
              <a:rPr lang="ru-RU" sz="2200" dirty="0" smtClean="0"/>
              <a:t>Кто, кто в теремочке живёт? Кто, кто в невысоком живёт?</a:t>
            </a:r>
          </a:p>
          <a:p>
            <a:pPr marL="82296" indent="0">
              <a:lnSpc>
                <a:spcPct val="110000"/>
              </a:lnSpc>
              <a:buNone/>
            </a:pPr>
            <a:r>
              <a:rPr lang="ru-RU" sz="2200" b="1" dirty="0" smtClean="0"/>
              <a:t>Воспитатель: </a:t>
            </a:r>
            <a:r>
              <a:rPr lang="ru-RU" sz="2200" dirty="0" smtClean="0"/>
              <a:t>Ни кто не ответил мышке, вошла она и стала одна жить-поживать.</a:t>
            </a:r>
          </a:p>
          <a:p>
            <a:pPr marL="82296" indent="0">
              <a:lnSpc>
                <a:spcPct val="110000"/>
              </a:lnSpc>
              <a:buNone/>
            </a:pPr>
            <a:r>
              <a:rPr lang="ru-RU" sz="2200" i="1" dirty="0" smtClean="0"/>
              <a:t>Игра повторяется. Все персонажи сказки, по очереди, произносят свои слова и входят в середину «теремка».</a:t>
            </a:r>
          </a:p>
          <a:p>
            <a:pPr marL="82296" indent="0">
              <a:lnSpc>
                <a:spcPct val="110000"/>
              </a:lnSpc>
              <a:buNone/>
            </a:pPr>
            <a:r>
              <a:rPr lang="ru-RU" sz="2200" b="1" dirty="0" smtClean="0"/>
              <a:t>Воспитатель: </a:t>
            </a:r>
            <a:r>
              <a:rPr lang="ru-RU" sz="2200" dirty="0" smtClean="0"/>
              <a:t>Вот попали в теремок мышка – норушка, лягушка – квакушка, зайчик – </a:t>
            </a:r>
            <a:r>
              <a:rPr lang="ru-RU" sz="2200" dirty="0" err="1" smtClean="0"/>
              <a:t>побегайчик</a:t>
            </a:r>
            <a:r>
              <a:rPr lang="ru-RU" sz="2200" dirty="0" smtClean="0"/>
              <a:t>, лисичка – сестричка, волчок – серый бочок. Стало им весело, хлеб жуют, песни поют. И вдруг… В это время мимо теремочка шёл медведь. Увидел домик, да как начал реветь.</a:t>
            </a:r>
          </a:p>
          <a:p>
            <a:pPr marL="82296" indent="0">
              <a:lnSpc>
                <a:spcPct val="110000"/>
              </a:lnSpc>
              <a:buNone/>
            </a:pPr>
            <a:r>
              <a:rPr lang="ru-RU" sz="2200" b="1" dirty="0" smtClean="0"/>
              <a:t>Ребёнок-медведь: </a:t>
            </a:r>
            <a:r>
              <a:rPr lang="ru-RU" sz="2200" dirty="0" smtClean="0"/>
              <a:t>Кто, кто в теремочке живёт? Кто, кто в невысоком живёт? </a:t>
            </a:r>
            <a:r>
              <a:rPr lang="ru-RU" sz="2200" i="1" dirty="0" smtClean="0"/>
              <a:t>Лезет в «теремок» и ломает его (дети-зрители размыкают руки, дети-артисты разбегаются).</a:t>
            </a:r>
            <a:endParaRPr lang="ru-RU" sz="2200" dirty="0" smtClean="0"/>
          </a:p>
          <a:p>
            <a:pPr marL="82296" indent="0">
              <a:buNone/>
            </a:pPr>
            <a:endParaRPr lang="ru-RU" sz="2000" dirty="0" smtClean="0"/>
          </a:p>
          <a:p>
            <a:pPr marL="82296" indent="0">
              <a:buNone/>
            </a:pPr>
            <a:r>
              <a:rPr lang="ru-RU" sz="2000" b="1" dirty="0" smtClean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612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2" y="549275"/>
            <a:ext cx="7272808" cy="569912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 algn="just">
              <a:buNone/>
            </a:pPr>
            <a:r>
              <a:rPr lang="ru-RU" sz="2000" b="1" dirty="0" smtClean="0"/>
              <a:t>8.Упражнение «Куда спрятались звери?»</a:t>
            </a:r>
          </a:p>
          <a:p>
            <a:pPr marL="82296" indent="0" algn="just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/>
              <a:t>И</a:t>
            </a:r>
            <a:r>
              <a:rPr lang="ru-RU" sz="2000" dirty="0" smtClean="0"/>
              <a:t>спугались звери, разбежались и попрятались кто куда. </a:t>
            </a:r>
            <a:r>
              <a:rPr lang="ru-RU" sz="2000" i="1" dirty="0" smtClean="0"/>
              <a:t>Дети прячутся в пределах кукольного уголка.</a:t>
            </a:r>
          </a:p>
          <a:p>
            <a:pPr marL="82296" indent="0" algn="just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Куда же спрятались звери? Мишка пойдём искать зверей, да звать обратно. Где сейчас мышка – норушка? Возле чего сидит лягушка – квакушка? Куда залез зайчик – </a:t>
            </a:r>
            <a:r>
              <a:rPr lang="ru-RU" sz="2000" dirty="0" err="1" smtClean="0"/>
              <a:t>побегайчик</a:t>
            </a:r>
            <a:r>
              <a:rPr lang="ru-RU" sz="2000" dirty="0" smtClean="0"/>
              <a:t>? И т.д.</a:t>
            </a:r>
          </a:p>
          <a:p>
            <a:pPr marL="82296" indent="0" algn="just">
              <a:buNone/>
            </a:pPr>
            <a:r>
              <a:rPr lang="ru-RU" sz="2000" i="1" dirty="0" smtClean="0"/>
              <a:t>Герои сказки выходят из своего укрытия и отвечают полным предложением, используя пространственные предлоги. Воспитатель поправляет их в случае неправильного употребления предлогов и ошибок в составлении предложений (даёт правильный образец). </a:t>
            </a:r>
            <a:r>
              <a:rPr lang="ru-RU" sz="2000" dirty="0" smtClean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76691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2" y="549275"/>
            <a:ext cx="7272808" cy="569912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>
              <a:buNone/>
            </a:pPr>
            <a:r>
              <a:rPr lang="ru-RU" sz="2000" b="1" dirty="0" smtClean="0"/>
              <a:t>9.Упражнение «Какой Мишка?»</a:t>
            </a:r>
            <a:r>
              <a:rPr lang="ru-RU" sz="2000" dirty="0" smtClean="0"/>
              <a:t> </a:t>
            </a:r>
          </a:p>
          <a:p>
            <a:pPr marL="82296" indent="0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Не бойтесь, звери, наш медведь добрый, он не злой. Расскажите, какой у нас Мишка?</a:t>
            </a:r>
          </a:p>
          <a:p>
            <a:pPr marL="82296" indent="0">
              <a:buNone/>
            </a:pPr>
            <a:r>
              <a:rPr lang="ru-RU" sz="2000" b="1" dirty="0" smtClean="0"/>
              <a:t>Дети: </a:t>
            </a:r>
            <a:r>
              <a:rPr lang="ru-RU" sz="2000" dirty="0" smtClean="0"/>
              <a:t>пушистый, косолапый, неуклюжий, большой, лохматый, сильный, бурый…</a:t>
            </a:r>
          </a:p>
          <a:p>
            <a:pPr marL="82296" indent="0">
              <a:buNone/>
            </a:pPr>
            <a:r>
              <a:rPr lang="ru-RU" sz="2000" i="1" dirty="0" smtClean="0"/>
              <a:t>Дети называют слова-определения о медведе.</a:t>
            </a:r>
          </a:p>
          <a:p>
            <a:pPr marL="82296" indent="0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Понравилось, Мишка, как тебя дети назвали? Давайте все вместе строить новый теремок. </a:t>
            </a:r>
            <a:r>
              <a:rPr lang="ru-RU" sz="2000" i="1" dirty="0" smtClean="0"/>
              <a:t>Дети идут по кругу и поют:</a:t>
            </a:r>
          </a:p>
          <a:p>
            <a:pPr marL="82296" indent="0">
              <a:buNone/>
            </a:pPr>
            <a:r>
              <a:rPr lang="ru-RU" sz="2000" i="1" dirty="0"/>
              <a:t> </a:t>
            </a:r>
            <a:r>
              <a:rPr lang="ru-RU" sz="2000" dirty="0" smtClean="0"/>
              <a:t>                                       Стоит в поле теремок, теремок,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Очень-очень он высок, ох высок,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Без веселья здесь нельзя,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В теремке живут друзья!</a:t>
            </a:r>
          </a:p>
          <a:p>
            <a:pPr marL="82296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</a:t>
            </a:r>
            <a:r>
              <a:rPr lang="ru-RU" sz="2000" i="1" dirty="0" smtClean="0"/>
              <a:t>(останавливаются, снимают шапочки -маски)</a:t>
            </a:r>
            <a:r>
              <a:rPr lang="ru-RU" sz="2000" dirty="0" smtClean="0"/>
              <a:t>  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790126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3" y="549275"/>
            <a:ext cx="7200799" cy="569912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000" b="1" dirty="0" smtClean="0"/>
          </a:p>
          <a:p>
            <a:pPr marL="82296" indent="0">
              <a:buNone/>
            </a:pPr>
            <a:r>
              <a:rPr lang="ru-RU" sz="2000" b="1" dirty="0" smtClean="0"/>
              <a:t>10.Упражнение «Нарисуй Мишке угощение».</a:t>
            </a:r>
          </a:p>
          <a:p>
            <a:pPr marL="82296" indent="0">
              <a:buNone/>
            </a:pPr>
            <a:r>
              <a:rPr lang="ru-RU" sz="2000" b="1" dirty="0" smtClean="0"/>
              <a:t>Мишка: </a:t>
            </a:r>
            <a:r>
              <a:rPr lang="ru-RU" sz="2000" dirty="0" smtClean="0"/>
              <a:t>Мне очень у вас понравилось, но мне пора в сказку возвращаться.</a:t>
            </a:r>
          </a:p>
          <a:p>
            <a:pPr marL="82296" indent="0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Ребята, нашему Мишке пора возвращаться в свою сказку, давайте нарисуем ему подарки – угощение.</a:t>
            </a:r>
          </a:p>
          <a:p>
            <a:pPr marL="82296" indent="0">
              <a:buNone/>
            </a:pPr>
            <a:r>
              <a:rPr lang="ru-RU" sz="2000" i="1" dirty="0" smtClean="0"/>
              <a:t>Дети проходят за столы, на которых заранее разложены одноразовые бумажные тарелочки, гуашь, кисточки, и др. материалы для рисования. Воспитатель предлагает детям вспомнить, чем можно угостить </a:t>
            </a:r>
            <a:r>
              <a:rPr lang="ru-RU" sz="2000" i="1" dirty="0" smtClean="0"/>
              <a:t>медведя. </a:t>
            </a:r>
            <a:r>
              <a:rPr lang="ru-RU" sz="2000" i="1" dirty="0" smtClean="0"/>
              <a:t>Дети приступают к выполнению задания по собственному замыслу. Воспитатель направляет действия детей, оказывает помощь, напоминает об аккуратности при выполнении работы.</a:t>
            </a:r>
          </a:p>
          <a:p>
            <a:pPr marL="82296" indent="0">
              <a:buNone/>
            </a:pPr>
            <a:r>
              <a:rPr lang="ru-RU" sz="2000" i="1" dirty="0" smtClean="0"/>
              <a:t>  </a:t>
            </a:r>
          </a:p>
          <a:p>
            <a:pPr marL="82296" indent="0">
              <a:buNone/>
            </a:pPr>
            <a:r>
              <a:rPr lang="ru-RU" sz="2000" b="1" dirty="0" smtClean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79193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2" y="549275"/>
            <a:ext cx="7200800" cy="5699125"/>
          </a:xfrm>
        </p:spPr>
        <p:txBody>
          <a:bodyPr>
            <a:normAutofit/>
          </a:bodyPr>
          <a:lstStyle/>
          <a:p>
            <a:endParaRPr lang="ru-RU" sz="2000" b="1" u="sng" dirty="0" smtClean="0"/>
          </a:p>
          <a:p>
            <a:r>
              <a:rPr lang="ru-RU" sz="2000" b="1" u="sng" dirty="0" smtClean="0"/>
              <a:t>Окончание занятия</a:t>
            </a:r>
            <a:r>
              <a:rPr lang="ru-RU" sz="2000" dirty="0" smtClean="0"/>
              <a:t> </a:t>
            </a:r>
          </a:p>
          <a:p>
            <a:pPr marL="82296" indent="0">
              <a:buNone/>
            </a:pPr>
            <a:r>
              <a:rPr lang="ru-RU" sz="2000" b="1" dirty="0" smtClean="0"/>
              <a:t>Воспитатель </a:t>
            </a:r>
            <a:r>
              <a:rPr lang="ru-RU" sz="2000" i="1" dirty="0" smtClean="0"/>
              <a:t>хвалит детей за старание и говорит:</a:t>
            </a:r>
          </a:p>
          <a:p>
            <a:pPr marL="82296" indent="0">
              <a:buNone/>
            </a:pPr>
            <a:r>
              <a:rPr lang="ru-RU" sz="2000" b="1" i="1" dirty="0"/>
              <a:t> </a:t>
            </a:r>
            <a:r>
              <a:rPr lang="ru-RU" sz="2000" dirty="0" smtClean="0"/>
              <a:t>                                       Пришло время расставаться</a:t>
            </a:r>
          </a:p>
          <a:p>
            <a:pPr marL="82296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                                      </a:t>
            </a:r>
            <a:r>
              <a:rPr lang="ru-RU" sz="2000" dirty="0" smtClean="0"/>
              <a:t>И со сказкою прощаться.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Но не нужно унывать,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Сказка вновь придёт опять.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Все артистами сегодня побывали,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Сказку «Теремок» вам показали.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Все старались, были молодцы,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Похлопайте друг другу от души!</a:t>
            </a:r>
          </a:p>
          <a:p>
            <a:pPr marL="82296" indent="0" algn="just">
              <a:buNone/>
            </a:pPr>
            <a:r>
              <a:rPr lang="ru-RU" sz="2000" i="1" dirty="0" smtClean="0"/>
              <a:t>Дети дарят Мишке свои работы и прощаются</a:t>
            </a:r>
            <a:r>
              <a:rPr lang="en-US" sz="2000" i="1" dirty="0" smtClean="0"/>
              <a:t> </a:t>
            </a:r>
            <a:r>
              <a:rPr lang="ru-RU" sz="2000" i="1" dirty="0" smtClean="0"/>
              <a:t>с ним.</a:t>
            </a:r>
          </a:p>
          <a:p>
            <a:pPr marL="82296" indent="0">
              <a:buNone/>
            </a:pPr>
            <a:endParaRPr lang="ru-RU" sz="2000" dirty="0" smtClean="0"/>
          </a:p>
          <a:p>
            <a:pPr marL="82296" indent="0">
              <a:buNone/>
            </a:pP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384479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175822" cy="99412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/>
              </a:rPr>
              <a:t>Программное содержание</a:t>
            </a:r>
            <a:endParaRPr lang="ru-RU" sz="28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3" y="1268413"/>
            <a:ext cx="7200800" cy="4979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i="1" u="sng" dirty="0" smtClean="0"/>
              <a:t>Образовательные задачи:</a:t>
            </a:r>
          </a:p>
          <a:p>
            <a:pPr marL="82296" indent="0">
              <a:buNone/>
            </a:pPr>
            <a:r>
              <a:rPr lang="ru-RU" sz="2000" i="1" dirty="0" smtClean="0"/>
              <a:t>Развитие познавательных способностей:</a:t>
            </a:r>
          </a:p>
          <a:p>
            <a:pPr marL="425196" indent="-342900">
              <a:buAutoNum type="arabicPeriod"/>
            </a:pPr>
            <a:r>
              <a:rPr lang="ru-RU" sz="2000" dirty="0" smtClean="0"/>
              <a:t>Закреплять знания детей содержания русских народных сказок «Теремок», «Маша и медведь».</a:t>
            </a:r>
          </a:p>
          <a:p>
            <a:pPr marL="425196" indent="-342900">
              <a:buAutoNum type="arabicPeriod"/>
            </a:pPr>
            <a:r>
              <a:rPr lang="ru-RU" sz="2000" dirty="0" smtClean="0"/>
              <a:t>Продолжать учить детей рассматривать, понимать и последовательно передавать содержание </a:t>
            </a:r>
            <a:r>
              <a:rPr lang="ru-RU" sz="2000" dirty="0" err="1" smtClean="0"/>
              <a:t>мнемотаблиц</a:t>
            </a:r>
            <a:r>
              <a:rPr lang="ru-RU" sz="2000" dirty="0" smtClean="0"/>
              <a:t>.</a:t>
            </a:r>
          </a:p>
          <a:p>
            <a:pPr marL="425196" indent="-342900">
              <a:buAutoNum type="arabicPeriod"/>
            </a:pPr>
            <a:r>
              <a:rPr lang="ru-RU" sz="2000" dirty="0" smtClean="0"/>
              <a:t>Продолжать знакомить детей с загадками-рифмами.</a:t>
            </a:r>
          </a:p>
          <a:p>
            <a:pPr marL="425196" indent="-342900">
              <a:buAutoNum type="arabicPeriod"/>
            </a:pPr>
            <a:r>
              <a:rPr lang="ru-RU" sz="2000" dirty="0" smtClean="0"/>
              <a:t>Развивать чувство ритма и рифмы.</a:t>
            </a:r>
          </a:p>
        </p:txBody>
      </p:sp>
    </p:spTree>
    <p:extLst>
      <p:ext uri="{BB962C8B-B14F-4D97-AF65-F5344CB8AC3E}">
        <p14:creationId xmlns:p14="http://schemas.microsoft.com/office/powerpoint/2010/main" val="317067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91681" y="1268413"/>
            <a:ext cx="7200800" cy="4979987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000" u="sng" dirty="0" smtClean="0"/>
          </a:p>
          <a:p>
            <a:pPr marL="82296" indent="0">
              <a:buNone/>
            </a:pPr>
            <a:r>
              <a:rPr lang="ru-RU" sz="2000" i="1" dirty="0" smtClean="0"/>
              <a:t>Развитие </a:t>
            </a:r>
            <a:r>
              <a:rPr lang="ru-RU" sz="2000" i="1" dirty="0"/>
              <a:t>связной речи:</a:t>
            </a:r>
          </a:p>
          <a:p>
            <a:pPr marL="425196" indent="-342900">
              <a:buFont typeface="+mj-lt"/>
              <a:buAutoNum type="arabicPeriod"/>
            </a:pPr>
            <a:r>
              <a:rPr lang="ru-RU" sz="2000" dirty="0"/>
              <a:t>Продолжать учить детей самостоятельно составлять загадки-описания.</a:t>
            </a:r>
          </a:p>
          <a:p>
            <a:pPr marL="425196" indent="-342900">
              <a:buFont typeface="+mj-lt"/>
              <a:buAutoNum type="arabicPeriod"/>
            </a:pPr>
            <a:r>
              <a:rPr lang="ru-RU" sz="2000" dirty="0"/>
              <a:t>Совершенствовать грамматическую сторону речи: закреплять использование детьми пространственных предлогов, упражнять в согласовании слов в предложениях</a:t>
            </a:r>
            <a:r>
              <a:rPr lang="ru-RU" sz="2000" dirty="0" smtClean="0"/>
              <a:t>.</a:t>
            </a:r>
          </a:p>
          <a:p>
            <a:pPr marL="425196" indent="-342900">
              <a:buFont typeface="+mj-lt"/>
              <a:buAutoNum type="arabicPeriod"/>
            </a:pPr>
            <a:r>
              <a:rPr lang="ru-RU" sz="2000" dirty="0" smtClean="0"/>
              <a:t>Расширять словарный запас прилагательных</a:t>
            </a:r>
          </a:p>
          <a:p>
            <a:pPr marL="425196" indent="-342900">
              <a:buFont typeface="+mj-lt"/>
              <a:buAutoNum type="arabicPeriod"/>
            </a:pPr>
            <a:r>
              <a:rPr lang="ru-RU" sz="2000" dirty="0" smtClean="0"/>
              <a:t>Развивать выразительность речи и силу голоса.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0038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2" y="1268413"/>
            <a:ext cx="7272808" cy="4979987"/>
          </a:xfrm>
        </p:spPr>
        <p:txBody>
          <a:bodyPr/>
          <a:lstStyle/>
          <a:p>
            <a:pPr marL="82296" indent="0">
              <a:buNone/>
            </a:pPr>
            <a:endParaRPr lang="ru-RU" sz="2000" dirty="0" smtClean="0"/>
          </a:p>
          <a:p>
            <a:pPr marL="82296" indent="0">
              <a:buNone/>
            </a:pPr>
            <a:r>
              <a:rPr lang="ru-RU" sz="2000" i="1" dirty="0" smtClean="0"/>
              <a:t>Развитие в изобразительной деятельности: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Развивать эстетическое восприятие, фантазию, творческие способности.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Учить выполнять работу аккуратно и по своему замыслу.</a:t>
            </a:r>
          </a:p>
          <a:p>
            <a:pPr marL="539496" indent="-457200">
              <a:buFont typeface="+mj-lt"/>
              <a:buAutoNum type="arabicPeriod"/>
            </a:pP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b="1" i="1" u="sng" dirty="0" smtClean="0"/>
              <a:t>Воспитательные задачи:</a:t>
            </a:r>
            <a:endParaRPr lang="ru-RU" sz="2000" b="1" i="1" dirty="0" smtClean="0"/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Формировать интерес к устному народному творчеству.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Развивать умение слушать и слышать вопрос.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000" dirty="0" smtClean="0"/>
              <a:t>Совершенствовать умение создавать выразительные игровые образы.</a:t>
            </a:r>
            <a:r>
              <a:rPr lang="ru-RU" sz="1800" dirty="0" smtClean="0"/>
              <a:t> </a:t>
            </a:r>
          </a:p>
          <a:p>
            <a:pPr marL="82296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0422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175822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Дидактический материал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91681" y="1268413"/>
            <a:ext cx="7128791" cy="497998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Мнемотаблицы (о</a:t>
            </a:r>
            <a:r>
              <a:rPr lang="ru-RU" sz="2000" dirty="0" smtClean="0"/>
              <a:t>порно-графические схемы) </a:t>
            </a:r>
            <a:r>
              <a:rPr lang="ru-RU" sz="2000" dirty="0" smtClean="0"/>
              <a:t>сказок для рассказывания </a:t>
            </a:r>
            <a:r>
              <a:rPr lang="ru-RU" sz="2000" dirty="0" smtClean="0">
                <a:hlinkClick r:id="rId2" action="ppaction://hlinkfile"/>
              </a:rPr>
              <a:t>«Теремок</a:t>
            </a:r>
            <a:r>
              <a:rPr lang="ru-RU" sz="2000" dirty="0" smtClean="0"/>
              <a:t>», </a:t>
            </a:r>
            <a:r>
              <a:rPr lang="ru-RU" sz="2000" dirty="0" smtClean="0"/>
              <a:t> </a:t>
            </a:r>
            <a:r>
              <a:rPr lang="ru-RU" sz="2000" dirty="0" smtClean="0">
                <a:hlinkClick r:id="rId3" action="ppaction://hlinkfile"/>
              </a:rPr>
              <a:t>«</a:t>
            </a:r>
            <a:r>
              <a:rPr lang="ru-RU" sz="2000" dirty="0" smtClean="0">
                <a:hlinkClick r:id="rId3" action="ppaction://hlinkfile"/>
              </a:rPr>
              <a:t>Маша и медведь»; </a:t>
            </a:r>
            <a:r>
              <a:rPr lang="ru-RU" sz="2000" dirty="0" smtClean="0">
                <a:hlinkClick r:id="rId3" action="ppaction://hlinkfile"/>
              </a:rPr>
              <a:t> </a:t>
            </a:r>
            <a:r>
              <a:rPr lang="ru-RU" sz="2000" dirty="0" smtClean="0"/>
              <a:t>мнемотаблица </a:t>
            </a:r>
            <a:r>
              <a:rPr lang="ru-RU" sz="2000" dirty="0" smtClean="0">
                <a:hlinkClick r:id="rId4" action="ppaction://hlinkfile"/>
              </a:rPr>
              <a:t>«Животные», </a:t>
            </a:r>
            <a:r>
              <a:rPr lang="ru-RU" sz="2000" dirty="0" smtClean="0"/>
              <a:t>шапочки-маски героев сказки «Теремок», картинки с изображением диких животных (волк, лиса, медведь, заяц), обстановка кукольного уголка, игрушка – медведь.</a:t>
            </a:r>
          </a:p>
          <a:p>
            <a:r>
              <a:rPr lang="ru-RU" sz="2000" dirty="0" smtClean="0"/>
              <a:t>Материал для рисования на каждого ребёнка: одноразовые бумажные тарелочки, изобразительные материалы (на выбор): карандаши, фломастеры, гуашь, кисть №5, стаканчики с водой, бумажные салфетки.</a:t>
            </a:r>
          </a:p>
          <a:p>
            <a:pPr marL="82296" indent="0">
              <a:buNone/>
            </a:pPr>
            <a:r>
              <a:rPr lang="ru-RU" sz="2000" dirty="0" smtClean="0"/>
              <a:t>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6727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Предварительная работа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619673" y="1268413"/>
            <a:ext cx="7200800" cy="4979987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Чтение русских народных сказок </a:t>
            </a:r>
            <a:r>
              <a:rPr lang="ru-RU" sz="2000" dirty="0" smtClean="0"/>
              <a:t>«Теремок», </a:t>
            </a:r>
            <a:r>
              <a:rPr lang="ru-RU" sz="2000" dirty="0"/>
              <a:t>«Маша и медведь», </a:t>
            </a:r>
            <a:r>
              <a:rPr lang="ru-RU" sz="2000" dirty="0" smtClean="0"/>
              <a:t>«Колобок», «Три медведя», «Мужик и медведь» и др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Пересказ сказок с использованием мнемотаблицы. </a:t>
            </a:r>
          </a:p>
          <a:p>
            <a:r>
              <a:rPr lang="ru-RU" sz="2000" dirty="0" smtClean="0"/>
              <a:t>Знакомство с правилами подвижной игры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9117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Ход занятия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3" y="1268413"/>
            <a:ext cx="7200800" cy="4979987"/>
          </a:xfrm>
        </p:spPr>
        <p:txBody>
          <a:bodyPr>
            <a:noAutofit/>
          </a:bodyPr>
          <a:lstStyle/>
          <a:p>
            <a:r>
              <a:rPr lang="ru-RU" sz="2000" b="1" u="sng" dirty="0" smtClean="0"/>
              <a:t>Организационный момент</a:t>
            </a:r>
          </a:p>
          <a:p>
            <a:pPr marL="82296" indent="0">
              <a:buNone/>
            </a:pPr>
            <a:r>
              <a:rPr lang="ru-RU" sz="2000" b="1" dirty="0" smtClean="0"/>
              <a:t>Воспитатель:              </a:t>
            </a:r>
            <a:r>
              <a:rPr lang="ru-RU" sz="2000" dirty="0" smtClean="0"/>
              <a:t>Здравствуйте, гости!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Ребятки, проходите,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Нашу сказку не спугните…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Сказка уж давно пришла,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Очень деток ждёт она!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Где ты, сказка, отзовись,</a:t>
            </a:r>
          </a:p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Нам, ребяткам, </a:t>
            </a:r>
            <a:r>
              <a:rPr lang="ru-RU" sz="2000" dirty="0"/>
              <a:t>покажись</a:t>
            </a:r>
            <a:r>
              <a:rPr lang="ru-RU" sz="2000" dirty="0" smtClean="0"/>
              <a:t>! </a:t>
            </a:r>
          </a:p>
          <a:p>
            <a:pPr marL="82296" indent="0" algn="just">
              <a:buNone/>
            </a:pPr>
            <a:r>
              <a:rPr lang="ru-RU" sz="2000" b="1" dirty="0" smtClean="0"/>
              <a:t>1.Упражнение «Назови сказку».</a:t>
            </a:r>
            <a:r>
              <a:rPr lang="ru-RU" sz="2000" b="1" i="1" dirty="0" smtClean="0"/>
              <a:t> </a:t>
            </a:r>
            <a:r>
              <a:rPr lang="ru-RU" sz="2000" i="1" dirty="0" smtClean="0"/>
              <a:t>Воспитатель собирает вокруг себя детей и показывает игрушку – медведя:</a:t>
            </a:r>
          </a:p>
          <a:p>
            <a:pPr marL="82296" indent="0" algn="just"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Посмотрите, кто к нам сегодня пришёл в гости? </a:t>
            </a:r>
          </a:p>
          <a:p>
            <a:pPr marL="82296" indent="0" algn="just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Дети: </a:t>
            </a:r>
            <a:r>
              <a:rPr lang="ru-RU" sz="2000" dirty="0" smtClean="0"/>
              <a:t>Медведь, Мишутка, Мишка косолапый…</a:t>
            </a:r>
          </a:p>
          <a:p>
            <a:pPr marL="82296" indent="0">
              <a:buNone/>
            </a:pPr>
            <a:r>
              <a:rPr lang="ru-RU" sz="2000" b="1" dirty="0" smtClean="0"/>
              <a:t>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99640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9673" y="549275"/>
            <a:ext cx="7200800" cy="5699125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ru-RU" sz="2000" b="1" dirty="0" smtClean="0"/>
          </a:p>
          <a:p>
            <a:pPr marL="82296" indent="0" algn="just">
              <a:buNone/>
            </a:pPr>
            <a:r>
              <a:rPr lang="ru-RU" sz="2000" b="1" dirty="0" smtClean="0"/>
              <a:t>Воспитатель</a:t>
            </a:r>
            <a:r>
              <a:rPr lang="ru-RU" sz="2000" b="1" dirty="0"/>
              <a:t>: </a:t>
            </a:r>
            <a:r>
              <a:rPr lang="ru-RU" sz="2000" dirty="0"/>
              <a:t>Да, Мишка пришёл к нам из сказки. После зимней спячки он забыл свою сказку и просит нас помочь ему. Как вы думаете, из какой сказки наш Мишка?</a:t>
            </a:r>
          </a:p>
          <a:p>
            <a:pPr marL="82296" indent="0" algn="just">
              <a:buNone/>
            </a:pPr>
            <a:r>
              <a:rPr lang="ru-RU" sz="2000" b="1" dirty="0" smtClean="0"/>
              <a:t>Дети </a:t>
            </a:r>
            <a:r>
              <a:rPr lang="ru-RU" sz="2000" i="1" dirty="0" smtClean="0"/>
              <a:t>называют сказки с участием медведя: </a:t>
            </a:r>
            <a:r>
              <a:rPr lang="ru-RU" sz="2000" dirty="0" smtClean="0"/>
              <a:t>«Колобок», «Теремок», «Три медведя», «Маша и медведь», «Мужик и медведь»…</a:t>
            </a:r>
          </a:p>
          <a:p>
            <a:pPr algn="just"/>
            <a:r>
              <a:rPr lang="ru-RU" sz="2000" b="1" u="sng" dirty="0"/>
              <a:t>Основная часть</a:t>
            </a:r>
            <a:r>
              <a:rPr lang="ru-RU" sz="2000" b="1" dirty="0"/>
              <a:t> </a:t>
            </a:r>
            <a:r>
              <a:rPr lang="ru-RU" sz="2000" i="1" dirty="0"/>
              <a:t>Воспитатель предлагает детям пройти на стульчики.</a:t>
            </a:r>
          </a:p>
          <a:p>
            <a:pPr marL="82296" indent="0" algn="just">
              <a:buNone/>
            </a:pPr>
            <a:r>
              <a:rPr lang="ru-RU" sz="2000" b="1" dirty="0"/>
              <a:t>2.Упражнение «Расскажи сказку</a:t>
            </a:r>
            <a:r>
              <a:rPr lang="ru-RU" sz="2000" b="1" dirty="0" smtClean="0"/>
              <a:t>» с использованием мнемотаблицы.</a:t>
            </a:r>
            <a:endParaRPr lang="ru-RU" sz="2000" b="1" dirty="0"/>
          </a:p>
          <a:p>
            <a:pPr marL="82296" indent="0" algn="just"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Ребята, давайте поможем нашему гостю вспомнить свою сказку. Для этого мы расскажем Мишке русскую народную сказку «Маша и медведь».</a:t>
            </a:r>
            <a:r>
              <a:rPr lang="ru-RU" sz="2000" i="1" dirty="0"/>
              <a:t> Выставляет </a:t>
            </a:r>
            <a:r>
              <a:rPr lang="ru-RU" sz="2000" i="1" dirty="0" err="1" smtClean="0"/>
              <a:t>мнемотаблицу</a:t>
            </a:r>
            <a:r>
              <a:rPr lang="ru-RU" sz="2000" i="1" dirty="0"/>
              <a:t> </a:t>
            </a:r>
            <a:r>
              <a:rPr lang="ru-RU" sz="2000" i="1" dirty="0" smtClean="0"/>
              <a:t>сказки </a:t>
            </a:r>
            <a:r>
              <a:rPr lang="ru-RU" sz="2000" i="1" dirty="0"/>
              <a:t>«Машенька и медведь» для рассказывания.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2741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619672" y="549275"/>
            <a:ext cx="7200800" cy="5699125"/>
          </a:xfrm>
        </p:spPr>
        <p:txBody>
          <a:bodyPr>
            <a:normAutofit/>
          </a:bodyPr>
          <a:lstStyle/>
          <a:p>
            <a:pPr marL="82296" indent="0" algn="just">
              <a:lnSpc>
                <a:spcPct val="110000"/>
              </a:lnSpc>
              <a:buNone/>
            </a:pPr>
            <a:endParaRPr lang="ru-RU" sz="2000" b="1" dirty="0" smtClean="0"/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i="1" dirty="0"/>
              <a:t>Вызывает 2-3 детей, которые рассказывают сказку с опорой на схему.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Воспитатель</a:t>
            </a:r>
            <a:r>
              <a:rPr lang="ru-RU" sz="2000" b="1" dirty="0"/>
              <a:t>: </a:t>
            </a:r>
            <a:r>
              <a:rPr lang="ru-RU" sz="2000" dirty="0"/>
              <a:t>Мишка, ты узнал свою сказку?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/>
              <a:t>Медведь: </a:t>
            </a:r>
            <a:r>
              <a:rPr lang="ru-RU" sz="2000" dirty="0"/>
              <a:t>Кажется, нет</a:t>
            </a:r>
            <a:r>
              <a:rPr lang="ru-RU" sz="2000" dirty="0" smtClean="0"/>
              <a:t>…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 smtClean="0"/>
              <a:t>Воспитатель: </a:t>
            </a:r>
            <a:r>
              <a:rPr lang="ru-RU" sz="2000" dirty="0" smtClean="0"/>
              <a:t>Давайте мы расскажем русскую народную сказку «Теремок». </a:t>
            </a:r>
            <a:r>
              <a:rPr lang="ru-RU" sz="2000" i="1" dirty="0" smtClean="0"/>
              <a:t>Выставляет опорную схему сказки «Теремок» для рассказывания. Вызывает 2-3 детей, которые рассказывают сказку с опорой на схему.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/>
              <a:t>Воспитатель: </a:t>
            </a:r>
            <a:r>
              <a:rPr lang="ru-RU" sz="2000" dirty="0"/>
              <a:t>Мишка, </a:t>
            </a:r>
            <a:r>
              <a:rPr lang="ru-RU" sz="2000" dirty="0" smtClean="0"/>
              <a:t>а сейчас ты </a:t>
            </a:r>
            <a:r>
              <a:rPr lang="ru-RU" sz="2000" dirty="0"/>
              <a:t>узнал свою сказку?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/>
              <a:t>Медведь: </a:t>
            </a:r>
            <a:r>
              <a:rPr lang="ru-RU" sz="2000" dirty="0" smtClean="0"/>
              <a:t>Узнал, узнал!!! Это моя сказка.</a:t>
            </a: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sz="2000" b="1" dirty="0"/>
              <a:t>Воспитатель</a:t>
            </a:r>
            <a:r>
              <a:rPr lang="ru-RU" sz="2000" b="1" dirty="0" smtClean="0"/>
              <a:t>: </a:t>
            </a:r>
            <a:r>
              <a:rPr lang="ru-RU" sz="2000" dirty="0" smtClean="0"/>
              <a:t>Молодцы, Мишка узнал свою сказку и хочет поиграть с вами, сделать с вами зарядку.</a:t>
            </a:r>
          </a:p>
          <a:p>
            <a:pPr marL="82296" indent="0">
              <a:lnSpc>
                <a:spcPct val="110000"/>
              </a:lnSpc>
              <a:buNone/>
            </a:pPr>
            <a:endParaRPr lang="ru-RU" sz="2000" b="1" dirty="0"/>
          </a:p>
          <a:p>
            <a:pPr marL="82296" indent="0">
              <a:buNone/>
            </a:pPr>
            <a:endParaRPr lang="ru-RU" sz="2000" b="1" dirty="0"/>
          </a:p>
          <a:p>
            <a:pPr marL="82296" indent="0">
              <a:buNone/>
            </a:pP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114424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1113</TotalTime>
  <Words>1628</Words>
  <Application>Microsoft Office PowerPoint</Application>
  <PresentationFormat>Экран (4:3)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Государственное дошкольное образовательное учреждение детский сад №27 общеразвивающего вида с приоритетным осуществлением физического развития воспитанников Василеостровского административного района  Санкт-Петербурга</vt:lpstr>
      <vt:lpstr>Программное содержание</vt:lpstr>
      <vt:lpstr>Презентация PowerPoint</vt:lpstr>
      <vt:lpstr>  </vt:lpstr>
      <vt:lpstr>Дидактический материал</vt:lpstr>
      <vt:lpstr>Предварительная работа</vt:lpstr>
      <vt:lpstr>Ход занятия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дошкольное образовательное учреждение детский сад №27 общеразвивающего вида с приоритетным осуществлением физического развития воспитанников  Василеостровского административного района Санкт-Петербурга</dc:title>
  <dc:creator>Admin</dc:creator>
  <cp:lastModifiedBy>Admin</cp:lastModifiedBy>
  <cp:revision>44</cp:revision>
  <dcterms:created xsi:type="dcterms:W3CDTF">2011-10-04T06:56:36Z</dcterms:created>
  <dcterms:modified xsi:type="dcterms:W3CDTF">2011-10-09T16:59:14Z</dcterms:modified>
</cp:coreProperties>
</file>