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82" r:id="rId2"/>
    <p:sldId id="283" r:id="rId3"/>
    <p:sldId id="284" r:id="rId4"/>
    <p:sldId id="285" r:id="rId5"/>
    <p:sldId id="286" r:id="rId6"/>
    <p:sldId id="29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9305A-53C7-40FD-8894-D1CA807A1F07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65262-6E72-4CBB-BD4F-8694AA20E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13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02012-5F69-477E-A653-3CC8B55DFB68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8E06E-D6BC-426D-9EEA-9BFEECCB9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7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3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2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9"/>
            <a:ext cx="5966666" cy="242334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1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1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9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731521"/>
            <a:ext cx="4017085" cy="4894731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3"/>
            <a:ext cx="3388660" cy="2139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2"/>
            <a:ext cx="41148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3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3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260648"/>
            <a:ext cx="4608511" cy="6336704"/>
          </a:xfrm>
        </p:spPr>
        <p:txBody>
          <a:bodyPr>
            <a:noAutofit/>
          </a:bodyPr>
          <a:lstStyle/>
          <a:p>
            <a:r>
              <a:rPr lang="ru-RU" sz="2800" dirty="0"/>
              <a:t>Ребята гимназии приняли участие в сборе макулатуры, тем самым ребята первого «А» класса сохранили 20 деревьев, а ребята </a:t>
            </a:r>
            <a:r>
              <a:rPr lang="ru-RU" sz="2800" dirty="0" smtClean="0"/>
              <a:t>1 </a:t>
            </a:r>
            <a:r>
              <a:rPr lang="ru-RU" sz="2800" dirty="0"/>
              <a:t>«б»- класса на 5 деревьев больше. Сколько деревьев сохранили  первоклассники, </a:t>
            </a:r>
            <a:r>
              <a:rPr lang="ru-RU" sz="2800" dirty="0" smtClean="0"/>
              <a:t>участвуя </a:t>
            </a:r>
            <a:r>
              <a:rPr lang="ru-RU" sz="2800" dirty="0"/>
              <a:t>в сборе </a:t>
            </a:r>
            <a:endParaRPr lang="ru-RU" sz="2800" dirty="0" smtClean="0"/>
          </a:p>
          <a:p>
            <a:r>
              <a:rPr lang="ru-RU" sz="3200" b="1" dirty="0" err="1" smtClean="0">
                <a:solidFill>
                  <a:srgbClr val="FF0000"/>
                </a:solidFill>
              </a:rPr>
              <a:t>ма-ку-ла-ту-ры</a:t>
            </a:r>
            <a:r>
              <a:rPr lang="ru-RU" sz="2800" dirty="0"/>
              <a:t>?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5" y="2276872"/>
            <a:ext cx="3744415" cy="3432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6" y="548682"/>
            <a:ext cx="3828771" cy="510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6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11963" y="404666"/>
            <a:ext cx="4392487" cy="5221436"/>
          </a:xfrm>
        </p:spPr>
        <p:txBody>
          <a:bodyPr/>
          <a:lstStyle/>
          <a:p>
            <a:pPr>
              <a:buNone/>
            </a:pPr>
            <a:r>
              <a:rPr lang="ru-RU" dirty="0"/>
              <a:t>Известно, что существует 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более сотни </a:t>
            </a:r>
            <a:r>
              <a:rPr lang="ru-RU" dirty="0"/>
              <a:t>видов разной бумаги и первоклассники решили создать коллекцию бумаги. Девочки принесли 15 видов разной бумаги, а мальчики набрали 12 разных образцов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Чья коллекция больше и на сколько  </a:t>
            </a:r>
            <a:r>
              <a:rPr lang="ru-RU" dirty="0" err="1" smtClean="0"/>
              <a:t>эк-спо-на-тов</a:t>
            </a:r>
            <a:r>
              <a:rPr lang="ru-RU" dirty="0"/>
              <a:t>?</a:t>
            </a:r>
          </a:p>
          <a:p>
            <a:endParaRPr lang="ru-RU" dirty="0"/>
          </a:p>
        </p:txBody>
      </p:sp>
      <p:pic>
        <p:nvPicPr>
          <p:cNvPr id="7170" name="Picture 2" descr="F:\дереввоо\картинки\CIMG49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3672408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дереввоо\картинки\CIMG494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92" t="21946" r="14168"/>
          <a:stretch/>
        </p:blipFill>
        <p:spPr bwMode="auto">
          <a:xfrm>
            <a:off x="107508" y="3212979"/>
            <a:ext cx="3660707" cy="28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дереввоо\картинки\CIMG49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149083"/>
            <a:ext cx="4752528" cy="251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260648"/>
            <a:ext cx="8784976" cy="6264696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Первоклассники решили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сделать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территорию</a:t>
            </a:r>
          </a:p>
          <a:p>
            <a:pPr marL="45720" indent="0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вокруг школы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ЛУЧШЕ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!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</a:rPr>
              <a:t>Как?   </a:t>
            </a:r>
            <a:endParaRPr lang="ru-RU" sz="32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sz="3400" dirty="0" smtClean="0"/>
          </a:p>
          <a:p>
            <a:pPr marL="45720" indent="0">
              <a:buNone/>
            </a:pPr>
            <a:endParaRPr lang="ru-RU" sz="3400" b="1" dirty="0" smtClean="0"/>
          </a:p>
          <a:p>
            <a:pPr marL="45720" indent="0">
              <a:buNone/>
            </a:pPr>
            <a:endParaRPr lang="ru-RU" sz="3400" b="1" dirty="0" smtClean="0"/>
          </a:p>
          <a:p>
            <a:pPr marL="45720" indent="0">
              <a:buNone/>
            </a:pPr>
            <a:endParaRPr lang="ru-RU" sz="3400" b="1" dirty="0" smtClean="0"/>
          </a:p>
          <a:p>
            <a:pPr marL="45720" indent="0">
              <a:buNone/>
            </a:pPr>
            <a:endParaRPr lang="ru-RU" sz="3400" b="1" dirty="0" smtClean="0"/>
          </a:p>
          <a:p>
            <a:pPr marL="45720" indent="0">
              <a:buNone/>
            </a:pPr>
            <a:endParaRPr lang="ru-RU" sz="3400" b="1" dirty="0" smtClean="0"/>
          </a:p>
          <a:p>
            <a:pPr marL="45720" indent="0">
              <a:buNone/>
            </a:pPr>
            <a:r>
              <a:rPr lang="ru-RU" sz="3800" b="1" dirty="0" smtClean="0"/>
              <a:t>Ребята   посадили ……    лип,  а  </a:t>
            </a:r>
            <a:r>
              <a:rPr lang="ru-RU" sz="3800" b="1" dirty="0"/>
              <a:t>берёз </a:t>
            </a:r>
            <a:r>
              <a:rPr lang="ru-RU" sz="3800" b="1" dirty="0" smtClean="0"/>
              <a:t>  на …….    меньше</a:t>
            </a:r>
            <a:r>
              <a:rPr lang="ru-RU" sz="3800" b="1" dirty="0"/>
              <a:t>. </a:t>
            </a:r>
            <a:r>
              <a:rPr lang="ru-RU" sz="3800" b="1" dirty="0" smtClean="0"/>
              <a:t>Сколько ребята     . . .    ?</a:t>
            </a:r>
            <a:endParaRPr lang="ru-RU" sz="3800" b="1" dirty="0"/>
          </a:p>
          <a:p>
            <a:pPr marL="45720" indent="0">
              <a:buNone/>
            </a:pPr>
            <a:r>
              <a:rPr lang="ru-RU" sz="3800" b="1" dirty="0"/>
              <a:t> </a:t>
            </a:r>
          </a:p>
          <a:p>
            <a:pPr marL="45720" lvl="0" indent="0">
              <a:buNone/>
            </a:pPr>
            <a:r>
              <a:rPr lang="ru-RU" sz="3800" i="1" dirty="0" smtClean="0"/>
              <a:t>1) 18-7=11(д</a:t>
            </a:r>
            <a:r>
              <a:rPr lang="ru-RU" sz="3800" i="1" dirty="0"/>
              <a:t>.)- берёз.</a:t>
            </a:r>
          </a:p>
          <a:p>
            <a:pPr marL="45720" lvl="0" indent="0">
              <a:buNone/>
            </a:pPr>
            <a:r>
              <a:rPr lang="ru-RU" sz="3800" i="1" dirty="0" smtClean="0"/>
              <a:t>2) 18+11=29(д.)</a:t>
            </a:r>
          </a:p>
          <a:p>
            <a:pPr marL="45720" lvl="0" indent="0">
              <a:buNone/>
            </a:pPr>
            <a:r>
              <a:rPr lang="ru-RU" sz="3800" i="1" dirty="0" smtClean="0"/>
              <a:t>Ответ:                 </a:t>
            </a:r>
            <a:endParaRPr lang="ru-RU" sz="3400" i="1" dirty="0"/>
          </a:p>
          <a:p>
            <a:pPr marL="45720" indent="0">
              <a:buNone/>
            </a:pPr>
            <a:r>
              <a:rPr lang="ru-RU" sz="3400" i="1" dirty="0"/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32" y="188640"/>
            <a:ext cx="5060863" cy="32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476250"/>
            <a:ext cx="8568952" cy="20891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Как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связаны задачи, которые мы решали с </a:t>
            </a:r>
            <a:r>
              <a:rPr lang="ru-RU" sz="3200" b="1">
                <a:solidFill>
                  <a:schemeClr val="accent3">
                    <a:lumMod val="50000"/>
                  </a:schemeClr>
                </a:solidFill>
              </a:rPr>
              <a:t>этими </a:t>
            </a:r>
            <a:r>
              <a:rPr lang="ru-RU" sz="3200" b="1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>
                <a:solidFill>
                  <a:schemeClr val="accent3">
                    <a:lumMod val="50000"/>
                  </a:schemeClr>
                </a:solidFill>
              </a:rPr>
              <a:t>рисунками </a:t>
            </a:r>
            <a:endParaRPr lang="ru-RU" sz="3200" b="1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200" b="1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нашим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уроком?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1" t="7614" r="6968" b="16694"/>
          <a:stretch/>
        </p:blipFill>
        <p:spPr bwMode="auto">
          <a:xfrm>
            <a:off x="251520" y="2226211"/>
            <a:ext cx="3560422" cy="391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0" t="5791" r="3426" b="11821"/>
          <a:stretch/>
        </p:blipFill>
        <p:spPr bwMode="auto">
          <a:xfrm>
            <a:off x="4139952" y="2204866"/>
            <a:ext cx="4752008" cy="391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0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243575"/>
            <a:ext cx="8136904" cy="6480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- Что  новое  вы узнали на уроке?</a:t>
            </a:r>
            <a:endParaRPr lang="ru-RU" sz="2400" b="1" dirty="0">
              <a:solidFill>
                <a:srgbClr val="00B050"/>
              </a:solidFill>
            </a:endParaRPr>
          </a:p>
          <a:p>
            <a:pPr marL="45720" indent="0" algn="ctr">
              <a:buNone/>
            </a:pPr>
            <a:r>
              <a:rPr lang="ru-RU" sz="2400" b="1" dirty="0" smtClean="0"/>
              <a:t>- </a:t>
            </a:r>
            <a:r>
              <a:rPr lang="ru-RU" sz="2400" b="1" dirty="0" smtClean="0">
                <a:solidFill>
                  <a:srgbClr val="FF0000"/>
                </a:solidFill>
              </a:rPr>
              <a:t>Чему </a:t>
            </a:r>
            <a:r>
              <a:rPr lang="ru-RU" sz="2400" b="1" dirty="0">
                <a:solidFill>
                  <a:srgbClr val="FF0000"/>
                </a:solidFill>
              </a:rPr>
              <a:t>вы удивились на  уроке? </a:t>
            </a:r>
          </a:p>
          <a:p>
            <a:pPr marL="45720" indent="0" algn="ctr">
              <a:buNone/>
            </a:pPr>
            <a:r>
              <a:rPr lang="ru-RU" sz="2400" b="1" dirty="0"/>
              <a:t>-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Какие тренировочные задания вам помогли 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sz="2400" b="1" dirty="0" smtClean="0"/>
          </a:p>
          <a:p>
            <a:pPr marL="45720" indent="0" algn="ctr">
              <a:buNone/>
            </a:pPr>
            <a:r>
              <a:rPr lang="ru-RU" sz="2400" b="1" dirty="0" smtClean="0"/>
              <a:t>–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Кто доволен сегодня своей работой?</a:t>
            </a:r>
          </a:p>
          <a:p>
            <a:pPr marL="45720" indent="0" algn="ctr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– Какие  поставите себе  отметки в дневнике?  </a:t>
            </a:r>
            <a:endParaRPr lang="ru-RU" sz="2400" b="1" dirty="0"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2" t="5226" r="5896" b="12385"/>
          <a:stretch/>
        </p:blipFill>
        <p:spPr bwMode="auto">
          <a:xfrm rot="10800000" flipV="1">
            <a:off x="1331640" y="1988842"/>
            <a:ext cx="6696744" cy="356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3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Молодцы!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Пользователь\Рабочий стол\всё всё\фот ян фев\hhhhhhhhh\CIMG44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30"/>
            <a:ext cx="5616624" cy="42124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0800000" flipV="1">
            <a:off x="0" y="5344729"/>
            <a:ext cx="4932040" cy="104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90" b="1" dirty="0" smtClean="0">
                <a:solidFill>
                  <a:schemeClr val="accent6">
                    <a:lumMod val="75000"/>
                  </a:schemeClr>
                </a:solidFill>
              </a:rPr>
              <a:t>Страничка  Пословица</a:t>
            </a:r>
          </a:p>
          <a:p>
            <a:pPr algn="ctr"/>
            <a:r>
              <a:rPr lang="ru-RU" sz="3090" b="1" dirty="0" smtClean="0">
                <a:solidFill>
                  <a:schemeClr val="accent6">
                    <a:lumMod val="75000"/>
                  </a:schemeClr>
                </a:solidFill>
              </a:rPr>
              <a:t>ДЕРЕВО</a:t>
            </a:r>
            <a:endParaRPr lang="ru-RU" sz="309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Picture 4" descr="C:\Documents and Settings\Пользователь\Рабочий стол\IMG_23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284986"/>
            <a:ext cx="3934866" cy="2951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8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540</TotalTime>
  <Words>168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Вторая жизнь дерева</dc:title>
  <dc:creator>Сергей</dc:creator>
  <cp:lastModifiedBy>Сергей</cp:lastModifiedBy>
  <cp:revision>54</cp:revision>
  <dcterms:modified xsi:type="dcterms:W3CDTF">2012-07-25T08:45:15Z</dcterms:modified>
</cp:coreProperties>
</file>