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67525" cy="99949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993300"/>
    <a:srgbClr val="FF66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10.11.2013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10.11.2013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10.11.2013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10.11.2013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5220072" y="600164"/>
            <a:ext cx="3923928" cy="461665"/>
          </a:xfrm>
          <a:prstGeom prst="rect">
            <a:avLst/>
          </a:prstGeom>
        </p:spPr>
        <p:txBody>
          <a:bodyPr wrap="square">
            <a:spAutoFit/>
          </a:bodyPr>
          <a:lstStyle/>
          <a:p>
            <a:r>
              <a:rPr lang="ru-RU" sz="1200" dirty="0">
                <a:ln w="9000" cmpd="sng">
                  <a:solidFill>
                    <a:schemeClr val="accent4">
                      <a:shade val="50000"/>
                      <a:satMod val="120000"/>
                    </a:schemeClr>
                  </a:solidFill>
                  <a:prstDash val="solid"/>
                </a:ln>
                <a:solidFill>
                  <a:srgbClr val="993300"/>
                </a:solidFill>
                <a:effectLst>
                  <a:reflection blurRad="12700" stA="28000" endPos="45000" dist="1000" dir="5400000" sy="-100000" algn="bl" rotWithShape="0"/>
                </a:effectLst>
              </a:rPr>
              <a:t>МЕТОДИЧЕСКАЯ  РАБОТА  С ПЕДАГОГИЧЕСКИМ  КОЛЛЕКТИВОМ  В ДОШКОЛЬНОМ    УЧРЕЖДЕНИИ</a:t>
            </a:r>
            <a:endParaRPr lang="ru-RU" sz="1200" dirty="0">
              <a:solidFill>
                <a:srgbClr val="993300"/>
              </a:solidFill>
            </a:endParaRPr>
          </a:p>
        </p:txBody>
      </p:sp>
      <p:sp>
        <p:nvSpPr>
          <p:cNvPr id="5" name="Прямоугольник 4"/>
          <p:cNvSpPr/>
          <p:nvPr/>
        </p:nvSpPr>
        <p:spPr>
          <a:xfrm>
            <a:off x="539552" y="600164"/>
            <a:ext cx="2952328" cy="646331"/>
          </a:xfrm>
          <a:prstGeom prst="rect">
            <a:avLst/>
          </a:prstGeom>
        </p:spPr>
        <p:txBody>
          <a:bodyPr wrap="square">
            <a:spAutoFit/>
          </a:bodyPr>
          <a:lstStyle/>
          <a:p>
            <a:r>
              <a:rPr lang="ru-RU" dirty="0"/>
              <a:t>Используемая </a:t>
            </a:r>
            <a:r>
              <a:rPr lang="ru-RU" dirty="0" smtClean="0"/>
              <a:t> технология</a:t>
            </a:r>
            <a:r>
              <a:rPr lang="ru-RU" dirty="0"/>
              <a:t>: </a:t>
            </a:r>
            <a:endParaRPr lang="ru-RU" dirty="0" smtClean="0"/>
          </a:p>
          <a:p>
            <a:r>
              <a:rPr lang="ru-RU" dirty="0" smtClean="0"/>
              <a:t> </a:t>
            </a:r>
            <a:r>
              <a:rPr lang="ru-RU" b="1" dirty="0" smtClean="0"/>
              <a:t>консультация</a:t>
            </a:r>
            <a:endParaRPr lang="ru-RU" b="1" dirty="0"/>
          </a:p>
        </p:txBody>
      </p:sp>
      <p:sp>
        <p:nvSpPr>
          <p:cNvPr id="9" name="Прямоугольник 8"/>
          <p:cNvSpPr/>
          <p:nvPr/>
        </p:nvSpPr>
        <p:spPr>
          <a:xfrm>
            <a:off x="251520" y="5373216"/>
            <a:ext cx="2088232" cy="1200329"/>
          </a:xfrm>
          <a:prstGeom prst="rect">
            <a:avLst/>
          </a:prstGeom>
        </p:spPr>
        <p:txBody>
          <a:bodyPr wrap="square">
            <a:spAutoFit/>
          </a:bodyPr>
          <a:lstStyle/>
          <a:p>
            <a:pPr lvl="0"/>
            <a:r>
              <a:rPr lang="ru-RU" sz="1200" b="1" dirty="0">
                <a:solidFill>
                  <a:srgbClr val="996633"/>
                </a:solidFill>
                <a:latin typeface="Cambria"/>
              </a:rPr>
              <a:t>Опыт работы </a:t>
            </a:r>
          </a:p>
          <a:p>
            <a:pPr lvl="0"/>
            <a:r>
              <a:rPr lang="ru-RU" sz="1200" b="1" dirty="0">
                <a:solidFill>
                  <a:srgbClr val="996633"/>
                </a:solidFill>
                <a:latin typeface="Cambria"/>
              </a:rPr>
              <a:t>Старшего воспитателя </a:t>
            </a:r>
          </a:p>
          <a:p>
            <a:pPr lvl="0"/>
            <a:r>
              <a:rPr lang="ru-RU" sz="1200" b="1" dirty="0">
                <a:solidFill>
                  <a:srgbClr val="996633"/>
                </a:solidFill>
                <a:latin typeface="Cambria"/>
              </a:rPr>
              <a:t>ГБДОУ детский сад № </a:t>
            </a:r>
            <a:r>
              <a:rPr lang="ru-RU" sz="1200" b="1" dirty="0" smtClean="0">
                <a:solidFill>
                  <a:srgbClr val="996633"/>
                </a:solidFill>
                <a:latin typeface="Cambria"/>
              </a:rPr>
              <a:t>77</a:t>
            </a:r>
            <a:r>
              <a:rPr lang="ru-RU" sz="1200" b="1" dirty="0" smtClean="0">
                <a:solidFill>
                  <a:srgbClr val="996633"/>
                </a:solidFill>
                <a:latin typeface="Cambria"/>
              </a:rPr>
              <a:t> </a:t>
            </a:r>
            <a:endParaRPr lang="ru-RU" sz="1200" b="1" dirty="0">
              <a:solidFill>
                <a:srgbClr val="996633"/>
              </a:solidFill>
              <a:latin typeface="Cambria"/>
            </a:endParaRPr>
          </a:p>
          <a:p>
            <a:pPr lvl="0"/>
            <a:r>
              <a:rPr lang="ru-RU" sz="1200" b="1" dirty="0">
                <a:solidFill>
                  <a:srgbClr val="996633"/>
                </a:solidFill>
                <a:latin typeface="Cambria"/>
              </a:rPr>
              <a:t>Калининского района </a:t>
            </a:r>
          </a:p>
          <a:p>
            <a:pPr lvl="0"/>
            <a:r>
              <a:rPr lang="ru-RU" sz="1200" b="1" dirty="0">
                <a:solidFill>
                  <a:srgbClr val="996633"/>
                </a:solidFill>
                <a:latin typeface="Cambria"/>
              </a:rPr>
              <a:t>Санкт-Петербурга</a:t>
            </a:r>
          </a:p>
          <a:p>
            <a:pPr lvl="0"/>
            <a:r>
              <a:rPr lang="ru-RU" sz="1200" b="1" dirty="0" err="1" smtClean="0">
                <a:solidFill>
                  <a:srgbClr val="996633"/>
                </a:solidFill>
                <a:latin typeface="Cambria"/>
              </a:rPr>
              <a:t>Киракосян</a:t>
            </a:r>
            <a:r>
              <a:rPr lang="ru-RU" sz="1200" b="1" dirty="0" smtClean="0">
                <a:solidFill>
                  <a:srgbClr val="996633"/>
                </a:solidFill>
                <a:latin typeface="Cambria"/>
              </a:rPr>
              <a:t> Ю.В.</a:t>
            </a:r>
            <a:endParaRPr lang="ru-RU" sz="1200" b="1" dirty="0">
              <a:solidFill>
                <a:srgbClr val="996633"/>
              </a:solidFill>
              <a:latin typeface="Cambria"/>
            </a:endParaRPr>
          </a:p>
        </p:txBody>
      </p:sp>
      <p:sp>
        <p:nvSpPr>
          <p:cNvPr id="2" name="Прямоугольник 1"/>
          <p:cNvSpPr/>
          <p:nvPr/>
        </p:nvSpPr>
        <p:spPr>
          <a:xfrm>
            <a:off x="1403648" y="2037530"/>
            <a:ext cx="6048672" cy="1915011"/>
          </a:xfrm>
          <a:prstGeom prst="rect">
            <a:avLst/>
          </a:prstGeom>
        </p:spPr>
        <p:txBody>
          <a:bodyPr wrap="square">
            <a:spAutoFit/>
          </a:bodyPr>
          <a:lstStyle/>
          <a:p>
            <a:pPr lvl="0">
              <a:spcBef>
                <a:spcPct val="20000"/>
              </a:spcBef>
              <a:buClr>
                <a:srgbClr val="F0A22E"/>
              </a:buClr>
              <a:buSzPct val="70000"/>
              <a:defRPr/>
            </a:pPr>
            <a:r>
              <a:rPr lang="ru-RU" sz="2820" b="1" dirty="0">
                <a:latin typeface="Cambria"/>
              </a:rPr>
              <a:t>Тема: </a:t>
            </a:r>
          </a:p>
          <a:p>
            <a:pPr lvl="0" algn="ctr">
              <a:spcBef>
                <a:spcPct val="20000"/>
              </a:spcBef>
              <a:buClr>
                <a:srgbClr val="F0A22E"/>
              </a:buClr>
              <a:buSzPct val="70000"/>
              <a:defRPr/>
            </a:pPr>
            <a:r>
              <a:rPr lang="ru-RU" sz="2820" b="1" dirty="0">
                <a:latin typeface="Cambria"/>
              </a:rPr>
              <a:t>«Педагогические  технологии в  работе педагога дошкольного образовательного учреждения »</a:t>
            </a:r>
          </a:p>
        </p:txBody>
      </p:sp>
    </p:spTree>
    <p:extLst>
      <p:ext uri="{BB962C8B-B14F-4D97-AF65-F5344CB8AC3E}">
        <p14:creationId xmlns:p14="http://schemas.microsoft.com/office/powerpoint/2010/main" val="3286181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692696"/>
            <a:ext cx="7344816" cy="5544616"/>
          </a:xfrm>
        </p:spPr>
        <p:txBody>
          <a:bodyPr>
            <a:normAutofit fontScale="90000"/>
          </a:bodyPr>
          <a:lstStyle/>
          <a:p>
            <a:pPr algn="l"/>
            <a:r>
              <a:rPr lang="ru-RU" sz="1800" b="1" dirty="0" smtClean="0">
                <a:solidFill>
                  <a:srgbClr val="FF3399"/>
                </a:solidFill>
              </a:rPr>
              <a:t>Цель:</a:t>
            </a:r>
            <a:r>
              <a:rPr lang="ru-RU" sz="1800" dirty="0" smtClean="0"/>
              <a:t> повышение компетентности педагогических кадров </a:t>
            </a:r>
            <a:br>
              <a:rPr lang="ru-RU" sz="1800" dirty="0" smtClean="0"/>
            </a:br>
            <a:r>
              <a:rPr lang="ru-RU" sz="1800" dirty="0" smtClean="0"/>
              <a:t/>
            </a:r>
            <a:br>
              <a:rPr lang="ru-RU" sz="1800" dirty="0" smtClean="0"/>
            </a:br>
            <a:r>
              <a:rPr lang="ru-RU" sz="1800" b="1" dirty="0" smtClean="0">
                <a:solidFill>
                  <a:srgbClr val="FF3399"/>
                </a:solidFill>
              </a:rPr>
              <a:t>Задачи:</a:t>
            </a:r>
            <a:r>
              <a:rPr lang="ru-RU" sz="1800" dirty="0" smtClean="0"/>
              <a:t/>
            </a:r>
            <a:br>
              <a:rPr lang="ru-RU" sz="1800" dirty="0" smtClean="0"/>
            </a:br>
            <a:r>
              <a:rPr lang="ru-RU" sz="1800" dirty="0" smtClean="0"/>
              <a:t>1. Закреплять представления педагогов о понятии педагогическая технология, их классификации.</a:t>
            </a:r>
            <a:br>
              <a:rPr lang="ru-RU" sz="1800" dirty="0" smtClean="0"/>
            </a:br>
            <a:r>
              <a:rPr lang="ru-RU" sz="1800" dirty="0" smtClean="0"/>
              <a:t>2. Формировать умение компетентно использовать разнообразие педагогических технологий в образовательном процессе при решении поставленных задач.</a:t>
            </a:r>
            <a:br>
              <a:rPr lang="ru-RU" sz="1800" dirty="0" smtClean="0"/>
            </a:br>
            <a:r>
              <a:rPr lang="ru-RU" sz="1800" dirty="0" smtClean="0"/>
              <a:t>3. Стимулировать творческий потенциал педагогов и интерес к компетентной профессиональной деятельности.</a:t>
            </a:r>
            <a:br>
              <a:rPr lang="ru-RU" sz="1800" dirty="0" smtClean="0"/>
            </a:br>
            <a:r>
              <a:rPr lang="ru-RU" sz="1800" dirty="0"/>
              <a:t/>
            </a:r>
            <a:br>
              <a:rPr lang="ru-RU" sz="1800" dirty="0"/>
            </a:br>
            <a:r>
              <a:rPr lang="ru-RU" sz="1800" b="1" dirty="0" smtClean="0">
                <a:solidFill>
                  <a:srgbClr val="FF3399"/>
                </a:solidFill>
              </a:rPr>
              <a:t>Группа слушателей:</a:t>
            </a:r>
            <a:br>
              <a:rPr lang="ru-RU" sz="1800" b="1" dirty="0" smtClean="0">
                <a:solidFill>
                  <a:srgbClr val="FF3399"/>
                </a:solidFill>
              </a:rPr>
            </a:br>
            <a:r>
              <a:rPr lang="ru-RU" sz="1800" dirty="0" smtClean="0"/>
              <a:t>-воспитатели ДОУ</a:t>
            </a:r>
            <a:br>
              <a:rPr lang="ru-RU" sz="1800" dirty="0" smtClean="0"/>
            </a:br>
            <a:r>
              <a:rPr lang="ru-RU" sz="1800" dirty="0" smtClean="0"/>
              <a:t>-специалисты ДОУ</a:t>
            </a:r>
            <a:br>
              <a:rPr lang="ru-RU" sz="1800" dirty="0" smtClean="0"/>
            </a:br>
            <a:r>
              <a:rPr lang="ru-RU" sz="1800" dirty="0"/>
              <a:t/>
            </a:r>
            <a:br>
              <a:rPr lang="ru-RU" sz="1800" dirty="0"/>
            </a:br>
            <a:r>
              <a:rPr lang="ru-RU" sz="1800" b="1" dirty="0">
                <a:solidFill>
                  <a:srgbClr val="FF3399"/>
                </a:solidFill>
              </a:rPr>
              <a:t>Д</a:t>
            </a:r>
            <a:r>
              <a:rPr lang="ru-RU" sz="1800" b="1" dirty="0" smtClean="0">
                <a:solidFill>
                  <a:srgbClr val="FF3399"/>
                </a:solidFill>
              </a:rPr>
              <a:t>окладчик:</a:t>
            </a:r>
            <a:r>
              <a:rPr lang="ru-RU" sz="1800" dirty="0" smtClean="0"/>
              <a:t/>
            </a:r>
            <a:br>
              <a:rPr lang="ru-RU" sz="1800" dirty="0" smtClean="0"/>
            </a:br>
            <a:r>
              <a:rPr lang="ru-RU" sz="1800" dirty="0" smtClean="0"/>
              <a:t>старший воспитатель</a:t>
            </a:r>
            <a:br>
              <a:rPr lang="ru-RU" sz="1800" dirty="0" smtClean="0"/>
            </a:br>
            <a:r>
              <a:rPr lang="ru-RU" sz="1800" dirty="0"/>
              <a:t/>
            </a:r>
            <a:br>
              <a:rPr lang="ru-RU" sz="1800" dirty="0"/>
            </a:br>
            <a:r>
              <a:rPr lang="ru-RU" sz="1800" b="1" dirty="0" smtClean="0">
                <a:solidFill>
                  <a:srgbClr val="FF3399"/>
                </a:solidFill>
              </a:rPr>
              <a:t>Длительность:</a:t>
            </a:r>
            <a:r>
              <a:rPr lang="ru-RU" sz="1800" dirty="0" smtClean="0"/>
              <a:t/>
            </a:r>
            <a:br>
              <a:rPr lang="ru-RU" sz="1800" dirty="0" smtClean="0"/>
            </a:br>
            <a:r>
              <a:rPr lang="ru-RU" sz="1800" dirty="0" smtClean="0"/>
              <a:t>32 мин.</a:t>
            </a:r>
            <a:br>
              <a:rPr lang="ru-RU" sz="1800" dirty="0" smtClean="0"/>
            </a:br>
            <a:r>
              <a:rPr lang="ru-RU" sz="1800" dirty="0" smtClean="0"/>
              <a:t/>
            </a:r>
            <a:br>
              <a:rPr lang="ru-RU" sz="1800" dirty="0" smtClean="0"/>
            </a:br>
            <a:r>
              <a:rPr lang="ru-RU" sz="1800" b="1" dirty="0" smtClean="0">
                <a:solidFill>
                  <a:srgbClr val="FF3399"/>
                </a:solidFill>
              </a:rPr>
              <a:t>Ресурсное обеспечение:</a:t>
            </a:r>
            <a:r>
              <a:rPr lang="ru-RU" sz="1800" dirty="0" smtClean="0"/>
              <a:t/>
            </a:r>
            <a:br>
              <a:rPr lang="ru-RU" sz="1800" dirty="0" smtClean="0"/>
            </a:br>
            <a:r>
              <a:rPr lang="ru-RU" sz="1800" dirty="0" smtClean="0"/>
              <a:t>мультимедийная презентация</a:t>
            </a:r>
            <a:r>
              <a:rPr lang="ru-RU" sz="1800" dirty="0"/>
              <a:t/>
            </a:r>
            <a:br>
              <a:rPr lang="ru-RU" sz="1800" dirty="0"/>
            </a:br>
            <a:r>
              <a:rPr lang="ru-RU" sz="1800" dirty="0" smtClean="0"/>
              <a:t> </a:t>
            </a:r>
            <a:endParaRPr lang="ru-RU" sz="1800" dirty="0"/>
          </a:p>
        </p:txBody>
      </p:sp>
    </p:spTree>
    <p:extLst>
      <p:ext uri="{BB962C8B-B14F-4D97-AF65-F5344CB8AC3E}">
        <p14:creationId xmlns:p14="http://schemas.microsoft.com/office/powerpoint/2010/main" val="380157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dirty="0" smtClean="0">
                <a:solidFill>
                  <a:schemeClr val="accent6">
                    <a:lumMod val="50000"/>
                  </a:schemeClr>
                </a:solidFill>
              </a:rPr>
              <a:t>Что такое педагогическая технология</a:t>
            </a:r>
            <a:endParaRPr lang="ru-RU" dirty="0">
              <a:solidFill>
                <a:schemeClr val="accent6">
                  <a:lumMod val="50000"/>
                </a:schemeClr>
              </a:solidFill>
            </a:endParaRPr>
          </a:p>
        </p:txBody>
      </p:sp>
      <p:sp>
        <p:nvSpPr>
          <p:cNvPr id="3" name="Прямоугольник 2"/>
          <p:cNvSpPr/>
          <p:nvPr/>
        </p:nvSpPr>
        <p:spPr>
          <a:xfrm>
            <a:off x="460459" y="1003092"/>
            <a:ext cx="8280920" cy="5632311"/>
          </a:xfrm>
          <a:prstGeom prst="rect">
            <a:avLst/>
          </a:prstGeom>
        </p:spPr>
        <p:txBody>
          <a:bodyPr wrap="square">
            <a:spAutoFit/>
          </a:bodyPr>
          <a:lstStyle/>
          <a:p>
            <a:r>
              <a:rPr lang="ru-RU" b="1" dirty="0"/>
              <a:t>Педагогическая технология</a:t>
            </a:r>
            <a:r>
              <a:rPr lang="ru-RU" dirty="0"/>
              <a:t> (от др.-греч. </a:t>
            </a:r>
            <a:r>
              <a:rPr lang="ru-RU" dirty="0" err="1"/>
              <a:t>τέχνη</a:t>
            </a:r>
            <a:r>
              <a:rPr lang="ru-RU" dirty="0"/>
              <a:t> — искусство, мастерство, умение; </a:t>
            </a:r>
            <a:r>
              <a:rPr lang="ru-RU" dirty="0" err="1"/>
              <a:t>λόγος</a:t>
            </a:r>
            <a:r>
              <a:rPr lang="ru-RU" dirty="0"/>
              <a:t> — слово, учение)— совокупность, специальный набор форм, методов, способов, приемов обучения и воспитательных средств, системно используемых в образовательном процессе, на основе декларируемых психолого-педагогических установок. Это один из способов воздействия на процессы развития, обучения и воспитания </a:t>
            </a:r>
            <a:r>
              <a:rPr lang="ru-RU" dirty="0" smtClean="0"/>
              <a:t>ребенка</a:t>
            </a:r>
          </a:p>
          <a:p>
            <a:endParaRPr lang="ru-RU" dirty="0"/>
          </a:p>
          <a:p>
            <a:r>
              <a:rPr lang="ru-RU" b="1" dirty="0"/>
              <a:t>Технология</a:t>
            </a:r>
            <a:r>
              <a:rPr lang="ru-RU" dirty="0"/>
              <a:t> – это детально прописанный путь осуществления той или иной деятельности в рамках выбранного метода. </a:t>
            </a:r>
            <a:endParaRPr lang="ru-RU" dirty="0" smtClean="0"/>
          </a:p>
          <a:p>
            <a:endParaRPr lang="ru-RU" dirty="0"/>
          </a:p>
          <a:p>
            <a:r>
              <a:rPr lang="ru-RU" b="1" dirty="0"/>
              <a:t>Педагогическая технология</a:t>
            </a:r>
            <a:r>
              <a:rPr lang="ru-RU" dirty="0"/>
              <a:t> - это такое построение деятельности педагога, в котором входящие в него действия представлены в определенной последовательности и предполагают достижения прогнозируемого результата. </a:t>
            </a:r>
          </a:p>
          <a:p>
            <a:r>
              <a:rPr lang="ru-RU" dirty="0"/>
              <a:t>Педагогическое мастерство воспитателя состоит в том, чтобы отобрать нужное содержание, применить оптимальные методы и средства обучения в соответствии с программой и поставленными образовательными задачами. </a:t>
            </a:r>
            <a:endParaRPr lang="ru-RU" dirty="0" smtClean="0"/>
          </a:p>
          <a:p>
            <a:endParaRPr lang="ru-RU" dirty="0"/>
          </a:p>
          <a:p>
            <a:r>
              <a:rPr lang="ru-RU" dirty="0"/>
              <a:t>Педагогическая технология - это описание процесса достижения планируемых результатов обучения (И. П. Волков).</a:t>
            </a:r>
            <a:br>
              <a:rPr lang="ru-RU" dirty="0"/>
            </a:br>
            <a:endParaRPr lang="ru-RU" dirty="0"/>
          </a:p>
        </p:txBody>
      </p:sp>
    </p:spTree>
    <p:extLst>
      <p:ext uri="{BB962C8B-B14F-4D97-AF65-F5344CB8AC3E}">
        <p14:creationId xmlns:p14="http://schemas.microsoft.com/office/powerpoint/2010/main" val="1615481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5688632"/>
          </a:xfrm>
        </p:spPr>
        <p:txBody>
          <a:bodyPr>
            <a:noAutofit/>
          </a:bodyPr>
          <a:lstStyle/>
          <a:p>
            <a:pPr algn="l"/>
            <a:r>
              <a:rPr lang="ru-RU" sz="1600" dirty="0" smtClean="0"/>
              <a:t>	</a:t>
            </a:r>
            <a:r>
              <a:rPr lang="ru-RU" sz="1800" dirty="0" smtClean="0"/>
              <a:t>Педагогическая </a:t>
            </a:r>
            <a:r>
              <a:rPr lang="ru-RU" sz="1800" dirty="0"/>
              <a:t>технология - это продуманная во всех деталях модель совместной педагогической деятельности по проектированию, организации и проведению образовательного процесса с безусловным обеспечением комфортных условий для детей и педагога.</a:t>
            </a:r>
            <a:br>
              <a:rPr lang="ru-RU" sz="1800" dirty="0"/>
            </a:br>
            <a:r>
              <a:rPr lang="ru-RU" sz="1800" dirty="0"/>
              <a:t> 	Любая современная педагогическая технология представляет собой синтез достижений педагогической науки и практики, сочетание традиционных элементов прошлого опыта и того, что рождено социальным прогрессом, </a:t>
            </a:r>
            <a:r>
              <a:rPr lang="ru-RU" sz="1800" dirty="0" err="1"/>
              <a:t>гуманизацией</a:t>
            </a:r>
            <a:r>
              <a:rPr lang="ru-RU" sz="1800" dirty="0"/>
              <a:t> и демократизацией общества</a:t>
            </a:r>
            <a:r>
              <a:rPr lang="ru-RU" sz="1800" dirty="0" smtClean="0"/>
              <a:t>.</a:t>
            </a:r>
            <a:br>
              <a:rPr lang="ru-RU" sz="1800" dirty="0" smtClean="0"/>
            </a:br>
            <a:r>
              <a:rPr lang="ru-RU" sz="1800" dirty="0" smtClean="0"/>
              <a:t/>
            </a:r>
            <a:br>
              <a:rPr lang="ru-RU" sz="1800" dirty="0" smtClean="0"/>
            </a:br>
            <a:r>
              <a:rPr lang="ru-RU" sz="1800" b="1" dirty="0"/>
              <a:t>Технология отвечает на вопрос - как наилучшим образом достичь целей обучения, управления этим процессом</a:t>
            </a:r>
            <a:r>
              <a:rPr lang="ru-RU" sz="1800" b="1" dirty="0" smtClean="0"/>
              <a:t>.</a:t>
            </a:r>
            <a:br>
              <a:rPr lang="ru-RU" sz="1800" b="1" dirty="0" smtClean="0"/>
            </a:br>
            <a:r>
              <a:rPr lang="ru-RU" sz="1800" b="1" dirty="0" smtClean="0"/>
              <a:t/>
            </a:r>
            <a:br>
              <a:rPr lang="ru-RU" sz="1800" b="1" dirty="0" smtClean="0"/>
            </a:br>
            <a:r>
              <a:rPr lang="ru-RU" sz="1800" b="1" dirty="0" smtClean="0"/>
              <a:t> </a:t>
            </a:r>
            <a:r>
              <a:rPr lang="ru-RU" sz="1800" b="1" dirty="0"/>
              <a:t>Технология направлена на последовательное воплощение на практике заранее спланированного процесса обучения</a:t>
            </a:r>
            <a:r>
              <a:rPr lang="ru-RU" sz="1800" b="1" dirty="0" smtClean="0"/>
              <a:t>.</a:t>
            </a:r>
            <a:br>
              <a:rPr lang="ru-RU" sz="1800" b="1" dirty="0" smtClean="0"/>
            </a:br>
            <a:r>
              <a:rPr lang="ru-RU" sz="1800" dirty="0"/>
              <a:t/>
            </a:r>
            <a:br>
              <a:rPr lang="ru-RU" sz="1800" dirty="0"/>
            </a:br>
            <a:r>
              <a:rPr lang="ru-RU" sz="1800" dirty="0"/>
              <a:t>         Проектирование педагогической технологии предполагает выбор оптимальной для конкретных условии системы педагогических технологий. Оно </a:t>
            </a:r>
            <a:r>
              <a:rPr lang="ru-RU" sz="1800" dirty="0" smtClean="0"/>
              <a:t>требует:</a:t>
            </a:r>
            <a:br>
              <a:rPr lang="ru-RU" sz="1800" dirty="0" smtClean="0"/>
            </a:br>
            <a:r>
              <a:rPr lang="ru-RU" sz="1800" dirty="0"/>
              <a:t>-</a:t>
            </a:r>
            <a:r>
              <a:rPr lang="ru-RU" sz="1800" dirty="0" smtClean="0"/>
              <a:t> </a:t>
            </a:r>
            <a:r>
              <a:rPr lang="ru-RU" sz="1800" dirty="0"/>
              <a:t>изучения индивидуальных особенностей личности </a:t>
            </a:r>
            <a:br>
              <a:rPr lang="ru-RU" sz="1800" dirty="0"/>
            </a:br>
            <a:r>
              <a:rPr lang="ru-RU" sz="1800" dirty="0" smtClean="0"/>
              <a:t>- отбора </a:t>
            </a:r>
            <a:r>
              <a:rPr lang="ru-RU" sz="1800" dirty="0"/>
              <a:t>видов деятельности, адекватных возрастному этапу развития обучающихся </a:t>
            </a:r>
            <a:r>
              <a:rPr lang="ru-RU" sz="1800" dirty="0" smtClean="0"/>
              <a:t>и </a:t>
            </a:r>
            <a:r>
              <a:rPr lang="ru-RU" sz="1800" dirty="0"/>
              <a:t>уровню их подготовленности.</a:t>
            </a:r>
            <a:br>
              <a:rPr lang="ru-RU" sz="1800" dirty="0"/>
            </a:br>
            <a:r>
              <a:rPr lang="ru-RU" sz="1800" dirty="0"/>
              <a:t/>
            </a:r>
            <a:br>
              <a:rPr lang="ru-RU" sz="1800" dirty="0"/>
            </a:br>
            <a:r>
              <a:rPr lang="ru-RU" sz="1600" dirty="0"/>
              <a:t/>
            </a:r>
            <a:br>
              <a:rPr lang="ru-RU" sz="1600" dirty="0"/>
            </a:br>
            <a:endParaRPr lang="ru-RU" sz="1600" dirty="0"/>
          </a:p>
        </p:txBody>
      </p:sp>
    </p:spTree>
    <p:extLst>
      <p:ext uri="{BB962C8B-B14F-4D97-AF65-F5344CB8AC3E}">
        <p14:creationId xmlns:p14="http://schemas.microsoft.com/office/powerpoint/2010/main" val="1564310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980728"/>
            <a:ext cx="8229600" cy="5688632"/>
          </a:xfrm>
        </p:spPr>
        <p:txBody>
          <a:bodyPr>
            <a:noAutofit/>
          </a:bodyPr>
          <a:lstStyle/>
          <a:p>
            <a:pPr algn="l"/>
            <a:r>
              <a:rPr lang="ru-RU" sz="1600" dirty="0" smtClean="0"/>
              <a:t>	Педагогические технологии могут различаться по разным основаниям: </a:t>
            </a:r>
            <a:br>
              <a:rPr lang="ru-RU" sz="1600" dirty="0" smtClean="0"/>
            </a:br>
            <a:r>
              <a:rPr lang="ru-RU" sz="1600" dirty="0" smtClean="0"/>
              <a:t>. по источнику возникновения (на основе педагогического опыта или научной концепции), </a:t>
            </a:r>
            <a:br>
              <a:rPr lang="ru-RU" sz="1600" dirty="0" smtClean="0"/>
            </a:br>
            <a:r>
              <a:rPr lang="ru-RU" sz="1600" dirty="0" smtClean="0"/>
              <a:t>. по целям и задачам (формирование знаний, воспитание личностных качеств, развитии индивидуальности), </a:t>
            </a:r>
            <a:br>
              <a:rPr lang="ru-RU" sz="1600" dirty="0" smtClean="0"/>
            </a:br>
            <a:r>
              <a:rPr lang="ru-RU" sz="1600" dirty="0" smtClean="0"/>
              <a:t>. по возможностям педагогических средств (какие средства воздействия дают лучшие результаты).</a:t>
            </a:r>
            <a:br>
              <a:rPr lang="ru-RU" sz="1600" dirty="0" smtClean="0"/>
            </a:br>
            <a:r>
              <a:rPr lang="ru-RU" sz="1800" dirty="0" smtClean="0"/>
              <a:t/>
            </a:r>
            <a:br>
              <a:rPr lang="ru-RU" sz="1800" dirty="0" smtClean="0"/>
            </a:br>
            <a:r>
              <a:rPr lang="ru-RU" sz="1800" b="1" dirty="0">
                <a:solidFill>
                  <a:schemeClr val="accent2">
                    <a:lumMod val="75000"/>
                  </a:schemeClr>
                </a:solidFill>
              </a:rPr>
              <a:t>Основные педагогические технологии</a:t>
            </a:r>
            <a:r>
              <a:rPr lang="ru-RU" sz="1800" dirty="0"/>
              <a:t/>
            </a:r>
            <a:br>
              <a:rPr lang="ru-RU" sz="1800" dirty="0"/>
            </a:br>
            <a:r>
              <a:rPr lang="ru-RU" sz="1800" dirty="0"/>
              <a:t>Традиционное обучение</a:t>
            </a:r>
            <a:br>
              <a:rPr lang="ru-RU" sz="1800" dirty="0"/>
            </a:br>
            <a:r>
              <a:rPr lang="ru-RU" sz="1800" dirty="0"/>
              <a:t>Интерактивные подходы</a:t>
            </a:r>
            <a:br>
              <a:rPr lang="ru-RU" sz="1800" dirty="0"/>
            </a:br>
            <a:r>
              <a:rPr lang="ru-RU" sz="1800" dirty="0"/>
              <a:t>Развивающее обучение</a:t>
            </a:r>
            <a:br>
              <a:rPr lang="ru-RU" sz="1800" dirty="0"/>
            </a:br>
            <a:r>
              <a:rPr lang="ru-RU" sz="1800" dirty="0"/>
              <a:t>Игровое обучение</a:t>
            </a:r>
            <a:br>
              <a:rPr lang="ru-RU" sz="1800" dirty="0"/>
            </a:br>
            <a:r>
              <a:rPr lang="ru-RU" sz="1800" dirty="0"/>
              <a:t>Проблемное обучение</a:t>
            </a:r>
            <a:br>
              <a:rPr lang="ru-RU" sz="1800" dirty="0"/>
            </a:br>
            <a:r>
              <a:rPr lang="ru-RU" sz="1800" dirty="0"/>
              <a:t>Дидактическая эвристика</a:t>
            </a:r>
            <a:br>
              <a:rPr lang="ru-RU" sz="1800" dirty="0"/>
            </a:br>
            <a:r>
              <a:rPr lang="ru-RU" sz="1800" dirty="0" err="1"/>
              <a:t>Частнопредметные</a:t>
            </a:r>
            <a:r>
              <a:rPr lang="ru-RU" sz="1800" dirty="0"/>
              <a:t> технологии обучения</a:t>
            </a:r>
            <a:br>
              <a:rPr lang="ru-RU" sz="1800" dirty="0"/>
            </a:br>
            <a:r>
              <a:rPr lang="ru-RU" sz="1800" dirty="0"/>
              <a:t>Авторские педагогические технологии</a:t>
            </a:r>
            <a:br>
              <a:rPr lang="ru-RU" sz="1800" dirty="0"/>
            </a:br>
            <a:r>
              <a:rPr lang="ru-RU" sz="1800" dirty="0"/>
              <a:t>Эмоционально-смысловой подход</a:t>
            </a:r>
            <a:br>
              <a:rPr lang="ru-RU" sz="1800" dirty="0"/>
            </a:br>
            <a:r>
              <a:rPr lang="ru-RU" sz="1800" dirty="0"/>
              <a:t>Компьютерные технологии обучения</a:t>
            </a:r>
            <a:br>
              <a:rPr lang="ru-RU" sz="1800" dirty="0"/>
            </a:br>
            <a:r>
              <a:rPr lang="ru-RU" sz="1800" dirty="0" err="1"/>
              <a:t>Разноуровневое</a:t>
            </a:r>
            <a:r>
              <a:rPr lang="ru-RU" sz="1800" dirty="0"/>
              <a:t> обучение</a:t>
            </a:r>
            <a:br>
              <a:rPr lang="ru-RU" sz="1800" dirty="0"/>
            </a:br>
            <a:r>
              <a:rPr lang="ru-RU" sz="1800" dirty="0"/>
              <a:t>Метод проектов</a:t>
            </a:r>
            <a:br>
              <a:rPr lang="ru-RU" sz="1800" dirty="0"/>
            </a:br>
            <a:r>
              <a:rPr lang="ru-RU" sz="1800" dirty="0"/>
              <a:t>Конструктивное обучение (конструктивистское обучение).</a:t>
            </a:r>
            <a:br>
              <a:rPr lang="ru-RU" sz="1800" dirty="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endParaRPr lang="ru-RU" sz="1800" dirty="0"/>
          </a:p>
        </p:txBody>
      </p:sp>
    </p:spTree>
    <p:extLst>
      <p:ext uri="{BB962C8B-B14F-4D97-AF65-F5344CB8AC3E}">
        <p14:creationId xmlns:p14="http://schemas.microsoft.com/office/powerpoint/2010/main" val="11809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268760"/>
            <a:ext cx="8229600" cy="5688632"/>
          </a:xfrm>
        </p:spPr>
        <p:txBody>
          <a:bodyPr>
            <a:noAutofit/>
          </a:bodyPr>
          <a:lstStyle/>
          <a:p>
            <a:pPr marL="285750" lvl="0" indent="-285750" algn="l">
              <a:buFont typeface="Wingdings" pitchFamily="2" charset="2"/>
              <a:buChar char="§"/>
            </a:pPr>
            <a:r>
              <a:rPr lang="ru-RU" sz="1600" b="1" dirty="0">
                <a:solidFill>
                  <a:schemeClr val="accent2">
                    <a:lumMod val="75000"/>
                  </a:schemeClr>
                </a:solidFill>
              </a:rPr>
              <a:t>Приоритетные технологии:</a:t>
            </a:r>
            <a:r>
              <a:rPr lang="ru-RU" sz="1600" dirty="0">
                <a:solidFill>
                  <a:schemeClr val="accent2">
                    <a:lumMod val="75000"/>
                  </a:schemeClr>
                </a:solidFill>
              </a:rPr>
              <a:t/>
            </a:r>
            <a:br>
              <a:rPr lang="ru-RU" sz="1600" dirty="0">
                <a:solidFill>
                  <a:schemeClr val="accent2">
                    <a:lumMod val="75000"/>
                  </a:schemeClr>
                </a:solidFill>
              </a:rPr>
            </a:br>
            <a:r>
              <a:rPr lang="ru-RU" sz="1600" dirty="0"/>
              <a:t>• развивающее обучение;</a:t>
            </a:r>
            <a:br>
              <a:rPr lang="ru-RU" sz="1600" dirty="0"/>
            </a:br>
            <a:r>
              <a:rPr lang="ru-RU" sz="1600" dirty="0"/>
              <a:t>• </a:t>
            </a:r>
            <a:r>
              <a:rPr lang="ru-RU" sz="1600" dirty="0" smtClean="0"/>
              <a:t>проблемная технология;</a:t>
            </a:r>
            <a:r>
              <a:rPr lang="ru-RU" sz="1600" dirty="0"/>
              <a:t/>
            </a:r>
            <a:br>
              <a:rPr lang="ru-RU" sz="1600" dirty="0"/>
            </a:br>
            <a:r>
              <a:rPr lang="ru-RU" sz="1600" dirty="0" smtClean="0"/>
              <a:t>• </a:t>
            </a:r>
            <a:r>
              <a:rPr lang="ru-RU" sz="1600" dirty="0"/>
              <a:t>технология решения изобретательских задач (ТРИЗ) ;</a:t>
            </a:r>
            <a:br>
              <a:rPr lang="ru-RU" sz="1600" dirty="0"/>
            </a:br>
            <a:r>
              <a:rPr lang="ru-RU" sz="1600" dirty="0"/>
              <a:t>• </a:t>
            </a:r>
            <a:r>
              <a:rPr lang="ru-RU" sz="1600" dirty="0" smtClean="0"/>
              <a:t>исследовательские;</a:t>
            </a:r>
            <a:r>
              <a:rPr lang="ru-RU" sz="1600" dirty="0"/>
              <a:t/>
            </a:r>
            <a:br>
              <a:rPr lang="ru-RU" sz="1600" dirty="0"/>
            </a:br>
            <a:r>
              <a:rPr lang="ru-RU" sz="1600" dirty="0"/>
              <a:t>• проектная технология;</a:t>
            </a:r>
            <a:br>
              <a:rPr lang="ru-RU" sz="1600" dirty="0"/>
            </a:br>
            <a:r>
              <a:rPr lang="ru-RU" sz="1600" dirty="0"/>
              <a:t>• технология «дебаты</a:t>
            </a:r>
            <a:r>
              <a:rPr lang="ru-RU" sz="1600" dirty="0" smtClean="0"/>
              <a:t>»;</a:t>
            </a:r>
            <a:r>
              <a:rPr lang="ru-RU" sz="1600" dirty="0"/>
              <a:t/>
            </a:r>
            <a:br>
              <a:rPr lang="ru-RU" sz="1600" dirty="0"/>
            </a:br>
            <a:r>
              <a:rPr lang="ru-RU" sz="1600" dirty="0" smtClean="0"/>
              <a:t>• </a:t>
            </a:r>
            <a:r>
              <a:rPr lang="ru-RU" sz="1600" dirty="0"/>
              <a:t>технология развития «критического мышления»;</a:t>
            </a:r>
            <a:br>
              <a:rPr lang="ru-RU" sz="1600" dirty="0"/>
            </a:br>
            <a:r>
              <a:rPr lang="ru-RU" sz="1600" dirty="0"/>
              <a:t>• технология использования в обучении игровых методов: ролевых, деловых и других видов обучающих игр;</a:t>
            </a:r>
            <a:br>
              <a:rPr lang="ru-RU" sz="1600" dirty="0"/>
            </a:br>
            <a:r>
              <a:rPr lang="ru-RU" sz="1600" dirty="0"/>
              <a:t>• обучение в сотрудничестве (командная, групповая работа) ;</a:t>
            </a:r>
            <a:br>
              <a:rPr lang="ru-RU" sz="1600" dirty="0"/>
            </a:br>
            <a:r>
              <a:rPr lang="ru-RU" sz="1600" dirty="0"/>
              <a:t>• информационно – коммуникационные технологии;</a:t>
            </a:r>
            <a:br>
              <a:rPr lang="ru-RU" sz="1600" dirty="0"/>
            </a:br>
            <a:r>
              <a:rPr lang="ru-RU" sz="1600" dirty="0"/>
              <a:t>• </a:t>
            </a:r>
            <a:r>
              <a:rPr lang="ru-RU" sz="1600" dirty="0" err="1"/>
              <a:t>здоровьесберегающие</a:t>
            </a:r>
            <a:r>
              <a:rPr lang="ru-RU" sz="1600" dirty="0"/>
              <a:t> технологии;</a:t>
            </a:r>
            <a:br>
              <a:rPr lang="ru-RU" sz="1600" dirty="0"/>
            </a:br>
            <a:r>
              <a:rPr lang="ru-RU" sz="1600"/>
              <a:t>• </a:t>
            </a:r>
            <a:r>
              <a:rPr lang="ru-RU" sz="1600" smtClean="0"/>
              <a:t>технология «портфолио</a:t>
            </a:r>
            <a:r>
              <a:rPr lang="ru-RU" sz="1600" dirty="0"/>
              <a:t>»;</a:t>
            </a:r>
            <a:br>
              <a:rPr lang="ru-RU" sz="1600" dirty="0"/>
            </a:br>
            <a:r>
              <a:rPr lang="ru-RU" sz="1600" dirty="0"/>
              <a:t>• технологию дистанционного обучения</a:t>
            </a:r>
            <a:br>
              <a:rPr lang="ru-RU" sz="1600" dirty="0"/>
            </a:br>
            <a:r>
              <a:rPr lang="ru-RU" sz="1600" dirty="0"/>
              <a:t>• технология </a:t>
            </a:r>
            <a:r>
              <a:rPr lang="ru-RU" sz="1600" dirty="0" smtClean="0"/>
              <a:t>мастерских</a:t>
            </a:r>
            <a:br>
              <a:rPr lang="ru-RU" sz="1600" dirty="0" smtClean="0"/>
            </a:br>
            <a:r>
              <a:rPr lang="ru-RU" sz="1600" dirty="0"/>
              <a:t>• </a:t>
            </a:r>
            <a:r>
              <a:rPr lang="ru-RU" sz="1600" dirty="0" smtClean="0"/>
              <a:t>проблемно-поисковая</a:t>
            </a:r>
            <a:br>
              <a:rPr lang="ru-RU" sz="1600" dirty="0" smtClean="0"/>
            </a:br>
            <a:r>
              <a:rPr lang="ru-RU" sz="1600" dirty="0"/>
              <a:t>• </a:t>
            </a:r>
            <a:r>
              <a:rPr lang="ru-RU" sz="1600" dirty="0" smtClean="0"/>
              <a:t>гуманно-личностные </a:t>
            </a:r>
            <a:r>
              <a:rPr lang="ru-RU" sz="1600" dirty="0"/>
              <a:t>технологии;</a:t>
            </a:r>
            <a:br>
              <a:rPr lang="ru-RU" sz="1600" dirty="0"/>
            </a:br>
            <a:r>
              <a:rPr lang="ru-RU" sz="1600" dirty="0"/>
              <a:t>• </a:t>
            </a:r>
            <a:r>
              <a:rPr lang="ru-RU" sz="1600" dirty="0" smtClean="0"/>
              <a:t>технологии </a:t>
            </a:r>
            <a:r>
              <a:rPr lang="ru-RU" sz="1600" dirty="0"/>
              <a:t>сотрудничества;</a:t>
            </a:r>
            <a:br>
              <a:rPr lang="ru-RU" sz="1600" dirty="0"/>
            </a:br>
            <a:r>
              <a:rPr lang="ru-RU" sz="1600" dirty="0"/>
              <a:t>• </a:t>
            </a:r>
            <a:r>
              <a:rPr lang="ru-RU" sz="1600" dirty="0" smtClean="0"/>
              <a:t>технологии </a:t>
            </a:r>
            <a:r>
              <a:rPr lang="ru-RU" sz="1600" dirty="0"/>
              <a:t>свободного воспитания;</a:t>
            </a:r>
            <a:br>
              <a:rPr lang="ru-RU" sz="1600" dirty="0"/>
            </a:br>
            <a:r>
              <a:rPr lang="ru-RU" sz="1600" dirty="0"/>
              <a:t>• </a:t>
            </a:r>
            <a:r>
              <a:rPr lang="ru-RU" sz="1600" dirty="0" smtClean="0"/>
              <a:t>проблемно-поисковая,</a:t>
            </a:r>
            <a:br>
              <a:rPr lang="ru-RU" sz="1600" dirty="0" smtClean="0"/>
            </a:br>
            <a:r>
              <a:rPr lang="ru-RU" sz="1600" dirty="0" smtClean="0"/>
              <a:t>• игровая технология</a:t>
            </a:r>
            <a:br>
              <a:rPr lang="ru-RU" sz="1600" dirty="0" smtClean="0"/>
            </a:br>
            <a:r>
              <a:rPr lang="ru-RU" sz="1600" dirty="0"/>
              <a:t/>
            </a:r>
            <a:br>
              <a:rPr lang="ru-RU" sz="1600" dirty="0"/>
            </a:br>
            <a:r>
              <a:rPr lang="ru-RU" sz="1600" dirty="0"/>
              <a:t/>
            </a:r>
            <a:br>
              <a:rPr lang="ru-RU" sz="1600" dirty="0"/>
            </a:br>
            <a:r>
              <a:rPr lang="ru-RU" sz="1600" dirty="0"/>
              <a:t> </a:t>
            </a:r>
            <a:br>
              <a:rPr lang="ru-RU" sz="1600" dirty="0"/>
            </a:br>
            <a:r>
              <a:rPr lang="ru-RU" sz="1600" dirty="0" smtClean="0"/>
              <a:t>	</a:t>
            </a: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endParaRPr lang="ru-RU" sz="1800" dirty="0"/>
          </a:p>
        </p:txBody>
      </p:sp>
    </p:spTree>
    <p:extLst>
      <p:ext uri="{BB962C8B-B14F-4D97-AF65-F5344CB8AC3E}">
        <p14:creationId xmlns:p14="http://schemas.microsoft.com/office/powerpoint/2010/main" val="602888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980728"/>
            <a:ext cx="8229600" cy="5688632"/>
          </a:xfrm>
        </p:spPr>
        <p:txBody>
          <a:bodyPr>
            <a:noAutofit/>
          </a:bodyPr>
          <a:lstStyle/>
          <a:p>
            <a:pPr algn="l"/>
            <a:r>
              <a:rPr lang="ru-RU" sz="1800" b="1" dirty="0"/>
              <a:t>2. Классификация педагогических технологий </a:t>
            </a:r>
            <a:r>
              <a:rPr lang="ru-RU" sz="1800" dirty="0"/>
              <a:t/>
            </a:r>
            <a:br>
              <a:rPr lang="ru-RU" sz="1800" dirty="0"/>
            </a:br>
            <a:r>
              <a:rPr lang="ru-RU" sz="1800" b="1" dirty="0"/>
              <a:t>По ориентации на личностные структуры: </a:t>
            </a:r>
            <a:r>
              <a:rPr lang="ru-RU" sz="1800" dirty="0"/>
              <a:t/>
            </a:r>
            <a:br>
              <a:rPr lang="ru-RU" sz="1800" dirty="0"/>
            </a:br>
            <a:r>
              <a:rPr lang="ru-RU" sz="1800" dirty="0"/>
              <a:t>эмоционально-художественные и эмоционально-нравственные (формирование сферы эстетических и нравственных отношений - СЭН), </a:t>
            </a:r>
            <a:br>
              <a:rPr lang="ru-RU" sz="1800" dirty="0"/>
            </a:br>
            <a:r>
              <a:rPr lang="ru-RU" sz="1800" dirty="0"/>
              <a:t>технологии саморазвития (формирование самоуправляющих механизмов личности - СУМ); </a:t>
            </a:r>
            <a:br>
              <a:rPr lang="ru-RU" sz="1800" dirty="0"/>
            </a:br>
            <a:r>
              <a:rPr lang="ru-RU" sz="1800" dirty="0"/>
              <a:t>эвристические (развитие творческих способностей);</a:t>
            </a:r>
            <a:br>
              <a:rPr lang="ru-RU" sz="1800" dirty="0"/>
            </a:br>
            <a:r>
              <a:rPr lang="ru-RU" sz="1800" dirty="0"/>
              <a:t>приходные (формирование действенно-практической сферы - СДП).</a:t>
            </a:r>
            <a:br>
              <a:rPr lang="ru-RU" sz="1800" dirty="0"/>
            </a:br>
            <a:r>
              <a:rPr lang="ru-RU" sz="1800" b="1" dirty="0"/>
              <a:t>По характеру содержания и структуры называются технологии:</a:t>
            </a:r>
            <a:r>
              <a:rPr lang="ru-RU" sz="1800" dirty="0"/>
              <a:t> </a:t>
            </a:r>
            <a:br>
              <a:rPr lang="ru-RU" sz="1800" dirty="0"/>
            </a:br>
            <a:r>
              <a:rPr lang="ru-RU" sz="1800" dirty="0"/>
              <a:t>обучающие и воспитывающие, </a:t>
            </a:r>
            <a:br>
              <a:rPr lang="ru-RU" sz="1800" dirty="0"/>
            </a:br>
            <a:r>
              <a:rPr lang="ru-RU" sz="1800" dirty="0"/>
              <a:t>светские и религиозные, </a:t>
            </a:r>
            <a:br>
              <a:rPr lang="ru-RU" sz="1800" dirty="0"/>
            </a:br>
            <a:r>
              <a:rPr lang="ru-RU" sz="1800" dirty="0"/>
              <a:t>общеобразовательные, </a:t>
            </a:r>
            <a:br>
              <a:rPr lang="ru-RU" sz="1800" dirty="0"/>
            </a:br>
            <a:r>
              <a:rPr lang="ru-RU" sz="1800" dirty="0" err="1"/>
              <a:t>монотехнологии</a:t>
            </a:r>
            <a:r>
              <a:rPr lang="ru-RU" sz="1800" dirty="0"/>
              <a:t>, комплексные (</a:t>
            </a:r>
            <a:r>
              <a:rPr lang="ru-RU" sz="1800" dirty="0" err="1"/>
              <a:t>политехнологии</a:t>
            </a:r>
            <a:r>
              <a:rPr lang="ru-RU" sz="1800" dirty="0"/>
              <a:t>),</a:t>
            </a:r>
            <a:br>
              <a:rPr lang="ru-RU" sz="1800" dirty="0"/>
            </a:br>
            <a:r>
              <a:rPr lang="ru-RU" sz="1800" dirty="0"/>
              <a:t>проникающие технологии. </a:t>
            </a:r>
            <a:br>
              <a:rPr lang="ru-RU" sz="1800" dirty="0"/>
            </a:br>
            <a:r>
              <a:rPr lang="ru-RU" sz="1600" dirty="0" smtClean="0"/>
              <a:t>	</a:t>
            </a:r>
            <a:r>
              <a:rPr lang="ru-RU" sz="1800" dirty="0" smtClean="0"/>
              <a:t/>
            </a:r>
            <a:br>
              <a:rPr lang="ru-RU" sz="1800" dirty="0" smtClean="0"/>
            </a:br>
            <a:r>
              <a:rPr lang="ru-RU" sz="1800" b="1" dirty="0"/>
              <a:t>Способ, метод, средство обучения</a:t>
            </a:r>
            <a:r>
              <a:rPr lang="ru-RU" sz="1800" dirty="0"/>
              <a:t> определяют названия многих существующих технологии: программированного обучения, проблемного обучения, развивающего обучения, </a:t>
            </a:r>
            <a:r>
              <a:rPr lang="ru-RU" sz="1800" dirty="0" err="1"/>
              <a:t>саморазвивающего</a:t>
            </a:r>
            <a:r>
              <a:rPr lang="ru-RU" sz="1800" dirty="0"/>
              <a:t> обучения, диалогические, коммуникативные, игровые, творческие и др. </a:t>
            </a:r>
            <a:br>
              <a:rPr lang="ru-RU" sz="1800" dirty="0"/>
            </a:br>
            <a:r>
              <a:rPr lang="ru-RU" sz="1800" dirty="0" smtClean="0"/>
              <a:t/>
            </a:r>
            <a:br>
              <a:rPr lang="ru-RU" sz="1800" dirty="0" smtClean="0"/>
            </a:br>
            <a:r>
              <a:rPr lang="ru-RU" sz="1800" dirty="0" smtClean="0"/>
              <a:t/>
            </a:r>
            <a:br>
              <a:rPr lang="ru-RU" sz="1800" dirty="0" smtClean="0"/>
            </a:br>
            <a:endParaRPr lang="ru-RU" sz="1800" dirty="0"/>
          </a:p>
        </p:txBody>
      </p:sp>
    </p:spTree>
    <p:extLst>
      <p:ext uri="{BB962C8B-B14F-4D97-AF65-F5344CB8AC3E}">
        <p14:creationId xmlns:p14="http://schemas.microsoft.com/office/powerpoint/2010/main" val="1120544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6336704"/>
          </a:xfrm>
        </p:spPr>
        <p:txBody>
          <a:bodyPr>
            <a:noAutofit/>
          </a:bodyPr>
          <a:lstStyle/>
          <a:p>
            <a:pPr algn="l"/>
            <a:r>
              <a:rPr lang="ru-RU" sz="1800" dirty="0"/>
              <a:t> </a:t>
            </a:r>
            <a:r>
              <a:rPr lang="ru-RU" sz="1400" dirty="0">
                <a:solidFill>
                  <a:srgbClr val="00B0F0"/>
                </a:solidFill>
              </a:rPr>
              <a:t>Принципиально важной стороной в педагогической технологии является </a:t>
            </a:r>
            <a:r>
              <a:rPr lang="ru-RU" sz="1400" b="1" dirty="0">
                <a:solidFill>
                  <a:srgbClr val="00B0F0"/>
                </a:solidFill>
              </a:rPr>
              <a:t>позиция ребенка в образовательном процессе, отношение к ребенку со стороны взрослых</a:t>
            </a:r>
            <a:r>
              <a:rPr lang="ru-RU" sz="1400" dirty="0">
                <a:solidFill>
                  <a:srgbClr val="00B0F0"/>
                </a:solidFill>
              </a:rPr>
              <a:t>. Здесь выделяется несколько типов технологий.</a:t>
            </a:r>
            <a:br>
              <a:rPr lang="ru-RU" sz="1400" dirty="0">
                <a:solidFill>
                  <a:srgbClr val="00B0F0"/>
                </a:solidFill>
              </a:rPr>
            </a:br>
            <a:r>
              <a:rPr lang="ru-RU" sz="1400" dirty="0"/>
              <a:t>  a) </a:t>
            </a:r>
            <a:r>
              <a:rPr lang="ru-RU" sz="1400" b="1" dirty="0"/>
              <a:t>Авторитарные технологи</a:t>
            </a:r>
            <a:r>
              <a:rPr lang="ru-RU" sz="1400" dirty="0"/>
              <a:t>и, в которых педагог является единоличным субъектом учебно-воспитательного процесса, а ученик есть лишь "объект", "винтик". Они отличаются жесткой организацией жизни, подавлением инициативы и самостоятельности детей, применением требований и принуждения.</a:t>
            </a:r>
            <a:br>
              <a:rPr lang="ru-RU" sz="1400" dirty="0"/>
            </a:br>
            <a:r>
              <a:rPr lang="ru-RU" sz="1400" dirty="0"/>
              <a:t>    в) </a:t>
            </a:r>
            <a:r>
              <a:rPr lang="ru-RU" sz="1400" b="1" dirty="0"/>
              <a:t>Личностно-ориентированные</a:t>
            </a:r>
            <a:r>
              <a:rPr lang="ru-RU" sz="1400" dirty="0"/>
              <a:t> технологии ставят в центр всей дошкольной образовательной системы личность ребенка, обеспечение комфортных, бесконфликтных и безопасных условий ее развития, реализации ее природного потенциала. Личность ребенка в этой технологии </a:t>
            </a:r>
            <a:r>
              <a:rPr lang="ru-RU" sz="1400" dirty="0" err="1"/>
              <a:t>нс</a:t>
            </a:r>
            <a:r>
              <a:rPr lang="ru-RU" sz="1400" dirty="0"/>
              <a:t> только субъект, но субъект приоритетный; она является целью образовательной системы, а не средством достижения какой-либо отвлеченной цели (что имеет место в авторитарных технологиях). </a:t>
            </a:r>
            <a:br>
              <a:rPr lang="ru-RU" sz="1400" dirty="0"/>
            </a:br>
            <a:r>
              <a:rPr lang="ru-RU" sz="1400" dirty="0"/>
              <a:t>  Таким образом, Личностно-ориентированные технологии характеризуются гуманистической и психотерапевтической направленностью и имеют целью разностороннее, свободное и творческое развитие ребенка.</a:t>
            </a:r>
            <a:br>
              <a:rPr lang="ru-RU" sz="1400" dirty="0"/>
            </a:br>
            <a:r>
              <a:rPr lang="ru-RU" sz="1400" dirty="0" smtClean="0"/>
              <a:t>  </a:t>
            </a:r>
            <a:r>
              <a:rPr lang="ru-RU" sz="1400" dirty="0"/>
              <a:t>В рамках личностно-ориентированных технологий самостоятельными направлениями выделяются гуманно-личностные технологии, технологии сотрудничества и технологии свободного воспитания.</a:t>
            </a:r>
            <a:br>
              <a:rPr lang="ru-RU" sz="1400" dirty="0"/>
            </a:br>
            <a:r>
              <a:rPr lang="ru-RU" sz="1400" dirty="0"/>
              <a:t>  г) </a:t>
            </a:r>
            <a:r>
              <a:rPr lang="ru-RU" sz="1400" b="1" dirty="0"/>
              <a:t>Гуманно-личностные </a:t>
            </a:r>
            <a:r>
              <a:rPr lang="ru-RU" sz="1400" dirty="0"/>
              <a:t>технологии отличаются прежде всего своей гуманистической сущностью, психотерапевтической направленностью на поддержку личности, помощь ей. Они, отвергая принуждение, "исповедуют" идеи всестороннего уважения и любви к ребенку, оптимистическую веру в его творческие силы.</a:t>
            </a:r>
            <a:br>
              <a:rPr lang="ru-RU" sz="1400" dirty="0"/>
            </a:br>
            <a:r>
              <a:rPr lang="ru-RU" sz="1400" dirty="0"/>
              <a:t>  д) </a:t>
            </a:r>
            <a:r>
              <a:rPr lang="ru-RU" sz="1400" b="1" dirty="0"/>
              <a:t>Технологии сотрудничества</a:t>
            </a:r>
            <a:r>
              <a:rPr lang="ru-RU" sz="1400" dirty="0"/>
              <a:t> реализуют демократизм, равенство, партнерство в субъектных отношениях педагога и ребенка. Воспитатель и дети совместно вырабатывают цели, содержание занятия, дают оценки, находясь в состоянии сотрудничества, сотворчества.</a:t>
            </a:r>
            <a:r>
              <a:rPr lang="ru-RU" sz="1400" dirty="0" smtClean="0"/>
              <a:t/>
            </a:r>
            <a:br>
              <a:rPr lang="ru-RU" sz="1400" dirty="0" smtClean="0"/>
            </a:br>
            <a:r>
              <a:rPr lang="ru-RU" sz="1400" dirty="0" smtClean="0"/>
              <a:t/>
            </a:r>
            <a:br>
              <a:rPr lang="ru-RU" sz="1400" dirty="0" smtClean="0"/>
            </a:br>
            <a:endParaRPr lang="ru-RU" sz="1400" dirty="0"/>
          </a:p>
        </p:txBody>
      </p:sp>
    </p:spTree>
    <p:extLst>
      <p:ext uri="{BB962C8B-B14F-4D97-AF65-F5344CB8AC3E}">
        <p14:creationId xmlns:p14="http://schemas.microsoft.com/office/powerpoint/2010/main" val="1780966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6669360"/>
          </a:xfrm>
        </p:spPr>
        <p:txBody>
          <a:bodyPr>
            <a:noAutofit/>
          </a:bodyPr>
          <a:lstStyle/>
          <a:p>
            <a:pPr algn="l"/>
            <a:r>
              <a:rPr lang="ru-RU" sz="2000" b="1" u="sng" dirty="0" smtClean="0">
                <a:solidFill>
                  <a:schemeClr val="accent6">
                    <a:lumMod val="50000"/>
                  </a:schemeClr>
                </a:solidFill>
              </a:rPr>
              <a:t> </a:t>
            </a:r>
            <a:r>
              <a:rPr lang="ru-RU" sz="2000" b="1" u="sng" dirty="0">
                <a:solidFill>
                  <a:schemeClr val="accent6">
                    <a:lumMod val="50000"/>
                  </a:schemeClr>
                </a:solidFill>
              </a:rPr>
              <a:t>По направлению модернизации традиционной системы можно выделить следующие группы </a:t>
            </a:r>
            <a:r>
              <a:rPr lang="ru-RU" sz="2000" b="1" u="sng" dirty="0" smtClean="0">
                <a:solidFill>
                  <a:schemeClr val="accent6">
                    <a:lumMod val="50000"/>
                  </a:schemeClr>
                </a:solidFill>
              </a:rPr>
              <a:t>технологий</a:t>
            </a:r>
            <a:r>
              <a:rPr lang="ru-RU" sz="1200" b="1" u="sng" dirty="0" smtClean="0"/>
              <a:t/>
            </a:r>
            <a:br>
              <a:rPr lang="ru-RU" sz="1200" b="1" u="sng" dirty="0" smtClean="0"/>
            </a:br>
            <a:r>
              <a:rPr lang="ru-RU" sz="1200" dirty="0"/>
              <a:t/>
            </a:r>
            <a:br>
              <a:rPr lang="ru-RU" sz="1200" dirty="0"/>
            </a:br>
            <a:r>
              <a:rPr lang="ru-RU" sz="1200" dirty="0"/>
              <a:t>  а) </a:t>
            </a:r>
            <a:r>
              <a:rPr lang="ru-RU" sz="1200" b="1" dirty="0"/>
              <a:t>Педагогические технологии на основе </a:t>
            </a:r>
            <a:r>
              <a:rPr lang="ru-RU" sz="1200" b="1" dirty="0" err="1"/>
              <a:t>гуманизации</a:t>
            </a:r>
            <a:r>
              <a:rPr lang="ru-RU" sz="1200" b="1" dirty="0"/>
              <a:t> и демократизации</a:t>
            </a:r>
            <a:r>
              <a:rPr lang="ru-RU" sz="1200" dirty="0"/>
              <a:t> педагогических отношений. Это технологии с процессуальной ориентацией, приоритетом личностных отношений, индивидуального подхода, нежестким демократическим управлением и яркой гуманистической направленностью содержания. К ним относятся педагогика сотрудничества, гуманно-личностная технология система направления, формирующего человека.</a:t>
            </a:r>
            <a:br>
              <a:rPr lang="ru-RU" sz="1200" dirty="0"/>
            </a:br>
            <a:r>
              <a:rPr lang="ru-RU" sz="1200" dirty="0"/>
              <a:t>  б) </a:t>
            </a:r>
            <a:r>
              <a:rPr lang="ru-RU" sz="1200" b="1" dirty="0"/>
              <a:t>Педагогические технологии на основе активизации и интенсификации деятельности детей</a:t>
            </a:r>
            <a:r>
              <a:rPr lang="ru-RU" sz="1200" b="1" i="1" dirty="0"/>
              <a:t>.</a:t>
            </a:r>
            <a:r>
              <a:rPr lang="ru-RU" sz="1200" b="1" dirty="0"/>
              <a:t> </a:t>
            </a:r>
            <a:r>
              <a:rPr lang="ru-RU" sz="1200" dirty="0"/>
              <a:t>Примеры: </a:t>
            </a:r>
            <a:r>
              <a:rPr lang="ru-RU" sz="1200" i="1" dirty="0"/>
              <a:t>игровые технологии, проблемное обучение, технология образовательной деятельности на основе конспектов, коммуникативное обучение.</a:t>
            </a:r>
            <a:r>
              <a:rPr lang="ru-RU" sz="1200" dirty="0"/>
              <a:t/>
            </a:r>
            <a:br>
              <a:rPr lang="ru-RU" sz="1200" dirty="0"/>
            </a:br>
            <a:r>
              <a:rPr lang="ru-RU" sz="1200" dirty="0"/>
              <a:t>  в</a:t>
            </a:r>
            <a:r>
              <a:rPr lang="ru-RU" sz="1200" b="1" dirty="0"/>
              <a:t>) Педагогические технологии на основе эффективности организации и управления образовательным процессом</a:t>
            </a:r>
            <a:r>
              <a:rPr lang="ru-RU" sz="1200" dirty="0"/>
              <a:t>. Примеры: </a:t>
            </a:r>
            <a:r>
              <a:rPr lang="ru-RU" sz="1200" i="1" dirty="0"/>
              <a:t>технологии дифференцированного обучения, технологии индивидуализации обучения, компьютерные (информационные) технологии и др.</a:t>
            </a:r>
            <a:r>
              <a:rPr lang="ru-RU" sz="1200" dirty="0"/>
              <a:t/>
            </a:r>
            <a:br>
              <a:rPr lang="ru-RU" sz="1200" dirty="0"/>
            </a:br>
            <a:r>
              <a:rPr lang="ru-RU" sz="1200" dirty="0"/>
              <a:t>  г) </a:t>
            </a:r>
            <a:r>
              <a:rPr lang="ru-RU" sz="1200" b="1" dirty="0"/>
              <a:t>Педагогические технологии на основе методического усовершенствования и дидактического «</a:t>
            </a:r>
            <a:r>
              <a:rPr lang="ru-RU" sz="1200" b="1" dirty="0" err="1"/>
              <a:t>реконструирования</a:t>
            </a:r>
            <a:r>
              <a:rPr lang="ru-RU" sz="1200" b="1" dirty="0"/>
              <a:t>" материала</a:t>
            </a:r>
            <a:r>
              <a:rPr lang="ru-RU" sz="1200" dirty="0"/>
              <a:t>: система "Экология " </a:t>
            </a:r>
            <a:br>
              <a:rPr lang="ru-RU" sz="1200" dirty="0"/>
            </a:br>
            <a:r>
              <a:rPr lang="ru-RU" sz="1200" dirty="0"/>
              <a:t>  д) </a:t>
            </a:r>
            <a:r>
              <a:rPr lang="ru-RU" sz="1200" b="1" dirty="0" err="1"/>
              <a:t>Природосообразные</a:t>
            </a:r>
            <a:r>
              <a:rPr lang="ru-RU" sz="1200" b="1" dirty="0"/>
              <a:t>, использующие методы народной педагогики, опирающиеся на естественные процессы развития ребенка:</a:t>
            </a:r>
            <a:r>
              <a:rPr lang="ru-RU" sz="1200" dirty="0"/>
              <a:t> технология М. </a:t>
            </a:r>
            <a:r>
              <a:rPr lang="ru-RU" sz="1200" dirty="0" err="1"/>
              <a:t>Монтессори</a:t>
            </a:r>
            <a:r>
              <a:rPr lang="ru-RU" sz="1200" dirty="0"/>
              <a:t>, и др.</a:t>
            </a:r>
            <a:br>
              <a:rPr lang="ru-RU" sz="1200" dirty="0"/>
            </a:br>
            <a:r>
              <a:rPr lang="ru-RU" sz="1200" dirty="0"/>
              <a:t>  е) </a:t>
            </a:r>
            <a:r>
              <a:rPr lang="ru-RU" sz="1200" b="1" dirty="0"/>
              <a:t>Альтернативные</a:t>
            </a:r>
            <a:r>
              <a:rPr lang="ru-RU" sz="1200" dirty="0"/>
              <a:t>(предполагающих всестороннее воспитание, обучение без жестких программ и учебников, метод проектов и методы погружения, </a:t>
            </a:r>
            <a:r>
              <a:rPr lang="ru-RU" sz="1200" dirty="0" err="1"/>
              <a:t>безоценочную</a:t>
            </a:r>
            <a:r>
              <a:rPr lang="ru-RU" sz="1200" dirty="0"/>
              <a:t> творческую деятельность воспитанников ): </a:t>
            </a:r>
            <a:r>
              <a:rPr lang="ru-RU" sz="1200" dirty="0" err="1"/>
              <a:t>вальдорфская</a:t>
            </a:r>
            <a:r>
              <a:rPr lang="ru-RU" sz="1200" dirty="0"/>
              <a:t> педагогика </a:t>
            </a:r>
            <a:br>
              <a:rPr lang="ru-RU" sz="1200" dirty="0"/>
            </a:br>
            <a:r>
              <a:rPr lang="ru-RU" sz="1200" dirty="0"/>
              <a:t>  ж)  </a:t>
            </a:r>
            <a:r>
              <a:rPr lang="ru-RU" sz="1200" b="1" i="1" dirty="0"/>
              <a:t>Технологии, предполагающие построение образовательного процесса на </a:t>
            </a:r>
            <a:r>
              <a:rPr lang="ru-RU" sz="1200" b="1" i="1" dirty="0" err="1"/>
              <a:t>деятельностной</a:t>
            </a:r>
            <a:r>
              <a:rPr lang="ru-RU" sz="1200" b="1" i="1" dirty="0"/>
              <a:t> основе.</a:t>
            </a:r>
            <a:r>
              <a:rPr lang="ru-RU" sz="1200" dirty="0"/>
              <a:t> Традиционное обучение оценивается как </a:t>
            </a:r>
            <a:r>
              <a:rPr lang="ru-RU" sz="1200" dirty="0" err="1"/>
              <a:t>малодеятельностное</a:t>
            </a:r>
            <a:r>
              <a:rPr lang="ru-RU" sz="1200" dirty="0"/>
              <a:t>, излишне созерцательное, в противовес чему и используется эта технология. </a:t>
            </a:r>
            <a:br>
              <a:rPr lang="ru-RU" sz="1200" dirty="0"/>
            </a:br>
            <a:r>
              <a:rPr lang="ru-RU" sz="1200" dirty="0"/>
              <a:t>Она предполагает несколько планов действий: </a:t>
            </a:r>
            <a:br>
              <a:rPr lang="ru-RU" sz="1200" dirty="0"/>
            </a:br>
            <a:r>
              <a:rPr lang="ru-RU" sz="1200" dirty="0"/>
              <a:t>предметный план действий;</a:t>
            </a:r>
            <a:br>
              <a:rPr lang="ru-RU" sz="1200" dirty="0"/>
            </a:br>
            <a:r>
              <a:rPr lang="ru-RU" sz="1200" dirty="0" err="1"/>
              <a:t>внешнеречевой</a:t>
            </a:r>
            <a:r>
              <a:rPr lang="ru-RU" sz="1200" dirty="0"/>
              <a:t> план действий;</a:t>
            </a:r>
            <a:br>
              <a:rPr lang="ru-RU" sz="1200" dirty="0"/>
            </a:br>
            <a:r>
              <a:rPr lang="ru-RU" sz="1200" b="1" dirty="0"/>
              <a:t>з)Технология, предполагающая построение воспитательного процесса на проблемной основе.</a:t>
            </a:r>
            <a:r>
              <a:rPr lang="ru-RU" sz="1200" dirty="0"/>
              <a:t/>
            </a:r>
            <a:br>
              <a:rPr lang="ru-RU" sz="1200" dirty="0"/>
            </a:br>
            <a:r>
              <a:rPr lang="ru-RU" sz="1200" dirty="0"/>
              <a:t>Распространенные объяснительно-репродуктивные технологии не в состоянии обеспечить развитие и саморазвитие детей. Они могут дать приращение знаний, умений, навыков, но не приращение развития. Чтобы обеспечить развитие, необходимо ввести образовательный процесс "в зону ближайшего развития</a:t>
            </a:r>
            <a:r>
              <a:rPr lang="ru-RU" sz="1200" dirty="0" smtClean="0"/>
              <a:t>".</a:t>
            </a:r>
            <a:r>
              <a:rPr lang="ru-RU" sz="1200" dirty="0"/>
              <a:t/>
            </a:r>
            <a:br>
              <a:rPr lang="ru-RU" sz="1200" dirty="0"/>
            </a:br>
            <a:r>
              <a:rPr lang="ru-RU" sz="1200" b="1" dirty="0" smtClean="0"/>
              <a:t>и</a:t>
            </a:r>
            <a:r>
              <a:rPr lang="ru-RU" sz="1200" b="1" dirty="0"/>
              <a:t>)</a:t>
            </a:r>
            <a:r>
              <a:rPr lang="ru-RU" sz="1200" dirty="0"/>
              <a:t> </a:t>
            </a:r>
            <a:r>
              <a:rPr lang="ru-RU" sz="1200" b="1" dirty="0"/>
              <a:t>Технология, предполагающая построение образовательного процесса на ситуативной, прежде всего на игровой основе.</a:t>
            </a:r>
            <a:r>
              <a:rPr lang="ru-RU" sz="1200" dirty="0"/>
              <a:t/>
            </a:r>
            <a:br>
              <a:rPr lang="ru-RU" sz="1200" dirty="0"/>
            </a:br>
            <a:r>
              <a:rPr lang="ru-RU" sz="1200" dirty="0"/>
              <a:t>    Проблемы с объективной необходимостью должны возникнуть в сознании детей через проблемную ситуацию.</a:t>
            </a:r>
          </a:p>
        </p:txBody>
      </p:sp>
    </p:spTree>
    <p:extLst>
      <p:ext uri="{BB962C8B-B14F-4D97-AF65-F5344CB8AC3E}">
        <p14:creationId xmlns:p14="http://schemas.microsoft.com/office/powerpoint/2010/main" val="195346892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244</Words>
  <Application>Microsoft Office PowerPoint</Application>
  <PresentationFormat>Экран (4:3)</PresentationFormat>
  <Paragraphs>27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Презентация PowerPoint</vt:lpstr>
      <vt:lpstr>Цель: повышение компетентности педагогических кадров   Задачи: 1. Закреплять представления педагогов о понятии педагогическая технология, их классификации. 2. Формировать умение компетентно использовать разнообразие педагогических технологий в образовательном процессе при решении поставленных задач. 3. Стимулировать творческий потенциал педагогов и интерес к компетентной профессиональной деятельности.  Группа слушателей: -воспитатели ДОУ -специалисты ДОУ  Докладчик: старший воспитатель  Длительность: 32 мин.  Ресурсное обеспечение: мультимедийная презентация  </vt:lpstr>
      <vt:lpstr>Что такое педагогическая технология</vt:lpstr>
      <vt:lpstr> Педагогическая технология - это продуманная во всех деталях модель совместной педагогической деятельности по проектированию, организации и проведению образовательного процесса с безусловным обеспечением комфортных условий для детей и педагога.   Любая современная педагогическая технология представляет собой синтез достижений педагогической науки и практики, сочетание традиционных элементов прошлого опыта и того, что рождено социальным прогрессом, гуманизацией и демократизацией общества.  Технология отвечает на вопрос - как наилучшим образом достичь целей обучения, управления этим процессом.   Технология направлена на последовательное воплощение на практике заранее спланированного процесса обучения.           Проектирование педагогической технологии предполагает выбор оптимальной для конкретных условии системы педагогических технологий. Оно требует: - изучения индивидуальных особенностей личности  - отбора видов деятельности, адекватных возрастному этапу развития обучающихся и уровню их подготовленности.   </vt:lpstr>
      <vt:lpstr> Педагогические технологии могут различаться по разным основаниям:  . по источнику возникновения (на основе педагогического опыта или научной концепции),  . по целям и задачам (формирование знаний, воспитание личностных качеств, развитии индивидуальности),  . по возможностям педагогических средств (какие средства воздействия дают лучшие результаты).  Основные педагогические технологии Традиционное обучение Интерактивные подходы Развивающее обучение Игровое обучение Проблемное обучение Дидактическая эвристика Частнопредметные технологии обучения Авторские педагогические технологии Эмоционально-смысловой подход Компьютерные технологии обучения Разноуровневое обучение Метод проектов Конструктивное обучение (конструктивистское обучение).    </vt:lpstr>
      <vt:lpstr>Приоритетные технологии: • развивающее обучение; • проблемная технология; • технология решения изобретательских задач (ТРИЗ) ; • исследовательские; • проектная технология; • технология «дебаты»; • технология развития «критического мышления»; • технология использования в обучении игровых методов: ролевых, деловых и других видов обучающих игр; • обучение в сотрудничестве (командная, групповая работа) ; • информационно – коммуникационные технологии; • здоровьесберегающие технологии; • технология «портфолио»; • технологию дистанционного обучения • технология мастерских • проблемно-поисковая • гуманно-личностные технологии; • технологии сотрудничества; • технологии свободного воспитания; • проблемно-поисковая, • игровая технология         </vt:lpstr>
      <vt:lpstr>2. Классификация педагогических технологий  По ориентации на личностные структуры:  эмоционально-художественные и эмоционально-нравственные (формирование сферы эстетических и нравственных отношений - СЭН),  технологии саморазвития (формирование самоуправляющих механизмов личности - СУМ);  эвристические (развитие творческих способностей); приходные (формирование действенно-практической сферы - СДП). По характеру содержания и структуры называются технологии:  обучающие и воспитывающие,  светские и религиозные,  общеобразовательные,  монотехнологии, комплексные (политехнологии), проникающие технологии.    Способ, метод, средство обучения определяют названия многих существующих технологии: программированного обучения, проблемного обучения, развивающего обучения, саморазвивающего обучения, диалогические, коммуникативные, игровые, творческие и др.    </vt:lpstr>
      <vt:lpstr> Принципиально важной стороной в педагогической технологии является позиция ребенка в образовательном процессе, отношение к ребенку со стороны взрослых. Здесь выделяется несколько типов технологий.   a) Авторитарные технологии, в которых педагог является единоличным субъектом учебно-воспитательного процесса, а ученик есть лишь "объект", "винтик". Они отличаются жесткой организацией жизни, подавлением инициативы и самостоятельности детей, применением требований и принуждения.     в) Личностно-ориентированные технологии ставят в центр всей дошкольной образовательной системы личность ребенка, обеспечение комфортных, бесконфликтных и безопасных условий ее развития, реализации ее природного потенциала. Личность ребенка в этой технологии нс только субъект, но субъект приоритетный; она является целью образовательной системы, а не средством достижения какой-либо отвлеченной цели (что имеет место в авторитарных технологиях).    Таким образом, Личностно-ориентированные технологии характеризуются гуманистической и психотерапевтической направленностью и имеют целью разностороннее, свободное и творческое развитие ребенка.   В рамках личностно-ориентированных технологий самостоятельными направлениями выделяются гуманно-личностные технологии, технологии сотрудничества и технологии свободного воспитания.   г) Гуманно-личностные технологии отличаются прежде всего своей гуманистической сущностью, психотерапевтической направленностью на поддержку личности, помощь ей. Они, отвергая принуждение, "исповедуют" идеи всестороннего уважения и любви к ребенку, оптимистическую веру в его творческие силы.   д) Технологии сотрудничества реализуют демократизм, равенство, партнерство в субъектных отношениях педагога и ребенка. Воспитатель и дети совместно вырабатывают цели, содержание занятия, дают оценки, находясь в состоянии сотрудничества, сотворчества.  </vt:lpstr>
      <vt:lpstr> По направлению модернизации традиционной системы можно выделить следующие группы технологий    а) Педагогические технологии на основе гуманизации и демократизации педагогических отношений. Это технологии с процессуальной ориентацией, приоритетом личностных отношений, индивидуального подхода, нежестким демократическим управлением и яркой гуманистической направленностью содержания. К ним относятся педагогика сотрудничества, гуманно-личностная технология система направления, формирующего человека.   б) Педагогические технологии на основе активизации и интенсификации деятельности детей. Примеры: игровые технологии, проблемное обучение, технология образовательной деятельности на основе конспектов, коммуникативное обучение.   в) Педагогические технологии на основе эффективности организации и управления образовательным процессом. Примеры: технологии дифференцированного обучения, технологии индивидуализации обучения, компьютерные (информационные) технологии и др.   г) Педагогические технологии на основе методического усовершенствования и дидактического «реконструирования" материала: система "Экология "    д) Природосообразные, использующие методы народной педагогики, опирающиеся на естественные процессы развития ребенка: технология М. Монтессори, и др.   е) Альтернативные(предполагающих всестороннее воспитание, обучение без жестких программ и учебников, метод проектов и методы погружения, безоценочную творческую деятельность воспитанников ): вальдорфская педагогика    ж)  Технологии, предполагающие построение образовательного процесса на деятельностной основе. Традиционное обучение оценивается как малодеятельностное, излишне созерцательное, в противовес чему и используется эта технология.  Она предполагает несколько планов действий:  предметный план действий; внешнеречевой план действий; з)Технология, предполагающая построение воспитательного процесса на проблемной основе. Распространенные объяснительно-репродуктивные технологии не в состоянии обеспечить развитие и саморазвитие детей. Они могут дать приращение знаний, умений, навыков, но не приращение развития. Чтобы обеспечить развитие, необходимо ввести образовательный процесс "в зону ближайшего развития". и) Технология, предполагающая построение образовательного процесса на ситуативной, прежде всего на игровой основе.     Проблемы с объективной необходимостью должны возникнуть в сознании детей через проблемную ситуацию.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Светлана</dc:creator>
  <cp:lastModifiedBy>Светлана</cp:lastModifiedBy>
  <cp:revision>13</cp:revision>
  <cp:lastPrinted>2012-12-25T14:37:40Z</cp:lastPrinted>
  <dcterms:created xsi:type="dcterms:W3CDTF">2012-12-02T14:42:18Z</dcterms:created>
  <dcterms:modified xsi:type="dcterms:W3CDTF">2013-11-10T19:32:51Z</dcterms:modified>
</cp:coreProperties>
</file>