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74" r:id="rId2"/>
    <p:sldId id="285" r:id="rId3"/>
    <p:sldId id="297" r:id="rId4"/>
    <p:sldId id="299" r:id="rId5"/>
    <p:sldId id="300" r:id="rId6"/>
    <p:sldId id="281" r:id="rId7"/>
    <p:sldId id="268" r:id="rId8"/>
    <p:sldId id="269" r:id="rId9"/>
    <p:sldId id="287" r:id="rId10"/>
    <p:sldId id="270" r:id="rId11"/>
    <p:sldId id="292" r:id="rId12"/>
    <p:sldId id="301" r:id="rId13"/>
    <p:sldId id="296" r:id="rId14"/>
    <p:sldId id="294" r:id="rId15"/>
    <p:sldId id="271" r:id="rId16"/>
    <p:sldId id="293" r:id="rId17"/>
    <p:sldId id="295" r:id="rId18"/>
    <p:sldId id="283" r:id="rId19"/>
    <p:sldId id="284" r:id="rId20"/>
    <p:sldId id="279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993300"/>
  </p:clrMru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A4280B-BE18-494A-9027-FABE198A4E42}" type="doc">
      <dgm:prSet loTypeId="urn:microsoft.com/office/officeart/2005/8/layout/hList3" loCatId="list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9B8D88C7-5CA0-4ED4-BA45-18DAEBCC9428}">
      <dgm:prSet phldrT="[Текст]"/>
      <dgm:spPr>
        <a:scene3d>
          <a:camera prst="orthographicFront"/>
          <a:lightRig rig="threePt" dir="t">
            <a:rot lat="0" lon="0" rev="7500000"/>
          </a:lightRig>
        </a:scene3d>
        <a:sp3d prstMaterial="dkEdge">
          <a:bevelT w="127000" h="25400" prst="relaxedInset"/>
          <a:bevelB w="88900" h="121750" prst="angle"/>
        </a:sp3d>
      </dgm:spPr>
      <dgm:t>
        <a:bodyPr/>
        <a:lstStyle/>
        <a:p>
          <a:pPr algn="l">
            <a:lnSpc>
              <a:spcPct val="100000"/>
            </a:lnSpc>
          </a:pPr>
          <a:r>
            <a:rPr lang="ru-RU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Развитие мыслительных навыков учащихся, необходимых не только в учебе, но и в обычной жизни</a:t>
          </a:r>
          <a:endParaRPr lang="ru-RU" b="1" dirty="0"/>
        </a:p>
      </dgm:t>
    </dgm:pt>
    <dgm:pt modelId="{7169D7AF-AAFA-40CE-8897-A0DCCF193BDB}" type="parTrans" cxnId="{BE6E7DC5-2579-4BD9-A0DD-4CD395926228}">
      <dgm:prSet/>
      <dgm:spPr/>
      <dgm:t>
        <a:bodyPr/>
        <a:lstStyle/>
        <a:p>
          <a:endParaRPr lang="ru-RU"/>
        </a:p>
      </dgm:t>
    </dgm:pt>
    <dgm:pt modelId="{60A043C5-1F60-4BB4-813E-4923980BD1DF}" type="sibTrans" cxnId="{BE6E7DC5-2579-4BD9-A0DD-4CD395926228}">
      <dgm:prSet/>
      <dgm:spPr/>
      <dgm:t>
        <a:bodyPr/>
        <a:lstStyle/>
        <a:p>
          <a:endParaRPr lang="ru-RU"/>
        </a:p>
      </dgm:t>
    </dgm:pt>
    <dgm:pt modelId="{3D96AE28-378D-4207-A838-17ACFAE221FB}">
      <dgm:prSet phldrT="[Текст]" custT="1"/>
      <dgm:spPr>
        <a:scene3d>
          <a:camera prst="orthographicFront"/>
          <a:lightRig rig="threePt" dir="t">
            <a:rot lat="0" lon="0" rev="7500000"/>
          </a:lightRig>
        </a:scene3d>
        <a:sp3d prstMaterial="dkEdge">
          <a:bevelT w="127000" h="25400" prst="relaxedInset"/>
        </a:sp3d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Умение принимать </a:t>
          </a:r>
          <a:r>
            <a: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взвешенные </a:t>
          </a:r>
          <a:r>
            <a:rPr lang="ru-RU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решения</a:t>
          </a:r>
          <a:endParaRPr lang="ru-RU" sz="2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AF35B7-7A0B-4027-8B72-294D234E1157}" type="parTrans" cxnId="{28AD31BE-C486-4667-BFE3-A851FFFBD9A4}">
      <dgm:prSet/>
      <dgm:spPr/>
      <dgm:t>
        <a:bodyPr/>
        <a:lstStyle/>
        <a:p>
          <a:endParaRPr lang="ru-RU"/>
        </a:p>
      </dgm:t>
    </dgm:pt>
    <dgm:pt modelId="{0548176C-6319-4E11-BBEF-2716D46725ED}" type="sibTrans" cxnId="{28AD31BE-C486-4667-BFE3-A851FFFBD9A4}">
      <dgm:prSet/>
      <dgm:spPr/>
      <dgm:t>
        <a:bodyPr/>
        <a:lstStyle/>
        <a:p>
          <a:endParaRPr lang="ru-RU"/>
        </a:p>
      </dgm:t>
    </dgm:pt>
    <dgm:pt modelId="{3583F674-1CD4-40AD-BCBB-D62FA7EF3E66}">
      <dgm:prSet phldrT="[Текст]" custT="1"/>
      <dgm:spPr>
        <a:scene3d>
          <a:camera prst="orthographicFront"/>
          <a:lightRig rig="threePt" dir="t">
            <a:rot lat="0" lon="0" rev="7500000"/>
          </a:lightRig>
        </a:scene3d>
        <a:sp3d prstMaterial="dkEdge">
          <a:bevelT w="127000" h="25400" prst="relaxedInset"/>
        </a:sp3d>
      </dgm:spPr>
      <dgm:t>
        <a:bodyPr/>
        <a:lstStyle/>
        <a:p>
          <a:r>
            <a:rPr lang="ru-RU" sz="21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Анализировать </a:t>
          </a:r>
          <a:r>
            <a:rPr lang="ru-RU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различные стороны явлений</a:t>
          </a:r>
          <a:endParaRPr lang="ru-RU" sz="2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F83EB1-1082-4E26-8687-78B2ABF5BDCD}" type="parTrans" cxnId="{57EDC0F2-4105-455F-9767-DEB88A32EC2F}">
      <dgm:prSet/>
      <dgm:spPr/>
      <dgm:t>
        <a:bodyPr/>
        <a:lstStyle/>
        <a:p>
          <a:endParaRPr lang="ru-RU"/>
        </a:p>
      </dgm:t>
    </dgm:pt>
    <dgm:pt modelId="{6F2A6140-8E79-40EA-A7D1-0325F37148C6}" type="sibTrans" cxnId="{57EDC0F2-4105-455F-9767-DEB88A32EC2F}">
      <dgm:prSet/>
      <dgm:spPr/>
      <dgm:t>
        <a:bodyPr/>
        <a:lstStyle/>
        <a:p>
          <a:endParaRPr lang="ru-RU"/>
        </a:p>
      </dgm:t>
    </dgm:pt>
    <dgm:pt modelId="{1A1F2C44-C9B1-4C22-9D74-B4A4EE8C6441}">
      <dgm:prSet/>
      <dgm:spPr/>
      <dgm:t>
        <a:bodyPr/>
        <a:lstStyle/>
        <a:p>
          <a:endParaRPr lang="ru-RU" dirty="0"/>
        </a:p>
      </dgm:t>
    </dgm:pt>
    <dgm:pt modelId="{492B9C95-36D5-461F-9367-11C8145459C4}" type="parTrans" cxnId="{0A8DD6A0-14D0-423A-90A7-399E4CA80E41}">
      <dgm:prSet/>
      <dgm:spPr/>
      <dgm:t>
        <a:bodyPr/>
        <a:lstStyle/>
        <a:p>
          <a:endParaRPr lang="ru-RU"/>
        </a:p>
      </dgm:t>
    </dgm:pt>
    <dgm:pt modelId="{D4E68F61-CE4A-4240-A232-ECD586136103}" type="sibTrans" cxnId="{0A8DD6A0-14D0-423A-90A7-399E4CA80E41}">
      <dgm:prSet/>
      <dgm:spPr/>
      <dgm:t>
        <a:bodyPr/>
        <a:lstStyle/>
        <a:p>
          <a:endParaRPr lang="ru-RU"/>
        </a:p>
      </dgm:t>
    </dgm:pt>
    <dgm:pt modelId="{43B925D4-514A-4D4F-ADA1-A8DEBBB2515C}" type="pres">
      <dgm:prSet presAssocID="{E1A4280B-BE18-494A-9027-FABE198A4E4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5EC6AC-DAAD-439A-AD06-EFA842E23981}" type="pres">
      <dgm:prSet presAssocID="{9B8D88C7-5CA0-4ED4-BA45-18DAEBCC9428}" presName="roof" presStyleLbl="dkBgShp" presStyleIdx="0" presStyleCnt="2" custLinFactNeighborY="0"/>
      <dgm:spPr/>
      <dgm:t>
        <a:bodyPr/>
        <a:lstStyle/>
        <a:p>
          <a:endParaRPr lang="ru-RU"/>
        </a:p>
      </dgm:t>
    </dgm:pt>
    <dgm:pt modelId="{F5C003CC-5685-4323-8786-462C26ACE92C}" type="pres">
      <dgm:prSet presAssocID="{9B8D88C7-5CA0-4ED4-BA45-18DAEBCC9428}" presName="pillars" presStyleCnt="0"/>
      <dgm:spPr>
        <a:scene3d>
          <a:camera prst="orthographicFront"/>
          <a:lightRig rig="threePt" dir="t"/>
        </a:scene3d>
        <a:sp3d prstMaterial="dkEdge"/>
      </dgm:spPr>
    </dgm:pt>
    <dgm:pt modelId="{32FFC85C-61E2-4C05-B56D-AE0F15987723}" type="pres">
      <dgm:prSet presAssocID="{9B8D88C7-5CA0-4ED4-BA45-18DAEBCC9428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9CEC20-84A9-4189-8ABC-1F6EC8672696}" type="pres">
      <dgm:prSet presAssocID="{3583F674-1CD4-40AD-BCBB-D62FA7EF3E66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25D2D5-052E-4785-86F1-AE099947279E}" type="pres">
      <dgm:prSet presAssocID="{9B8D88C7-5CA0-4ED4-BA45-18DAEBCC9428}" presName="base" presStyleLbl="dkBgShp" presStyleIdx="1" presStyleCnt="2" custFlipVert="1" custScaleY="35540"/>
      <dgm:spPr>
        <a:scene3d>
          <a:camera prst="orthographicFront"/>
          <a:lightRig rig="threePt" dir="t">
            <a:rot lat="0" lon="0" rev="7500000"/>
          </a:lightRig>
        </a:scene3d>
        <a:sp3d prstMaterial="dkEdge">
          <a:bevelT w="127000" h="25400" prst="relaxedInset"/>
          <a:bevelB w="88900" h="121750" prst="angle"/>
        </a:sp3d>
      </dgm:spPr>
    </dgm:pt>
  </dgm:ptLst>
  <dgm:cxnLst>
    <dgm:cxn modelId="{9724C93E-0A77-4E0F-AE6E-3DF4A45CBB73}" type="presOf" srcId="{E1A4280B-BE18-494A-9027-FABE198A4E42}" destId="{43B925D4-514A-4D4F-ADA1-A8DEBBB2515C}" srcOrd="0" destOrd="0" presId="urn:microsoft.com/office/officeart/2005/8/layout/hList3"/>
    <dgm:cxn modelId="{28AD31BE-C486-4667-BFE3-A851FFFBD9A4}" srcId="{9B8D88C7-5CA0-4ED4-BA45-18DAEBCC9428}" destId="{3D96AE28-378D-4207-A838-17ACFAE221FB}" srcOrd="0" destOrd="0" parTransId="{03AF35B7-7A0B-4027-8B72-294D234E1157}" sibTransId="{0548176C-6319-4E11-BBEF-2716D46725ED}"/>
    <dgm:cxn modelId="{B69A488A-12AF-4ACD-883F-97CE1CE5774A}" type="presOf" srcId="{3583F674-1CD4-40AD-BCBB-D62FA7EF3E66}" destId="{2A9CEC20-84A9-4189-8ABC-1F6EC8672696}" srcOrd="0" destOrd="0" presId="urn:microsoft.com/office/officeart/2005/8/layout/hList3"/>
    <dgm:cxn modelId="{57EDC0F2-4105-455F-9767-DEB88A32EC2F}" srcId="{9B8D88C7-5CA0-4ED4-BA45-18DAEBCC9428}" destId="{3583F674-1CD4-40AD-BCBB-D62FA7EF3E66}" srcOrd="1" destOrd="0" parTransId="{4CF83EB1-1082-4E26-8687-78B2ABF5BDCD}" sibTransId="{6F2A6140-8E79-40EA-A7D1-0325F37148C6}"/>
    <dgm:cxn modelId="{77ECFAF9-CDEE-4887-9474-8A47220BC0AD}" type="presOf" srcId="{3D96AE28-378D-4207-A838-17ACFAE221FB}" destId="{32FFC85C-61E2-4C05-B56D-AE0F15987723}" srcOrd="0" destOrd="0" presId="urn:microsoft.com/office/officeart/2005/8/layout/hList3"/>
    <dgm:cxn modelId="{ACD1BFB9-E57D-405E-B7A1-1968F0806469}" type="presOf" srcId="{9B8D88C7-5CA0-4ED4-BA45-18DAEBCC9428}" destId="{E85EC6AC-DAAD-439A-AD06-EFA842E23981}" srcOrd="0" destOrd="0" presId="urn:microsoft.com/office/officeart/2005/8/layout/hList3"/>
    <dgm:cxn modelId="{0A8DD6A0-14D0-423A-90A7-399E4CA80E41}" srcId="{E1A4280B-BE18-494A-9027-FABE198A4E42}" destId="{1A1F2C44-C9B1-4C22-9D74-B4A4EE8C6441}" srcOrd="1" destOrd="0" parTransId="{492B9C95-36D5-461F-9367-11C8145459C4}" sibTransId="{D4E68F61-CE4A-4240-A232-ECD586136103}"/>
    <dgm:cxn modelId="{BE6E7DC5-2579-4BD9-A0DD-4CD395926228}" srcId="{E1A4280B-BE18-494A-9027-FABE198A4E42}" destId="{9B8D88C7-5CA0-4ED4-BA45-18DAEBCC9428}" srcOrd="0" destOrd="0" parTransId="{7169D7AF-AAFA-40CE-8897-A0DCCF193BDB}" sibTransId="{60A043C5-1F60-4BB4-813E-4923980BD1DF}"/>
    <dgm:cxn modelId="{A8C8A047-33D4-44DC-9FB4-49DEA1FEF347}" type="presParOf" srcId="{43B925D4-514A-4D4F-ADA1-A8DEBBB2515C}" destId="{E85EC6AC-DAAD-439A-AD06-EFA842E23981}" srcOrd="0" destOrd="0" presId="urn:microsoft.com/office/officeart/2005/8/layout/hList3"/>
    <dgm:cxn modelId="{14BD01C6-4452-46DA-B0FF-93ED856F54B9}" type="presParOf" srcId="{43B925D4-514A-4D4F-ADA1-A8DEBBB2515C}" destId="{F5C003CC-5685-4323-8786-462C26ACE92C}" srcOrd="1" destOrd="0" presId="urn:microsoft.com/office/officeart/2005/8/layout/hList3"/>
    <dgm:cxn modelId="{EAADA82F-C9D4-412E-BF18-AAFD37D1E5CF}" type="presParOf" srcId="{F5C003CC-5685-4323-8786-462C26ACE92C}" destId="{32FFC85C-61E2-4C05-B56D-AE0F15987723}" srcOrd="0" destOrd="0" presId="urn:microsoft.com/office/officeart/2005/8/layout/hList3"/>
    <dgm:cxn modelId="{DE5E037B-E6D2-4E8C-A1EF-F1CCA04D9781}" type="presParOf" srcId="{F5C003CC-5685-4323-8786-462C26ACE92C}" destId="{2A9CEC20-84A9-4189-8ABC-1F6EC8672696}" srcOrd="1" destOrd="0" presId="urn:microsoft.com/office/officeart/2005/8/layout/hList3"/>
    <dgm:cxn modelId="{3CADA520-7D8A-4722-A461-56E188FFA7C9}" type="presParOf" srcId="{43B925D4-514A-4D4F-ADA1-A8DEBBB2515C}" destId="{D625D2D5-052E-4785-86F1-AE099947279E}" srcOrd="2" destOrd="0" presId="urn:microsoft.com/office/officeart/2005/8/layout/hList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8AF330-31DF-436B-9D6A-3627286347A3}" type="doc">
      <dgm:prSet loTypeId="urn:microsoft.com/office/officeart/2005/8/layout/list1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43BEBF77-5E81-446B-96DC-4E2B4A1EF17E}">
      <dgm:prSet custT="1"/>
      <dgm:spPr>
        <a:ln w="50800">
          <a:solidFill>
            <a:schemeClr val="tx1"/>
          </a:solidFill>
        </a:ln>
      </dgm:spPr>
      <dgm:t>
        <a:bodyPr/>
        <a:lstStyle/>
        <a:p>
          <a:pPr rtl="0"/>
          <a:r>
            <a:rPr lang="ru-RU" sz="1600" b="1" dirty="0" smtClean="0">
              <a:solidFill>
                <a:schemeClr val="tx2"/>
              </a:solidFill>
              <a:latin typeface="Century Gothic" pitchFamily="34" charset="0"/>
            </a:rPr>
            <a:t>1. Тема/предмет (одно существительное)</a:t>
          </a:r>
          <a:endParaRPr lang="ru-RU" sz="1600" b="1" dirty="0">
            <a:solidFill>
              <a:schemeClr val="tx2"/>
            </a:solidFill>
            <a:latin typeface="Century Gothic" pitchFamily="34" charset="0"/>
          </a:endParaRPr>
        </a:p>
      </dgm:t>
    </dgm:pt>
    <dgm:pt modelId="{DC129C79-E75F-44E2-B2BA-69FEE36595F4}" type="parTrans" cxnId="{D0906BE2-AC92-4B59-A564-5E3B38F1B653}">
      <dgm:prSet/>
      <dgm:spPr/>
      <dgm:t>
        <a:bodyPr/>
        <a:lstStyle/>
        <a:p>
          <a:endParaRPr lang="ru-RU" sz="1600" b="1">
            <a:solidFill>
              <a:schemeClr val="tx2"/>
            </a:solidFill>
            <a:latin typeface="Century Gothic" pitchFamily="34" charset="0"/>
          </a:endParaRPr>
        </a:p>
      </dgm:t>
    </dgm:pt>
    <dgm:pt modelId="{8ADF4EB9-0F4B-486C-A881-DCC660C5F5D7}" type="sibTrans" cxnId="{D0906BE2-AC92-4B59-A564-5E3B38F1B653}">
      <dgm:prSet/>
      <dgm:spPr/>
      <dgm:t>
        <a:bodyPr/>
        <a:lstStyle/>
        <a:p>
          <a:endParaRPr lang="ru-RU" sz="1600" b="1">
            <a:solidFill>
              <a:schemeClr val="tx2"/>
            </a:solidFill>
            <a:latin typeface="Century Gothic" pitchFamily="34" charset="0"/>
          </a:endParaRPr>
        </a:p>
      </dgm:t>
    </dgm:pt>
    <dgm:pt modelId="{F1993D5C-523B-411B-81FF-C398F28E25B1}">
      <dgm:prSet custT="1"/>
      <dgm:spPr>
        <a:ln w="50800">
          <a:solidFill>
            <a:schemeClr val="tx1"/>
          </a:solidFill>
        </a:ln>
      </dgm:spPr>
      <dgm:t>
        <a:bodyPr/>
        <a:lstStyle/>
        <a:p>
          <a:pPr rtl="0"/>
          <a:r>
            <a:rPr lang="ru-RU" sz="1600" b="1" dirty="0" smtClean="0">
              <a:solidFill>
                <a:schemeClr val="tx2"/>
              </a:solidFill>
              <a:latin typeface="Century Gothic" pitchFamily="34" charset="0"/>
            </a:rPr>
            <a:t>2. Описание темы/предмета (два прилагательных, причастия)</a:t>
          </a:r>
          <a:endParaRPr lang="ru-RU" sz="1600" b="1" dirty="0">
            <a:solidFill>
              <a:schemeClr val="tx2"/>
            </a:solidFill>
            <a:latin typeface="Century Gothic" pitchFamily="34" charset="0"/>
          </a:endParaRPr>
        </a:p>
      </dgm:t>
    </dgm:pt>
    <dgm:pt modelId="{CBF7CE0F-4E3C-4A16-938E-3786F8A794AA}" type="parTrans" cxnId="{B7E5909E-BAD5-458E-92AC-9E2D08A797F5}">
      <dgm:prSet/>
      <dgm:spPr/>
      <dgm:t>
        <a:bodyPr/>
        <a:lstStyle/>
        <a:p>
          <a:endParaRPr lang="ru-RU" sz="1600" b="1">
            <a:solidFill>
              <a:schemeClr val="tx2"/>
            </a:solidFill>
            <a:latin typeface="Century Gothic" pitchFamily="34" charset="0"/>
          </a:endParaRPr>
        </a:p>
      </dgm:t>
    </dgm:pt>
    <dgm:pt modelId="{200C9295-BC51-4E43-B71B-0FD3171A5198}" type="sibTrans" cxnId="{B7E5909E-BAD5-458E-92AC-9E2D08A797F5}">
      <dgm:prSet/>
      <dgm:spPr/>
      <dgm:t>
        <a:bodyPr/>
        <a:lstStyle/>
        <a:p>
          <a:endParaRPr lang="ru-RU" sz="1600" b="1">
            <a:solidFill>
              <a:schemeClr val="tx2"/>
            </a:solidFill>
            <a:latin typeface="Century Gothic" pitchFamily="34" charset="0"/>
          </a:endParaRPr>
        </a:p>
      </dgm:t>
    </dgm:pt>
    <dgm:pt modelId="{EE5D16D0-984D-4C16-A966-886F66826D7B}">
      <dgm:prSet custT="1"/>
      <dgm:spPr>
        <a:ln w="50800">
          <a:solidFill>
            <a:schemeClr val="tx1"/>
          </a:solidFill>
        </a:ln>
      </dgm:spPr>
      <dgm:t>
        <a:bodyPr/>
        <a:lstStyle/>
        <a:p>
          <a:pPr rtl="0"/>
          <a:r>
            <a:rPr lang="ru-RU" sz="1600" b="1" dirty="0" smtClean="0">
              <a:solidFill>
                <a:schemeClr val="tx2"/>
              </a:solidFill>
              <a:latin typeface="Century Gothic" pitchFamily="34" charset="0"/>
            </a:rPr>
            <a:t>3. Действие темы, предмета (три глагола)</a:t>
          </a:r>
          <a:endParaRPr lang="ru-RU" sz="1600" b="1" dirty="0">
            <a:solidFill>
              <a:schemeClr val="tx2"/>
            </a:solidFill>
            <a:latin typeface="Century Gothic" pitchFamily="34" charset="0"/>
          </a:endParaRPr>
        </a:p>
      </dgm:t>
    </dgm:pt>
    <dgm:pt modelId="{8AAE0D49-30B6-4C19-9023-F8FC14408B71}" type="parTrans" cxnId="{1602C79B-B5EA-4FE7-A3A0-0D432BBD2221}">
      <dgm:prSet/>
      <dgm:spPr/>
      <dgm:t>
        <a:bodyPr/>
        <a:lstStyle/>
        <a:p>
          <a:endParaRPr lang="ru-RU" sz="1600" b="1">
            <a:solidFill>
              <a:schemeClr val="tx2"/>
            </a:solidFill>
            <a:latin typeface="Century Gothic" pitchFamily="34" charset="0"/>
          </a:endParaRPr>
        </a:p>
      </dgm:t>
    </dgm:pt>
    <dgm:pt modelId="{C44891F3-4CDB-4EC2-B457-D09BD328B62D}" type="sibTrans" cxnId="{1602C79B-B5EA-4FE7-A3A0-0D432BBD2221}">
      <dgm:prSet/>
      <dgm:spPr/>
      <dgm:t>
        <a:bodyPr/>
        <a:lstStyle/>
        <a:p>
          <a:endParaRPr lang="ru-RU" sz="1600" b="1">
            <a:solidFill>
              <a:schemeClr val="tx2"/>
            </a:solidFill>
            <a:latin typeface="Century Gothic" pitchFamily="34" charset="0"/>
          </a:endParaRPr>
        </a:p>
      </dgm:t>
    </dgm:pt>
    <dgm:pt modelId="{0BF69DA9-8753-43D8-9BCD-12EB93BB340B}">
      <dgm:prSet custT="1"/>
      <dgm:spPr>
        <a:ln w="50800">
          <a:solidFill>
            <a:schemeClr val="tx1"/>
          </a:solidFill>
        </a:ln>
      </dgm:spPr>
      <dgm:t>
        <a:bodyPr/>
        <a:lstStyle/>
        <a:p>
          <a:pPr rtl="0"/>
          <a:r>
            <a:rPr lang="ru-RU" sz="1600" b="1" dirty="0" smtClean="0">
              <a:solidFill>
                <a:schemeClr val="tx2"/>
              </a:solidFill>
              <a:latin typeface="Century Gothic" pitchFamily="34" charset="0"/>
            </a:rPr>
            <a:t>4. Фраза из 4-5 слов, выражающая отношение к теме/предмету</a:t>
          </a:r>
          <a:endParaRPr lang="ru-RU" sz="1600" b="1" dirty="0">
            <a:solidFill>
              <a:schemeClr val="tx2"/>
            </a:solidFill>
            <a:latin typeface="Century Gothic" pitchFamily="34" charset="0"/>
          </a:endParaRPr>
        </a:p>
      </dgm:t>
    </dgm:pt>
    <dgm:pt modelId="{EE55905A-FF92-4354-88F6-499F216D7857}" type="parTrans" cxnId="{99D49EB4-5A3F-4B23-86B5-6480847D5424}">
      <dgm:prSet/>
      <dgm:spPr/>
      <dgm:t>
        <a:bodyPr/>
        <a:lstStyle/>
        <a:p>
          <a:endParaRPr lang="ru-RU" sz="1600" b="1">
            <a:solidFill>
              <a:schemeClr val="tx2"/>
            </a:solidFill>
            <a:latin typeface="Century Gothic" pitchFamily="34" charset="0"/>
          </a:endParaRPr>
        </a:p>
      </dgm:t>
    </dgm:pt>
    <dgm:pt modelId="{51A60612-2CCB-4530-AC8E-30EC6019DD55}" type="sibTrans" cxnId="{99D49EB4-5A3F-4B23-86B5-6480847D5424}">
      <dgm:prSet/>
      <dgm:spPr/>
      <dgm:t>
        <a:bodyPr/>
        <a:lstStyle/>
        <a:p>
          <a:endParaRPr lang="ru-RU" sz="1600" b="1">
            <a:solidFill>
              <a:schemeClr val="tx2"/>
            </a:solidFill>
            <a:latin typeface="Century Gothic" pitchFamily="34" charset="0"/>
          </a:endParaRPr>
        </a:p>
      </dgm:t>
    </dgm:pt>
    <dgm:pt modelId="{68DF6516-F836-4719-8399-6696B22EBAFD}">
      <dgm:prSet custT="1"/>
      <dgm:spPr>
        <a:ln w="50800">
          <a:solidFill>
            <a:schemeClr val="tx1"/>
          </a:solidFill>
        </a:ln>
      </dgm:spPr>
      <dgm:t>
        <a:bodyPr/>
        <a:lstStyle/>
        <a:p>
          <a:pPr rtl="0"/>
          <a:r>
            <a:rPr lang="ru-RU" sz="1600" b="1" dirty="0" smtClean="0">
              <a:solidFill>
                <a:schemeClr val="tx2"/>
              </a:solidFill>
              <a:latin typeface="Century Gothic" pitchFamily="34" charset="0"/>
            </a:rPr>
            <a:t>5. Синоним, обобщающий или расширяющий смысл темы/предмета (одно слово)</a:t>
          </a:r>
          <a:endParaRPr lang="ru-RU" sz="1600" b="1" dirty="0">
            <a:solidFill>
              <a:schemeClr val="tx2"/>
            </a:solidFill>
            <a:latin typeface="Century Gothic" pitchFamily="34" charset="0"/>
          </a:endParaRPr>
        </a:p>
      </dgm:t>
    </dgm:pt>
    <dgm:pt modelId="{577BE97F-B87E-4B23-85AD-30DA5848A86D}" type="parTrans" cxnId="{136677D4-49D2-432B-9751-D640EB11098C}">
      <dgm:prSet/>
      <dgm:spPr/>
      <dgm:t>
        <a:bodyPr/>
        <a:lstStyle/>
        <a:p>
          <a:endParaRPr lang="ru-RU" sz="1600" b="1">
            <a:solidFill>
              <a:schemeClr val="tx2"/>
            </a:solidFill>
            <a:latin typeface="Century Gothic" pitchFamily="34" charset="0"/>
          </a:endParaRPr>
        </a:p>
      </dgm:t>
    </dgm:pt>
    <dgm:pt modelId="{865A3C8D-036F-4DC4-8E4D-5E23162EE71B}" type="sibTrans" cxnId="{136677D4-49D2-432B-9751-D640EB11098C}">
      <dgm:prSet/>
      <dgm:spPr/>
      <dgm:t>
        <a:bodyPr/>
        <a:lstStyle/>
        <a:p>
          <a:endParaRPr lang="ru-RU" sz="1600" b="1">
            <a:solidFill>
              <a:schemeClr val="tx2"/>
            </a:solidFill>
            <a:latin typeface="Century Gothic" pitchFamily="34" charset="0"/>
          </a:endParaRPr>
        </a:p>
      </dgm:t>
    </dgm:pt>
    <dgm:pt modelId="{6AD335BD-19B1-45D9-80DC-AC4F9FC4D280}" type="pres">
      <dgm:prSet presAssocID="{818AF330-31DF-436B-9D6A-3627286347A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45FF39-E39D-43B4-B39F-C1FC5064AD76}" type="pres">
      <dgm:prSet presAssocID="{43BEBF77-5E81-446B-96DC-4E2B4A1EF17E}" presName="parentLin" presStyleCnt="0"/>
      <dgm:spPr/>
    </dgm:pt>
    <dgm:pt modelId="{DE97BE62-FBB3-4431-929B-80F7FD179327}" type="pres">
      <dgm:prSet presAssocID="{43BEBF77-5E81-446B-96DC-4E2B4A1EF17E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6FF2ED82-2B59-473E-B715-34FB430A4467}" type="pres">
      <dgm:prSet presAssocID="{43BEBF77-5E81-446B-96DC-4E2B4A1EF17E}" presName="parentText" presStyleLbl="node1" presStyleIdx="0" presStyleCnt="5" custScaleX="114544" custScaleY="154523" custLinFactNeighborX="-100000" custLinFactNeighborY="1107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D8EF21-1C7C-4F6A-80BC-E2650947A7CC}" type="pres">
      <dgm:prSet presAssocID="{43BEBF77-5E81-446B-96DC-4E2B4A1EF17E}" presName="negativeSpace" presStyleCnt="0"/>
      <dgm:spPr/>
    </dgm:pt>
    <dgm:pt modelId="{0EC0E775-7A04-47A0-811D-EA7CC8702801}" type="pres">
      <dgm:prSet presAssocID="{43BEBF77-5E81-446B-96DC-4E2B4A1EF17E}" presName="childText" presStyleLbl="conFgAcc1" presStyleIdx="0" presStyleCnt="5" custScaleX="82516" custScaleY="135829">
        <dgm:presLayoutVars>
          <dgm:bulletEnabled val="1"/>
        </dgm:presLayoutVars>
      </dgm:prSet>
      <dgm:spPr/>
    </dgm:pt>
    <dgm:pt modelId="{E740F74A-78DE-4587-A7E7-0CE3384E19F5}" type="pres">
      <dgm:prSet presAssocID="{8ADF4EB9-0F4B-486C-A881-DCC660C5F5D7}" presName="spaceBetweenRectangles" presStyleCnt="0"/>
      <dgm:spPr/>
    </dgm:pt>
    <dgm:pt modelId="{00E1ECB2-76AB-4D32-92E9-9A29DF25F146}" type="pres">
      <dgm:prSet presAssocID="{F1993D5C-523B-411B-81FF-C398F28E25B1}" presName="parentLin" presStyleCnt="0"/>
      <dgm:spPr/>
    </dgm:pt>
    <dgm:pt modelId="{AC4F81C0-3052-4A04-9A83-F6F3BD6F0847}" type="pres">
      <dgm:prSet presAssocID="{F1993D5C-523B-411B-81FF-C398F28E25B1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06C1AACA-A9D0-493C-98C9-439780DF965B}" type="pres">
      <dgm:prSet presAssocID="{F1993D5C-523B-411B-81FF-C398F28E25B1}" presName="parentText" presStyleLbl="node1" presStyleIdx="1" presStyleCnt="5" custScaleX="115038" custScaleY="165051" custLinFactNeighborX="-100000" custLinFactNeighborY="-8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699356-DA00-46CD-9320-303A254DD8ED}" type="pres">
      <dgm:prSet presAssocID="{F1993D5C-523B-411B-81FF-C398F28E25B1}" presName="negativeSpace" presStyleCnt="0"/>
      <dgm:spPr/>
    </dgm:pt>
    <dgm:pt modelId="{DD6ECAA8-C26D-4CAB-9888-74D60E78469C}" type="pres">
      <dgm:prSet presAssocID="{F1993D5C-523B-411B-81FF-C398F28E25B1}" presName="childText" presStyleLbl="conFgAcc1" presStyleIdx="1" presStyleCnt="5" custScaleX="82456">
        <dgm:presLayoutVars>
          <dgm:bulletEnabled val="1"/>
        </dgm:presLayoutVars>
      </dgm:prSet>
      <dgm:spPr/>
    </dgm:pt>
    <dgm:pt modelId="{5A5A2C52-2987-4B79-B78F-317FAC124320}" type="pres">
      <dgm:prSet presAssocID="{200C9295-BC51-4E43-B71B-0FD3171A5198}" presName="spaceBetweenRectangles" presStyleCnt="0"/>
      <dgm:spPr/>
    </dgm:pt>
    <dgm:pt modelId="{36B84D01-E93B-43A0-9578-FFD0B17880FA}" type="pres">
      <dgm:prSet presAssocID="{EE5D16D0-984D-4C16-A966-886F66826D7B}" presName="parentLin" presStyleCnt="0"/>
      <dgm:spPr/>
    </dgm:pt>
    <dgm:pt modelId="{6F4E2F96-79E5-488B-8F54-F6743F8BFB08}" type="pres">
      <dgm:prSet presAssocID="{EE5D16D0-984D-4C16-A966-886F66826D7B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56C77BB2-0341-4973-A623-59CC620D57BF}" type="pres">
      <dgm:prSet presAssocID="{EE5D16D0-984D-4C16-A966-886F66826D7B}" presName="parentText" presStyleLbl="node1" presStyleIdx="2" presStyleCnt="5" custScaleX="115037" custScaleY="125477" custLinFactNeighborX="-100000" custLinFactNeighborY="73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C9A15D-A8AC-4AEF-80C5-A7FC29D4855B}" type="pres">
      <dgm:prSet presAssocID="{EE5D16D0-984D-4C16-A966-886F66826D7B}" presName="negativeSpace" presStyleCnt="0"/>
      <dgm:spPr/>
    </dgm:pt>
    <dgm:pt modelId="{C6C25E81-6417-41A5-BE51-ADD34A3289EB}" type="pres">
      <dgm:prSet presAssocID="{EE5D16D0-984D-4C16-A966-886F66826D7B}" presName="childText" presStyleLbl="conFgAcc1" presStyleIdx="2" presStyleCnt="5" custScaleX="83001" custScaleY="148236">
        <dgm:presLayoutVars>
          <dgm:bulletEnabled val="1"/>
        </dgm:presLayoutVars>
      </dgm:prSet>
      <dgm:spPr/>
    </dgm:pt>
    <dgm:pt modelId="{8E26675A-C422-450E-9B0F-4CBB684C93B1}" type="pres">
      <dgm:prSet presAssocID="{C44891F3-4CDB-4EC2-B457-D09BD328B62D}" presName="spaceBetweenRectangles" presStyleCnt="0"/>
      <dgm:spPr/>
    </dgm:pt>
    <dgm:pt modelId="{24D06DCE-EE37-45D5-A6CB-DF6607DDEF6C}" type="pres">
      <dgm:prSet presAssocID="{0BF69DA9-8753-43D8-9BCD-12EB93BB340B}" presName="parentLin" presStyleCnt="0"/>
      <dgm:spPr/>
    </dgm:pt>
    <dgm:pt modelId="{67CC5765-26EF-4A1D-9D11-05DCA4B38B58}" type="pres">
      <dgm:prSet presAssocID="{0BF69DA9-8753-43D8-9BCD-12EB93BB340B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F5476953-7FCF-4DF4-9E08-979A0754D9C2}" type="pres">
      <dgm:prSet presAssocID="{0BF69DA9-8753-43D8-9BCD-12EB93BB340B}" presName="parentText" presStyleLbl="node1" presStyleIdx="3" presStyleCnt="5" custScaleX="116291" custScaleY="151660" custLinFactNeighborX="-100000" custLinFactNeighborY="-51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DE3109-20D2-4D6A-8A7F-0FA293C3CA26}" type="pres">
      <dgm:prSet presAssocID="{0BF69DA9-8753-43D8-9BCD-12EB93BB340B}" presName="negativeSpace" presStyleCnt="0"/>
      <dgm:spPr/>
    </dgm:pt>
    <dgm:pt modelId="{5BAA0E33-13E6-4C7F-BDFE-6083FD735A56}" type="pres">
      <dgm:prSet presAssocID="{0BF69DA9-8753-43D8-9BCD-12EB93BB340B}" presName="childText" presStyleLbl="conFgAcc1" presStyleIdx="3" presStyleCnt="5" custScaleX="83001" custScaleY="153673">
        <dgm:presLayoutVars>
          <dgm:bulletEnabled val="1"/>
        </dgm:presLayoutVars>
      </dgm:prSet>
      <dgm:spPr/>
    </dgm:pt>
    <dgm:pt modelId="{AEC832C0-C409-432E-9576-10D840144B35}" type="pres">
      <dgm:prSet presAssocID="{51A60612-2CCB-4530-AC8E-30EC6019DD55}" presName="spaceBetweenRectangles" presStyleCnt="0"/>
      <dgm:spPr/>
    </dgm:pt>
    <dgm:pt modelId="{B2130B29-0E05-4C85-BA79-C503976495DF}" type="pres">
      <dgm:prSet presAssocID="{68DF6516-F836-4719-8399-6696B22EBAFD}" presName="parentLin" presStyleCnt="0"/>
      <dgm:spPr/>
    </dgm:pt>
    <dgm:pt modelId="{1B735DC1-15BD-4E07-89F0-C929D6C9007E}" type="pres">
      <dgm:prSet presAssocID="{68DF6516-F836-4719-8399-6696B22EBAFD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D608AB93-E7B6-42A1-A4BE-F37DC429D2D3}" type="pres">
      <dgm:prSet presAssocID="{68DF6516-F836-4719-8399-6696B22EBAFD}" presName="parentText" presStyleLbl="node1" presStyleIdx="4" presStyleCnt="5" custScaleX="116291" custScaleY="203880" custLinFactNeighborX="-100000" custLinFactNeighborY="-314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12395E-C218-4049-A39D-49746A13EEE5}" type="pres">
      <dgm:prSet presAssocID="{68DF6516-F836-4719-8399-6696B22EBAFD}" presName="negativeSpace" presStyleCnt="0"/>
      <dgm:spPr/>
    </dgm:pt>
    <dgm:pt modelId="{43A35BAE-1F6A-4E6E-92D3-8B927F8926AC}" type="pres">
      <dgm:prSet presAssocID="{68DF6516-F836-4719-8399-6696B22EBAFD}" presName="childText" presStyleLbl="conFgAcc1" presStyleIdx="4" presStyleCnt="5" custScaleX="82759" custScaleY="165925" custLinFactNeighborX="0" custLinFactNeighborY="-90038">
        <dgm:presLayoutVars>
          <dgm:bulletEnabled val="1"/>
        </dgm:presLayoutVars>
      </dgm:prSet>
      <dgm:spPr/>
    </dgm:pt>
  </dgm:ptLst>
  <dgm:cxnLst>
    <dgm:cxn modelId="{827E6DE2-ACB8-4816-ADFC-B5FBA099AC9C}" type="presOf" srcId="{EE5D16D0-984D-4C16-A966-886F66826D7B}" destId="{56C77BB2-0341-4973-A623-59CC620D57BF}" srcOrd="1" destOrd="0" presId="urn:microsoft.com/office/officeart/2005/8/layout/list1"/>
    <dgm:cxn modelId="{46DAD21F-3238-4F1F-951B-001CB995AC36}" type="presOf" srcId="{F1993D5C-523B-411B-81FF-C398F28E25B1}" destId="{AC4F81C0-3052-4A04-9A83-F6F3BD6F0847}" srcOrd="0" destOrd="0" presId="urn:microsoft.com/office/officeart/2005/8/layout/list1"/>
    <dgm:cxn modelId="{B18C665B-74CF-4C79-AD30-AC2AFA83B469}" type="presOf" srcId="{0BF69DA9-8753-43D8-9BCD-12EB93BB340B}" destId="{F5476953-7FCF-4DF4-9E08-979A0754D9C2}" srcOrd="1" destOrd="0" presId="urn:microsoft.com/office/officeart/2005/8/layout/list1"/>
    <dgm:cxn modelId="{4D8C7E2D-7FCF-4488-96EE-B614EC165A0D}" type="presOf" srcId="{43BEBF77-5E81-446B-96DC-4E2B4A1EF17E}" destId="{DE97BE62-FBB3-4431-929B-80F7FD179327}" srcOrd="0" destOrd="0" presId="urn:microsoft.com/office/officeart/2005/8/layout/list1"/>
    <dgm:cxn modelId="{53ACD95A-CC5F-4C2A-92B3-4A10AB5FBAB0}" type="presOf" srcId="{F1993D5C-523B-411B-81FF-C398F28E25B1}" destId="{06C1AACA-A9D0-493C-98C9-439780DF965B}" srcOrd="1" destOrd="0" presId="urn:microsoft.com/office/officeart/2005/8/layout/list1"/>
    <dgm:cxn modelId="{33A13ED8-DA0C-4532-998F-70CC5D401D62}" type="presOf" srcId="{EE5D16D0-984D-4C16-A966-886F66826D7B}" destId="{6F4E2F96-79E5-488B-8F54-F6743F8BFB08}" srcOrd="0" destOrd="0" presId="urn:microsoft.com/office/officeart/2005/8/layout/list1"/>
    <dgm:cxn modelId="{8FCC45BC-3551-4B78-94D4-F2B09274F6B3}" type="presOf" srcId="{68DF6516-F836-4719-8399-6696B22EBAFD}" destId="{1B735DC1-15BD-4E07-89F0-C929D6C9007E}" srcOrd="0" destOrd="0" presId="urn:microsoft.com/office/officeart/2005/8/layout/list1"/>
    <dgm:cxn modelId="{ED19BF28-B932-4290-AC5A-55B22B37CB5B}" type="presOf" srcId="{818AF330-31DF-436B-9D6A-3627286347A3}" destId="{6AD335BD-19B1-45D9-80DC-AC4F9FC4D280}" srcOrd="0" destOrd="0" presId="urn:microsoft.com/office/officeart/2005/8/layout/list1"/>
    <dgm:cxn modelId="{B7E5909E-BAD5-458E-92AC-9E2D08A797F5}" srcId="{818AF330-31DF-436B-9D6A-3627286347A3}" destId="{F1993D5C-523B-411B-81FF-C398F28E25B1}" srcOrd="1" destOrd="0" parTransId="{CBF7CE0F-4E3C-4A16-938E-3786F8A794AA}" sibTransId="{200C9295-BC51-4E43-B71B-0FD3171A5198}"/>
    <dgm:cxn modelId="{99D49EB4-5A3F-4B23-86B5-6480847D5424}" srcId="{818AF330-31DF-436B-9D6A-3627286347A3}" destId="{0BF69DA9-8753-43D8-9BCD-12EB93BB340B}" srcOrd="3" destOrd="0" parTransId="{EE55905A-FF92-4354-88F6-499F216D7857}" sibTransId="{51A60612-2CCB-4530-AC8E-30EC6019DD55}"/>
    <dgm:cxn modelId="{1602C79B-B5EA-4FE7-A3A0-0D432BBD2221}" srcId="{818AF330-31DF-436B-9D6A-3627286347A3}" destId="{EE5D16D0-984D-4C16-A966-886F66826D7B}" srcOrd="2" destOrd="0" parTransId="{8AAE0D49-30B6-4C19-9023-F8FC14408B71}" sibTransId="{C44891F3-4CDB-4EC2-B457-D09BD328B62D}"/>
    <dgm:cxn modelId="{136677D4-49D2-432B-9751-D640EB11098C}" srcId="{818AF330-31DF-436B-9D6A-3627286347A3}" destId="{68DF6516-F836-4719-8399-6696B22EBAFD}" srcOrd="4" destOrd="0" parTransId="{577BE97F-B87E-4B23-85AD-30DA5848A86D}" sibTransId="{865A3C8D-036F-4DC4-8E4D-5E23162EE71B}"/>
    <dgm:cxn modelId="{D0906BE2-AC92-4B59-A564-5E3B38F1B653}" srcId="{818AF330-31DF-436B-9D6A-3627286347A3}" destId="{43BEBF77-5E81-446B-96DC-4E2B4A1EF17E}" srcOrd="0" destOrd="0" parTransId="{DC129C79-E75F-44E2-B2BA-69FEE36595F4}" sibTransId="{8ADF4EB9-0F4B-486C-A881-DCC660C5F5D7}"/>
    <dgm:cxn modelId="{EA52DE38-0BAD-4B04-B5F4-C129151147E3}" type="presOf" srcId="{0BF69DA9-8753-43D8-9BCD-12EB93BB340B}" destId="{67CC5765-26EF-4A1D-9D11-05DCA4B38B58}" srcOrd="0" destOrd="0" presId="urn:microsoft.com/office/officeart/2005/8/layout/list1"/>
    <dgm:cxn modelId="{DCE89A16-A892-4B89-92EF-F6B7883C1AD5}" type="presOf" srcId="{43BEBF77-5E81-446B-96DC-4E2B4A1EF17E}" destId="{6FF2ED82-2B59-473E-B715-34FB430A4467}" srcOrd="1" destOrd="0" presId="urn:microsoft.com/office/officeart/2005/8/layout/list1"/>
    <dgm:cxn modelId="{F8ED5D97-E6BD-4A97-B31F-C7C82112C34D}" type="presOf" srcId="{68DF6516-F836-4719-8399-6696B22EBAFD}" destId="{D608AB93-E7B6-42A1-A4BE-F37DC429D2D3}" srcOrd="1" destOrd="0" presId="urn:microsoft.com/office/officeart/2005/8/layout/list1"/>
    <dgm:cxn modelId="{9AEA20BC-446E-430E-85DA-AE366C992F58}" type="presParOf" srcId="{6AD335BD-19B1-45D9-80DC-AC4F9FC4D280}" destId="{8B45FF39-E39D-43B4-B39F-C1FC5064AD76}" srcOrd="0" destOrd="0" presId="urn:microsoft.com/office/officeart/2005/8/layout/list1"/>
    <dgm:cxn modelId="{56991015-333F-44B2-A092-7883D185BFAD}" type="presParOf" srcId="{8B45FF39-E39D-43B4-B39F-C1FC5064AD76}" destId="{DE97BE62-FBB3-4431-929B-80F7FD179327}" srcOrd="0" destOrd="0" presId="urn:microsoft.com/office/officeart/2005/8/layout/list1"/>
    <dgm:cxn modelId="{DB0635D6-F41D-4453-A0C9-69102557C7FF}" type="presParOf" srcId="{8B45FF39-E39D-43B4-B39F-C1FC5064AD76}" destId="{6FF2ED82-2B59-473E-B715-34FB430A4467}" srcOrd="1" destOrd="0" presId="urn:microsoft.com/office/officeart/2005/8/layout/list1"/>
    <dgm:cxn modelId="{843B90D1-975E-4F2D-B408-BD23DBAC3424}" type="presParOf" srcId="{6AD335BD-19B1-45D9-80DC-AC4F9FC4D280}" destId="{1CD8EF21-1C7C-4F6A-80BC-E2650947A7CC}" srcOrd="1" destOrd="0" presId="urn:microsoft.com/office/officeart/2005/8/layout/list1"/>
    <dgm:cxn modelId="{0107FFE8-C807-4AE0-B0E4-5368CB36707E}" type="presParOf" srcId="{6AD335BD-19B1-45D9-80DC-AC4F9FC4D280}" destId="{0EC0E775-7A04-47A0-811D-EA7CC8702801}" srcOrd="2" destOrd="0" presId="urn:microsoft.com/office/officeart/2005/8/layout/list1"/>
    <dgm:cxn modelId="{BFA32E24-13C6-4687-A8A1-5246B2335E6A}" type="presParOf" srcId="{6AD335BD-19B1-45D9-80DC-AC4F9FC4D280}" destId="{E740F74A-78DE-4587-A7E7-0CE3384E19F5}" srcOrd="3" destOrd="0" presId="urn:microsoft.com/office/officeart/2005/8/layout/list1"/>
    <dgm:cxn modelId="{DE4DD30E-FBAB-4E3A-85DC-E12B706AC271}" type="presParOf" srcId="{6AD335BD-19B1-45D9-80DC-AC4F9FC4D280}" destId="{00E1ECB2-76AB-4D32-92E9-9A29DF25F146}" srcOrd="4" destOrd="0" presId="urn:microsoft.com/office/officeart/2005/8/layout/list1"/>
    <dgm:cxn modelId="{D0298682-B2D2-4AC9-A2C5-D428C966D928}" type="presParOf" srcId="{00E1ECB2-76AB-4D32-92E9-9A29DF25F146}" destId="{AC4F81C0-3052-4A04-9A83-F6F3BD6F0847}" srcOrd="0" destOrd="0" presId="urn:microsoft.com/office/officeart/2005/8/layout/list1"/>
    <dgm:cxn modelId="{6FE6714F-41A8-483E-BC06-31026E1B1131}" type="presParOf" srcId="{00E1ECB2-76AB-4D32-92E9-9A29DF25F146}" destId="{06C1AACA-A9D0-493C-98C9-439780DF965B}" srcOrd="1" destOrd="0" presId="urn:microsoft.com/office/officeart/2005/8/layout/list1"/>
    <dgm:cxn modelId="{B3EE050F-5D77-452A-9F1B-F57A00149C2D}" type="presParOf" srcId="{6AD335BD-19B1-45D9-80DC-AC4F9FC4D280}" destId="{C4699356-DA00-46CD-9320-303A254DD8ED}" srcOrd="5" destOrd="0" presId="urn:microsoft.com/office/officeart/2005/8/layout/list1"/>
    <dgm:cxn modelId="{8E9CCEA3-6D88-4216-AE1B-903FA10C136C}" type="presParOf" srcId="{6AD335BD-19B1-45D9-80DC-AC4F9FC4D280}" destId="{DD6ECAA8-C26D-4CAB-9888-74D60E78469C}" srcOrd="6" destOrd="0" presId="urn:microsoft.com/office/officeart/2005/8/layout/list1"/>
    <dgm:cxn modelId="{B00868BF-D079-41AC-9A00-5C82238E14C9}" type="presParOf" srcId="{6AD335BD-19B1-45D9-80DC-AC4F9FC4D280}" destId="{5A5A2C52-2987-4B79-B78F-317FAC124320}" srcOrd="7" destOrd="0" presId="urn:microsoft.com/office/officeart/2005/8/layout/list1"/>
    <dgm:cxn modelId="{9AFD5DC8-4CA3-4BFA-A7FE-8AAA92A6C01A}" type="presParOf" srcId="{6AD335BD-19B1-45D9-80DC-AC4F9FC4D280}" destId="{36B84D01-E93B-43A0-9578-FFD0B17880FA}" srcOrd="8" destOrd="0" presId="urn:microsoft.com/office/officeart/2005/8/layout/list1"/>
    <dgm:cxn modelId="{18425079-3761-4149-8E95-75F9BBF15C1A}" type="presParOf" srcId="{36B84D01-E93B-43A0-9578-FFD0B17880FA}" destId="{6F4E2F96-79E5-488B-8F54-F6743F8BFB08}" srcOrd="0" destOrd="0" presId="urn:microsoft.com/office/officeart/2005/8/layout/list1"/>
    <dgm:cxn modelId="{526A09D0-3219-4866-91D9-E44D7193231C}" type="presParOf" srcId="{36B84D01-E93B-43A0-9578-FFD0B17880FA}" destId="{56C77BB2-0341-4973-A623-59CC620D57BF}" srcOrd="1" destOrd="0" presId="urn:microsoft.com/office/officeart/2005/8/layout/list1"/>
    <dgm:cxn modelId="{8BF9F199-0735-468A-8FE4-08EBD430818A}" type="presParOf" srcId="{6AD335BD-19B1-45D9-80DC-AC4F9FC4D280}" destId="{F1C9A15D-A8AC-4AEF-80C5-A7FC29D4855B}" srcOrd="9" destOrd="0" presId="urn:microsoft.com/office/officeart/2005/8/layout/list1"/>
    <dgm:cxn modelId="{4C8502FF-8B11-4F5E-A347-A0F34BC92BFF}" type="presParOf" srcId="{6AD335BD-19B1-45D9-80DC-AC4F9FC4D280}" destId="{C6C25E81-6417-41A5-BE51-ADD34A3289EB}" srcOrd="10" destOrd="0" presId="urn:microsoft.com/office/officeart/2005/8/layout/list1"/>
    <dgm:cxn modelId="{39E64FE2-D19B-43F2-AD8B-FE10A7BE08AC}" type="presParOf" srcId="{6AD335BD-19B1-45D9-80DC-AC4F9FC4D280}" destId="{8E26675A-C422-450E-9B0F-4CBB684C93B1}" srcOrd="11" destOrd="0" presId="urn:microsoft.com/office/officeart/2005/8/layout/list1"/>
    <dgm:cxn modelId="{1B14D860-6CFD-4692-B432-78815437A8E0}" type="presParOf" srcId="{6AD335BD-19B1-45D9-80DC-AC4F9FC4D280}" destId="{24D06DCE-EE37-45D5-A6CB-DF6607DDEF6C}" srcOrd="12" destOrd="0" presId="urn:microsoft.com/office/officeart/2005/8/layout/list1"/>
    <dgm:cxn modelId="{DB192509-D62A-4EDD-9483-65D4033F6B94}" type="presParOf" srcId="{24D06DCE-EE37-45D5-A6CB-DF6607DDEF6C}" destId="{67CC5765-26EF-4A1D-9D11-05DCA4B38B58}" srcOrd="0" destOrd="0" presId="urn:microsoft.com/office/officeart/2005/8/layout/list1"/>
    <dgm:cxn modelId="{2679B760-6A1D-40DC-902D-AF144A333404}" type="presParOf" srcId="{24D06DCE-EE37-45D5-A6CB-DF6607DDEF6C}" destId="{F5476953-7FCF-4DF4-9E08-979A0754D9C2}" srcOrd="1" destOrd="0" presId="urn:microsoft.com/office/officeart/2005/8/layout/list1"/>
    <dgm:cxn modelId="{0D636C61-F568-47AA-8FEE-0B0888E01AED}" type="presParOf" srcId="{6AD335BD-19B1-45D9-80DC-AC4F9FC4D280}" destId="{67DE3109-20D2-4D6A-8A7F-0FA293C3CA26}" srcOrd="13" destOrd="0" presId="urn:microsoft.com/office/officeart/2005/8/layout/list1"/>
    <dgm:cxn modelId="{8FCC97A3-112C-4187-ADB1-0E7D972D2D83}" type="presParOf" srcId="{6AD335BD-19B1-45D9-80DC-AC4F9FC4D280}" destId="{5BAA0E33-13E6-4C7F-BDFE-6083FD735A56}" srcOrd="14" destOrd="0" presId="urn:microsoft.com/office/officeart/2005/8/layout/list1"/>
    <dgm:cxn modelId="{1C2FDBCB-C5FF-4575-ACA1-CE521148EF5F}" type="presParOf" srcId="{6AD335BD-19B1-45D9-80DC-AC4F9FC4D280}" destId="{AEC832C0-C409-432E-9576-10D840144B35}" srcOrd="15" destOrd="0" presId="urn:microsoft.com/office/officeart/2005/8/layout/list1"/>
    <dgm:cxn modelId="{3AC87007-F8C2-4A52-8B1E-F830EDA40261}" type="presParOf" srcId="{6AD335BD-19B1-45D9-80DC-AC4F9FC4D280}" destId="{B2130B29-0E05-4C85-BA79-C503976495DF}" srcOrd="16" destOrd="0" presId="urn:microsoft.com/office/officeart/2005/8/layout/list1"/>
    <dgm:cxn modelId="{B2B605B4-D7CB-44E4-B1C5-AC92592FA68F}" type="presParOf" srcId="{B2130B29-0E05-4C85-BA79-C503976495DF}" destId="{1B735DC1-15BD-4E07-89F0-C929D6C9007E}" srcOrd="0" destOrd="0" presId="urn:microsoft.com/office/officeart/2005/8/layout/list1"/>
    <dgm:cxn modelId="{FDB4636A-BC4F-492B-BBE0-55D203DE256A}" type="presParOf" srcId="{B2130B29-0E05-4C85-BA79-C503976495DF}" destId="{D608AB93-E7B6-42A1-A4BE-F37DC429D2D3}" srcOrd="1" destOrd="0" presId="urn:microsoft.com/office/officeart/2005/8/layout/list1"/>
    <dgm:cxn modelId="{C47BA439-DB48-4883-90AF-9D3B7F347310}" type="presParOf" srcId="{6AD335BD-19B1-45D9-80DC-AC4F9FC4D280}" destId="{4C12395E-C218-4049-A39D-49746A13EEE5}" srcOrd="17" destOrd="0" presId="urn:microsoft.com/office/officeart/2005/8/layout/list1"/>
    <dgm:cxn modelId="{185DBCFC-F99F-44C4-91EC-B22BDB55D58A}" type="presParOf" srcId="{6AD335BD-19B1-45D9-80DC-AC4F9FC4D280}" destId="{43A35BAE-1F6A-4E6E-92D3-8B927F8926AC}" srcOrd="18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A1190-6B03-4077-9ED6-CEF4A26FA7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9550" y="2967038"/>
            <a:ext cx="629602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4D49F-7628-4ED5-8736-2C91F006C9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201FA-92BF-4145-984A-FD6B9B69A1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19DFE-A837-441D-B0E8-BD46F496D0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58330-7103-4275-B86C-DA09741FED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EC19D7F-6A77-4EC9-B2BC-056214D078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 spd="med"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66800" y="19812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1066800" y="41148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2F0E39C-2094-4D31-9B25-A66DA42C4F5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19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52625"/>
            <a:ext cx="82296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373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373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4250" y="6245225"/>
            <a:ext cx="53975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E5055F5-6F6F-4E72-A190-E2456B6BC6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</p:sldLayoutIdLst>
  <p:transition spd="med">
    <p:strips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85852" y="1857364"/>
            <a:ext cx="6048405" cy="2857500"/>
          </a:xfrm>
          <a:ln>
            <a:prstDash val="sysDot"/>
          </a:ln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Технология</a:t>
            </a:r>
            <a:br>
              <a:rPr lang="ru-RU" sz="4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ru-RU" sz="4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развития критического мышления через чтение и письмо</a:t>
            </a:r>
          </a:p>
        </p:txBody>
      </p:sp>
      <p:pic>
        <p:nvPicPr>
          <p:cNvPr id="3076" name="Рисунок 6" descr="schol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0"/>
            <a:ext cx="2470150" cy="34290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9" name="Rectangle 5"/>
          <p:cNvSpPr>
            <a:spLocks noGrp="1" noChangeArrowheads="1"/>
          </p:cNvSpPr>
          <p:nvPr>
            <p:ph type="title"/>
          </p:nvPr>
        </p:nvSpPr>
        <p:spPr>
          <a:xfrm>
            <a:off x="1116013" y="0"/>
            <a:ext cx="7543800" cy="1431925"/>
          </a:xfrm>
          <a:noFill/>
          <a:ln/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/>
            <a:r>
              <a:rPr lang="ru-RU" b="0" i="1">
                <a:latin typeface="Banco" pitchFamily="18" charset="0"/>
              </a:rPr>
              <a:t>Фаза осмысления</a:t>
            </a:r>
          </a:p>
        </p:txBody>
      </p:sp>
      <p:pic>
        <p:nvPicPr>
          <p:cNvPr id="98313" name="Picture 9" descr="j0343359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9124" y="3000372"/>
            <a:ext cx="2445118" cy="2893440"/>
          </a:xfrm>
          <a:noFill/>
          <a:ln/>
        </p:spPr>
      </p:pic>
      <p:sp>
        <p:nvSpPr>
          <p:cNvPr id="98310" name="Text Box 6"/>
          <p:cNvSpPr txBox="1">
            <a:spLocks noChangeArrowheads="1"/>
          </p:cNvSpPr>
          <p:nvPr/>
        </p:nvSpPr>
        <p:spPr bwMode="auto">
          <a:xfrm>
            <a:off x="1187450" y="1341438"/>
            <a:ext cx="7488238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CC0000"/>
                </a:solidFill>
                <a:latin typeface="Monotype Corsiva" pitchFamily="66" charset="0"/>
              </a:rPr>
              <a:t>Задачи:</a:t>
            </a:r>
          </a:p>
          <a:p>
            <a:pPr>
              <a:spcBef>
                <a:spcPct val="50000"/>
              </a:spcBef>
              <a:buClr>
                <a:srgbClr val="CC0000"/>
              </a:buClr>
              <a:buFont typeface="Wingdings" pitchFamily="2" charset="2"/>
              <a:buChar char="q"/>
            </a:pPr>
            <a:r>
              <a:rPr lang="ru-RU">
                <a:latin typeface="Tahoma" pitchFamily="34" charset="0"/>
              </a:rPr>
              <a:t> помочь активно воспринимать изучаемый материал;</a:t>
            </a:r>
          </a:p>
          <a:p>
            <a:pPr>
              <a:spcBef>
                <a:spcPct val="50000"/>
              </a:spcBef>
              <a:buClr>
                <a:srgbClr val="CC0000"/>
              </a:buClr>
              <a:buFont typeface="Wingdings" pitchFamily="2" charset="2"/>
              <a:buChar char="q"/>
            </a:pPr>
            <a:r>
              <a:rPr lang="ru-RU">
                <a:latin typeface="Tahoma" pitchFamily="34" charset="0"/>
              </a:rPr>
              <a:t> помочь соотнести старые знания с новыми.</a:t>
            </a:r>
          </a:p>
        </p:txBody>
      </p:sp>
      <p:sp>
        <p:nvSpPr>
          <p:cNvPr id="98311" name="Rectangle 7"/>
          <p:cNvSpPr>
            <a:spLocks noChangeArrowheads="1"/>
          </p:cNvSpPr>
          <p:nvPr/>
        </p:nvSpPr>
        <p:spPr bwMode="auto">
          <a:xfrm>
            <a:off x="1116013" y="3213100"/>
            <a:ext cx="6659562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ru-RU" sz="400" b="1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4400" dirty="0">
                <a:solidFill>
                  <a:srgbClr val="3366CC"/>
                </a:solidFill>
                <a:latin typeface="Monotype Corsiva" pitchFamily="66" charset="0"/>
              </a:rPr>
              <a:t> </a:t>
            </a:r>
            <a:r>
              <a:rPr lang="ru-RU" sz="3600" dirty="0" smtClean="0">
                <a:solidFill>
                  <a:schemeClr val="hlink"/>
                </a:solidFill>
                <a:latin typeface="Monotype Corsiva" pitchFamily="66" charset="0"/>
              </a:rPr>
              <a:t>Приемы: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Ø"/>
            </a:pPr>
            <a:endParaRPr lang="ru-RU" sz="2000" dirty="0" smtClean="0">
              <a:latin typeface="Tahom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Ø"/>
            </a:pPr>
            <a:r>
              <a:rPr lang="ru-RU" sz="2000" dirty="0" smtClean="0">
                <a:latin typeface="Tahoma" pitchFamily="34" charset="0"/>
              </a:rPr>
              <a:t>«Лови ошибку»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Ø"/>
            </a:pPr>
            <a:r>
              <a:rPr lang="ru-RU" sz="2000" dirty="0" smtClean="0">
                <a:latin typeface="Tahoma" pitchFamily="34" charset="0"/>
              </a:rPr>
              <a:t>Кластер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Ø"/>
            </a:pPr>
            <a:r>
              <a:rPr lang="ru-RU" sz="2000" dirty="0" smtClean="0">
                <a:latin typeface="Tahoma" pitchFamily="34" charset="0"/>
              </a:rPr>
              <a:t> «Кубик»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ru-RU" sz="400" dirty="0">
              <a:latin typeface="Tahoma" pitchFamily="34" charset="0"/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6143668" cy="5103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«ЛОВИ ОШИБКУ»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 этапе вызова учитель намеренно допускает ошибки, а на стадии осмысления учащиеся находят ошибки, допущенные учителем.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Кластер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Учащимся предлагают записать в центре листа слово, вокруг которого они фиксируют слова или предложения, связанные с  основной темой.</a:t>
            </a:r>
            <a:endParaRPr lang="ru-RU" dirty="0"/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054475" y="3168650"/>
            <a:ext cx="1493837" cy="5492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Конкурс </a:t>
            </a:r>
            <a:endParaRPr kumimoji="0" lang="ru-RU" sz="12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«Учитель года»</a:t>
            </a:r>
            <a:endParaRPr kumimoji="0" lang="ru-RU" sz="18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  <p:cxnSp>
        <p:nvCxnSpPr>
          <p:cNvPr id="1028" name="AutoShape 4"/>
          <p:cNvCxnSpPr>
            <a:cxnSpLocks noChangeShapeType="1"/>
          </p:cNvCxnSpPr>
          <p:nvPr/>
        </p:nvCxnSpPr>
        <p:spPr bwMode="auto">
          <a:xfrm flipH="1" flipV="1">
            <a:off x="3733800" y="2697163"/>
            <a:ext cx="320675" cy="471487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029" name="AutoShape 5"/>
          <p:cNvCxnSpPr>
            <a:cxnSpLocks noChangeShapeType="1"/>
          </p:cNvCxnSpPr>
          <p:nvPr/>
        </p:nvCxnSpPr>
        <p:spPr bwMode="auto">
          <a:xfrm flipV="1">
            <a:off x="5357818" y="2643182"/>
            <a:ext cx="571504" cy="500066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030" name="AutoShape 6"/>
          <p:cNvCxnSpPr>
            <a:cxnSpLocks noChangeShapeType="1"/>
          </p:cNvCxnSpPr>
          <p:nvPr/>
        </p:nvCxnSpPr>
        <p:spPr bwMode="auto">
          <a:xfrm>
            <a:off x="5548312" y="3443288"/>
            <a:ext cx="577850" cy="1587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031" name="AutoShape 7"/>
          <p:cNvCxnSpPr>
            <a:cxnSpLocks noChangeShapeType="1"/>
          </p:cNvCxnSpPr>
          <p:nvPr/>
        </p:nvCxnSpPr>
        <p:spPr bwMode="auto">
          <a:xfrm flipH="1">
            <a:off x="3505200" y="3443288"/>
            <a:ext cx="549275" cy="1587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032" name="AutoShape 8"/>
          <p:cNvCxnSpPr>
            <a:cxnSpLocks noChangeShapeType="1"/>
          </p:cNvCxnSpPr>
          <p:nvPr/>
        </p:nvCxnSpPr>
        <p:spPr bwMode="auto">
          <a:xfrm flipH="1">
            <a:off x="3611562" y="3717925"/>
            <a:ext cx="442913" cy="517525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033" name="AutoShape 9"/>
          <p:cNvCxnSpPr>
            <a:cxnSpLocks noChangeShapeType="1"/>
          </p:cNvCxnSpPr>
          <p:nvPr/>
        </p:nvCxnSpPr>
        <p:spPr bwMode="auto">
          <a:xfrm>
            <a:off x="5548312" y="3717925"/>
            <a:ext cx="457200" cy="517525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1034" name="Oval 10"/>
          <p:cNvSpPr>
            <a:spLocks noChangeArrowheads="1"/>
          </p:cNvSpPr>
          <p:nvPr/>
        </p:nvSpPr>
        <p:spPr bwMode="auto">
          <a:xfrm>
            <a:off x="2357422" y="2071678"/>
            <a:ext cx="1687515" cy="62547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Принципы организации</a:t>
            </a:r>
            <a:endParaRPr kumimoji="0" lang="ru-RU" sz="18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  <p:sp>
        <p:nvSpPr>
          <p:cNvPr id="1035" name="Oval 11"/>
          <p:cNvSpPr>
            <a:spLocks noChangeArrowheads="1"/>
          </p:cNvSpPr>
          <p:nvPr/>
        </p:nvSpPr>
        <p:spPr bwMode="auto">
          <a:xfrm>
            <a:off x="2043112" y="3168650"/>
            <a:ext cx="1462088" cy="70167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Итоги конкурса</a:t>
            </a:r>
            <a:endParaRPr kumimoji="0" lang="ru-RU" sz="18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  <p:sp>
        <p:nvSpPr>
          <p:cNvPr id="1036" name="Oval 12"/>
          <p:cNvSpPr>
            <a:spLocks noChangeArrowheads="1"/>
          </p:cNvSpPr>
          <p:nvPr/>
        </p:nvSpPr>
        <p:spPr bwMode="auto">
          <a:xfrm>
            <a:off x="2819400" y="4311650"/>
            <a:ext cx="1493837" cy="62547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normalizeH="0" baseline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Туры конкурса</a:t>
            </a:r>
            <a:endParaRPr kumimoji="0" lang="ru-RU" sz="1800" b="1" i="0" u="none" strike="noStrike" normalizeH="0" baseline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  <p:sp>
        <p:nvSpPr>
          <p:cNvPr id="1037" name="Oval 13"/>
          <p:cNvSpPr>
            <a:spLocks noChangeArrowheads="1"/>
          </p:cNvSpPr>
          <p:nvPr/>
        </p:nvSpPr>
        <p:spPr bwMode="auto">
          <a:xfrm>
            <a:off x="4214810" y="1857364"/>
            <a:ext cx="1235075" cy="54927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normalizeH="0" baseline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Жюри </a:t>
            </a:r>
            <a:endParaRPr kumimoji="0" lang="ru-RU" sz="1800" b="1" i="0" u="none" strike="noStrike" normalizeH="0" baseline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  <p:sp>
        <p:nvSpPr>
          <p:cNvPr id="1038" name="Oval 14"/>
          <p:cNvSpPr>
            <a:spLocks noChangeArrowheads="1"/>
          </p:cNvSpPr>
          <p:nvPr/>
        </p:nvSpPr>
        <p:spPr bwMode="auto">
          <a:xfrm>
            <a:off x="5929312" y="2224088"/>
            <a:ext cx="1233488" cy="54927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normalizeH="0" baseline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Сроки</a:t>
            </a:r>
            <a:endParaRPr kumimoji="0" lang="ru-RU" sz="1800" b="1" i="0" u="none" strike="noStrike" normalizeH="0" baseline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  <p:sp>
        <p:nvSpPr>
          <p:cNvPr id="1039" name="Oval 15"/>
          <p:cNvSpPr>
            <a:spLocks noChangeArrowheads="1"/>
          </p:cNvSpPr>
          <p:nvPr/>
        </p:nvSpPr>
        <p:spPr bwMode="auto">
          <a:xfrm>
            <a:off x="6126162" y="3168650"/>
            <a:ext cx="1509713" cy="70167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normalizeH="0" baseline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Инд. достижения</a:t>
            </a:r>
            <a:endParaRPr kumimoji="0" lang="ru-RU" sz="1800" b="1" i="0" u="none" strike="noStrike" normalizeH="0" baseline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  <p:sp>
        <p:nvSpPr>
          <p:cNvPr id="1040" name="Oval 16"/>
          <p:cNvSpPr>
            <a:spLocks noChangeArrowheads="1"/>
          </p:cNvSpPr>
          <p:nvPr/>
        </p:nvSpPr>
        <p:spPr bwMode="auto">
          <a:xfrm>
            <a:off x="5572132" y="4214818"/>
            <a:ext cx="1325563" cy="62547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normalizeH="0" baseline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Участники</a:t>
            </a:r>
            <a:endParaRPr kumimoji="0" lang="ru-RU" sz="1800" b="1" i="0" u="none" strike="noStrike" normalizeH="0" baseline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  <p:sp>
        <p:nvSpPr>
          <p:cNvPr id="1041" name="AutoShape 17"/>
          <p:cNvSpPr>
            <a:spLocks noChangeArrowheads="1"/>
          </p:cNvSpPr>
          <p:nvPr/>
        </p:nvSpPr>
        <p:spPr bwMode="auto">
          <a:xfrm>
            <a:off x="7162800" y="898525"/>
            <a:ext cx="1204912" cy="854075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normalizeH="0" baseline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С 8.02.12. </a:t>
            </a:r>
            <a:r>
              <a:rPr kumimoji="0" lang="ru-RU" sz="12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по 15.02.12</a:t>
            </a:r>
            <a:endParaRPr kumimoji="0" lang="ru-RU" sz="18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  <p:cxnSp>
        <p:nvCxnSpPr>
          <p:cNvPr id="1042" name="AutoShape 18"/>
          <p:cNvCxnSpPr>
            <a:cxnSpLocks noChangeShapeType="1"/>
          </p:cNvCxnSpPr>
          <p:nvPr/>
        </p:nvCxnSpPr>
        <p:spPr bwMode="auto">
          <a:xfrm flipV="1">
            <a:off x="6873875" y="1752600"/>
            <a:ext cx="593725" cy="4714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1043" name="AutoShape 19"/>
          <p:cNvSpPr>
            <a:spLocks noChangeArrowheads="1"/>
          </p:cNvSpPr>
          <p:nvPr/>
        </p:nvSpPr>
        <p:spPr bwMode="auto">
          <a:xfrm>
            <a:off x="7954962" y="2438400"/>
            <a:ext cx="1036638" cy="730250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normalizeH="0" baseline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1 место</a:t>
            </a:r>
            <a:endParaRPr kumimoji="0" lang="ru-RU" sz="1800" b="1" i="0" u="none" strike="noStrike" normalizeH="0" baseline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  <p:sp>
        <p:nvSpPr>
          <p:cNvPr id="1044" name="AutoShape 20"/>
          <p:cNvSpPr>
            <a:spLocks noChangeArrowheads="1"/>
          </p:cNvSpPr>
          <p:nvPr/>
        </p:nvSpPr>
        <p:spPr bwMode="auto">
          <a:xfrm>
            <a:off x="4643438" y="5429264"/>
            <a:ext cx="776288" cy="701675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1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МБОУ</a:t>
            </a:r>
          </a:p>
          <a:p>
            <a:r>
              <a:rPr lang="ru-RU" sz="1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СОШ № 3</a:t>
            </a:r>
            <a:endParaRPr lang="ru-RU" sz="1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45" name="AutoShape 21"/>
          <p:cNvSpPr>
            <a:spLocks noChangeArrowheads="1"/>
          </p:cNvSpPr>
          <p:nvPr/>
        </p:nvSpPr>
        <p:spPr bwMode="auto">
          <a:xfrm>
            <a:off x="6357950" y="5429264"/>
            <a:ext cx="777875" cy="701675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1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МБОУ</a:t>
            </a:r>
          </a:p>
          <a:p>
            <a:r>
              <a:rPr lang="ru-RU" sz="1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СОШ № 3</a:t>
            </a:r>
            <a:endParaRPr lang="ru-RU" sz="1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46" name="AutoShape 22"/>
          <p:cNvSpPr>
            <a:spLocks noChangeArrowheads="1"/>
          </p:cNvSpPr>
          <p:nvPr/>
        </p:nvSpPr>
        <p:spPr bwMode="auto">
          <a:xfrm>
            <a:off x="7215206" y="5429264"/>
            <a:ext cx="777875" cy="700087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1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МБОУ</a:t>
            </a:r>
          </a:p>
          <a:p>
            <a:r>
              <a:rPr lang="ru-RU" sz="1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СОШ</a:t>
            </a:r>
          </a:p>
          <a:p>
            <a:r>
              <a:rPr lang="ru-RU" sz="1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№ 25</a:t>
            </a:r>
            <a:endParaRPr lang="ru-RU" sz="1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47" name="AutoShape 23"/>
          <p:cNvSpPr>
            <a:spLocks noChangeArrowheads="1"/>
          </p:cNvSpPr>
          <p:nvPr/>
        </p:nvSpPr>
        <p:spPr bwMode="auto">
          <a:xfrm>
            <a:off x="7954962" y="4235450"/>
            <a:ext cx="1128713" cy="701675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normalizeH="0" baseline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3 место</a:t>
            </a:r>
            <a:endParaRPr kumimoji="0" lang="ru-RU" sz="1800" b="1" i="0" u="none" strike="noStrike" normalizeH="0" baseline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  <p:sp>
        <p:nvSpPr>
          <p:cNvPr id="1048" name="AutoShape 24"/>
          <p:cNvSpPr>
            <a:spLocks noChangeArrowheads="1"/>
          </p:cNvSpPr>
          <p:nvPr/>
        </p:nvSpPr>
        <p:spPr bwMode="auto">
          <a:xfrm>
            <a:off x="7929586" y="3286124"/>
            <a:ext cx="1035050" cy="700088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normalizeH="0" baseline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2 место</a:t>
            </a:r>
            <a:endParaRPr kumimoji="0" lang="ru-RU" sz="1800" b="1" i="0" u="none" strike="noStrike" normalizeH="0" baseline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  <p:cxnSp>
        <p:nvCxnSpPr>
          <p:cNvPr id="1049" name="AutoShape 25"/>
          <p:cNvCxnSpPr>
            <a:cxnSpLocks noChangeShapeType="1"/>
          </p:cNvCxnSpPr>
          <p:nvPr/>
        </p:nvCxnSpPr>
        <p:spPr bwMode="auto">
          <a:xfrm flipV="1">
            <a:off x="7315200" y="2803525"/>
            <a:ext cx="533400" cy="473075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050" name="AutoShape 26"/>
          <p:cNvCxnSpPr>
            <a:cxnSpLocks noChangeShapeType="1"/>
          </p:cNvCxnSpPr>
          <p:nvPr/>
        </p:nvCxnSpPr>
        <p:spPr bwMode="auto">
          <a:xfrm>
            <a:off x="7315200" y="3870325"/>
            <a:ext cx="457200" cy="473075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1051" name="AutoShape 27"/>
          <p:cNvSpPr>
            <a:spLocks noChangeArrowheads="1"/>
          </p:cNvSpPr>
          <p:nvPr/>
        </p:nvSpPr>
        <p:spPr bwMode="auto">
          <a:xfrm>
            <a:off x="5500694" y="5429264"/>
            <a:ext cx="776288" cy="630237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1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МБОУ  СОШ № 4</a:t>
            </a:r>
            <a:endParaRPr lang="ru-RU" sz="1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52" name="AutoShape 28"/>
          <p:cNvSpPr>
            <a:spLocks noChangeArrowheads="1"/>
          </p:cNvSpPr>
          <p:nvPr/>
        </p:nvSpPr>
        <p:spPr bwMode="auto">
          <a:xfrm>
            <a:off x="3786182" y="5429264"/>
            <a:ext cx="777875" cy="701675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1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МБОУ</a:t>
            </a:r>
          </a:p>
          <a:p>
            <a:r>
              <a:rPr lang="ru-RU" sz="1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СОШ</a:t>
            </a:r>
          </a:p>
          <a:p>
            <a:r>
              <a:rPr lang="ru-RU" sz="1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№ 14</a:t>
            </a:r>
          </a:p>
          <a:p>
            <a:endParaRPr lang="ru-RU" sz="1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53" name="AutoShape 29"/>
          <p:cNvSpPr>
            <a:spLocks noChangeArrowheads="1"/>
          </p:cNvSpPr>
          <p:nvPr/>
        </p:nvSpPr>
        <p:spPr bwMode="auto">
          <a:xfrm>
            <a:off x="2857488" y="5500702"/>
            <a:ext cx="777875" cy="700087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1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МБОУ</a:t>
            </a:r>
          </a:p>
          <a:p>
            <a:r>
              <a:rPr lang="ru-RU" sz="1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СОШ</a:t>
            </a:r>
          </a:p>
          <a:p>
            <a:r>
              <a:rPr lang="ru-RU" sz="1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№16</a:t>
            </a:r>
            <a:endParaRPr lang="ru-RU" sz="1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54" name="AutoShape 30"/>
          <p:cNvSpPr>
            <a:spLocks noChangeArrowheads="1"/>
          </p:cNvSpPr>
          <p:nvPr/>
        </p:nvSpPr>
        <p:spPr bwMode="auto">
          <a:xfrm>
            <a:off x="8072462" y="5429264"/>
            <a:ext cx="777875" cy="701675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1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МБОУ</a:t>
            </a:r>
          </a:p>
          <a:p>
            <a:r>
              <a:rPr lang="ru-RU" sz="1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СОШ</a:t>
            </a:r>
          </a:p>
          <a:p>
            <a:r>
              <a:rPr lang="ru-RU" sz="1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№ 40</a:t>
            </a:r>
            <a:endParaRPr lang="ru-RU" sz="1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55" name="AutoShape 31"/>
          <p:cNvSpPr>
            <a:spLocks noChangeArrowheads="1"/>
          </p:cNvSpPr>
          <p:nvPr/>
        </p:nvSpPr>
        <p:spPr bwMode="auto">
          <a:xfrm>
            <a:off x="0" y="4373563"/>
            <a:ext cx="1798637" cy="1020762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normalizeH="0" baseline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1 тур «Самопрезентация»</a:t>
            </a:r>
            <a:endParaRPr kumimoji="0" lang="ru-RU" sz="1800" b="1" i="0" u="none" strike="noStrike" normalizeH="0" baseline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  <p:sp>
        <p:nvSpPr>
          <p:cNvPr id="1056" name="AutoShape 32"/>
          <p:cNvSpPr>
            <a:spLocks noChangeArrowheads="1"/>
          </p:cNvSpPr>
          <p:nvPr/>
        </p:nvSpPr>
        <p:spPr bwMode="auto">
          <a:xfrm>
            <a:off x="595312" y="5394325"/>
            <a:ext cx="914400" cy="822325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normalizeH="0" baseline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2 тур Урок</a:t>
            </a:r>
            <a:endParaRPr kumimoji="0" lang="ru-RU" sz="1800" b="1" i="0" u="none" strike="noStrike" normalizeH="0" baseline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  <p:sp>
        <p:nvSpPr>
          <p:cNvPr id="1057" name="AutoShape 33"/>
          <p:cNvSpPr>
            <a:spLocks noChangeArrowheads="1"/>
          </p:cNvSpPr>
          <p:nvPr/>
        </p:nvSpPr>
        <p:spPr bwMode="auto">
          <a:xfrm>
            <a:off x="1571604" y="6096000"/>
            <a:ext cx="1265238" cy="762000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3 тур </a:t>
            </a:r>
            <a:endParaRPr kumimoji="0" lang="ru-RU" sz="12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Мастер-класс</a:t>
            </a:r>
            <a:endParaRPr kumimoji="0" lang="ru-RU" sz="18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  <p:cxnSp>
        <p:nvCxnSpPr>
          <p:cNvPr id="1058" name="AutoShape 34"/>
          <p:cNvCxnSpPr>
            <a:cxnSpLocks noChangeShapeType="1"/>
          </p:cNvCxnSpPr>
          <p:nvPr/>
        </p:nvCxnSpPr>
        <p:spPr bwMode="auto">
          <a:xfrm flipH="1">
            <a:off x="1905000" y="4692650"/>
            <a:ext cx="914400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059" name="AutoShape 35"/>
          <p:cNvCxnSpPr>
            <a:cxnSpLocks noChangeShapeType="1"/>
          </p:cNvCxnSpPr>
          <p:nvPr/>
        </p:nvCxnSpPr>
        <p:spPr bwMode="auto">
          <a:xfrm flipH="1">
            <a:off x="1798637" y="4800600"/>
            <a:ext cx="1189038" cy="7000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060" name="AutoShape 36"/>
          <p:cNvCxnSpPr>
            <a:cxnSpLocks noChangeShapeType="1"/>
          </p:cNvCxnSpPr>
          <p:nvPr/>
        </p:nvCxnSpPr>
        <p:spPr bwMode="auto">
          <a:xfrm flipH="1">
            <a:off x="2500312" y="4937125"/>
            <a:ext cx="700088" cy="1050925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061" name="AutoShape 37"/>
          <p:cNvCxnSpPr>
            <a:cxnSpLocks noChangeShapeType="1"/>
          </p:cNvCxnSpPr>
          <p:nvPr/>
        </p:nvCxnSpPr>
        <p:spPr bwMode="auto">
          <a:xfrm flipH="1" flipV="1">
            <a:off x="3733800" y="1508125"/>
            <a:ext cx="579437" cy="457200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062" name="AutoShape 38"/>
          <p:cNvCxnSpPr>
            <a:cxnSpLocks noChangeShapeType="1"/>
          </p:cNvCxnSpPr>
          <p:nvPr/>
        </p:nvCxnSpPr>
        <p:spPr bwMode="auto">
          <a:xfrm flipV="1">
            <a:off x="5227637" y="1508125"/>
            <a:ext cx="549275" cy="457200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063" name="AutoShape 39"/>
          <p:cNvCxnSpPr>
            <a:cxnSpLocks noChangeShapeType="1"/>
          </p:cNvCxnSpPr>
          <p:nvPr/>
        </p:nvCxnSpPr>
        <p:spPr bwMode="auto">
          <a:xfrm rot="10800000" flipV="1">
            <a:off x="5000628" y="4786322"/>
            <a:ext cx="928694" cy="726616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064" name="AutoShape 40"/>
          <p:cNvCxnSpPr>
            <a:cxnSpLocks noChangeShapeType="1"/>
            <a:stCxn id="1040" idx="3"/>
            <a:endCxn id="1052" idx="0"/>
          </p:cNvCxnSpPr>
          <p:nvPr/>
        </p:nvCxnSpPr>
        <p:spPr bwMode="auto">
          <a:xfrm rot="5400000">
            <a:off x="4586549" y="4337265"/>
            <a:ext cx="768279" cy="1591136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065" name="AutoShape 41"/>
          <p:cNvCxnSpPr>
            <a:cxnSpLocks noChangeShapeType="1"/>
          </p:cNvCxnSpPr>
          <p:nvPr/>
        </p:nvCxnSpPr>
        <p:spPr bwMode="auto">
          <a:xfrm flipH="1" flipV="1">
            <a:off x="1052512" y="2895600"/>
            <a:ext cx="990600" cy="4714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066" name="AutoShape 42"/>
          <p:cNvCxnSpPr>
            <a:cxnSpLocks noChangeShapeType="1"/>
          </p:cNvCxnSpPr>
          <p:nvPr/>
        </p:nvCxnSpPr>
        <p:spPr bwMode="auto">
          <a:xfrm flipH="1">
            <a:off x="1052512" y="3641725"/>
            <a:ext cx="990600" cy="76200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1067" name="AutoShape 43"/>
          <p:cNvSpPr>
            <a:spLocks noChangeArrowheads="1"/>
          </p:cNvSpPr>
          <p:nvPr/>
        </p:nvSpPr>
        <p:spPr bwMode="auto">
          <a:xfrm>
            <a:off x="152400" y="3443288"/>
            <a:ext cx="777875" cy="701675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normalizeH="0" baseline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-</a:t>
            </a:r>
            <a:endParaRPr kumimoji="0" lang="ru-RU" sz="1800" b="1" i="0" u="none" strike="noStrike" normalizeH="0" baseline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  <p:sp>
        <p:nvSpPr>
          <p:cNvPr id="1068" name="AutoShape 44"/>
          <p:cNvSpPr>
            <a:spLocks noChangeArrowheads="1"/>
          </p:cNvSpPr>
          <p:nvPr/>
        </p:nvSpPr>
        <p:spPr bwMode="auto">
          <a:xfrm>
            <a:off x="152400" y="2574925"/>
            <a:ext cx="777875" cy="701675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+</a:t>
            </a:r>
            <a:endParaRPr kumimoji="0" lang="ru-RU" sz="1800" b="1" i="0" u="none" strike="noStrike" normalizeH="0" baseline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  <p:sp>
        <p:nvSpPr>
          <p:cNvPr id="1069" name="AutoShape 45"/>
          <p:cNvSpPr>
            <a:spLocks noChangeArrowheads="1"/>
          </p:cNvSpPr>
          <p:nvPr/>
        </p:nvSpPr>
        <p:spPr bwMode="auto">
          <a:xfrm>
            <a:off x="152400" y="639763"/>
            <a:ext cx="1235075" cy="623887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normalizeH="0" baseline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Прозрачность</a:t>
            </a:r>
            <a:endParaRPr kumimoji="0" lang="ru-RU" sz="1800" b="1" i="0" u="none" strike="noStrike" normalizeH="0" baseline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  <p:sp>
        <p:nvSpPr>
          <p:cNvPr id="1070" name="AutoShape 46"/>
          <p:cNvSpPr>
            <a:spLocks noChangeArrowheads="1"/>
          </p:cNvSpPr>
          <p:nvPr/>
        </p:nvSpPr>
        <p:spPr bwMode="auto">
          <a:xfrm>
            <a:off x="609600" y="1339850"/>
            <a:ext cx="944562" cy="549275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normalizeH="0" baseline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Гласность</a:t>
            </a:r>
            <a:endParaRPr kumimoji="0" lang="ru-RU" sz="1800" b="1" i="0" u="none" strike="noStrike" normalizeH="0" baseline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  <p:sp>
        <p:nvSpPr>
          <p:cNvPr id="1071" name="AutoShape 47"/>
          <p:cNvSpPr>
            <a:spLocks noChangeArrowheads="1"/>
          </p:cNvSpPr>
          <p:nvPr/>
        </p:nvSpPr>
        <p:spPr bwMode="auto">
          <a:xfrm>
            <a:off x="366712" y="1889125"/>
            <a:ext cx="1431925" cy="701675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normalizeH="0" baseline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Объективность</a:t>
            </a:r>
            <a:endParaRPr kumimoji="0" lang="ru-RU" sz="1800" b="1" i="0" u="none" strike="noStrike" normalizeH="0" baseline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  <p:cxnSp>
        <p:nvCxnSpPr>
          <p:cNvPr id="1072" name="AutoShape 48"/>
          <p:cNvCxnSpPr>
            <a:cxnSpLocks noChangeShapeType="1"/>
          </p:cNvCxnSpPr>
          <p:nvPr/>
        </p:nvCxnSpPr>
        <p:spPr bwMode="auto">
          <a:xfrm flipH="1" flipV="1">
            <a:off x="1509712" y="898525"/>
            <a:ext cx="990600" cy="1173163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073" name="AutoShape 49"/>
          <p:cNvCxnSpPr>
            <a:cxnSpLocks noChangeShapeType="1"/>
          </p:cNvCxnSpPr>
          <p:nvPr/>
        </p:nvCxnSpPr>
        <p:spPr bwMode="auto">
          <a:xfrm flipH="1" flipV="1">
            <a:off x="1554162" y="1508125"/>
            <a:ext cx="946150" cy="715963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074" name="AutoShape 50"/>
          <p:cNvCxnSpPr>
            <a:cxnSpLocks noChangeShapeType="1"/>
          </p:cNvCxnSpPr>
          <p:nvPr/>
        </p:nvCxnSpPr>
        <p:spPr bwMode="auto">
          <a:xfrm flipH="1" flipV="1">
            <a:off x="1798637" y="2224088"/>
            <a:ext cx="701675" cy="214312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1075" name="AutoShape 51"/>
          <p:cNvSpPr>
            <a:spLocks noChangeArrowheads="1"/>
          </p:cNvSpPr>
          <p:nvPr/>
        </p:nvSpPr>
        <p:spPr bwMode="auto">
          <a:xfrm>
            <a:off x="2987675" y="685800"/>
            <a:ext cx="1219200" cy="822325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normalizeH="0" baseline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Взрослое</a:t>
            </a:r>
            <a:endParaRPr kumimoji="0" lang="ru-RU" sz="1800" b="1" i="0" u="none" strike="noStrike" normalizeH="0" baseline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  <p:sp>
        <p:nvSpPr>
          <p:cNvPr id="1076" name="AutoShape 52"/>
          <p:cNvSpPr>
            <a:spLocks noChangeArrowheads="1"/>
          </p:cNvSpPr>
          <p:nvPr/>
        </p:nvSpPr>
        <p:spPr bwMode="auto">
          <a:xfrm>
            <a:off x="5395912" y="593725"/>
            <a:ext cx="1127125" cy="914400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normalizeH="0" baseline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Детское</a:t>
            </a:r>
            <a:endParaRPr kumimoji="0" lang="ru-RU" sz="1800" b="1" i="0" u="none" strike="noStrike" normalizeH="0" baseline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  <p:cxnSp>
        <p:nvCxnSpPr>
          <p:cNvPr id="55" name="AutoShape 39"/>
          <p:cNvCxnSpPr>
            <a:cxnSpLocks noChangeShapeType="1"/>
            <a:stCxn id="1040" idx="4"/>
            <a:endCxn id="1051" idx="0"/>
          </p:cNvCxnSpPr>
          <p:nvPr/>
        </p:nvCxnSpPr>
        <p:spPr bwMode="auto">
          <a:xfrm rot="5400000">
            <a:off x="5728001" y="5001130"/>
            <a:ext cx="667751" cy="346076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58" name="AutoShape 39"/>
          <p:cNvCxnSpPr>
            <a:cxnSpLocks noChangeShapeType="1"/>
          </p:cNvCxnSpPr>
          <p:nvPr/>
        </p:nvCxnSpPr>
        <p:spPr bwMode="auto">
          <a:xfrm rot="16200000" flipH="1">
            <a:off x="6435342" y="4923243"/>
            <a:ext cx="563576" cy="43260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59" name="AutoShape 39"/>
          <p:cNvCxnSpPr>
            <a:cxnSpLocks noChangeShapeType="1"/>
          </p:cNvCxnSpPr>
          <p:nvPr/>
        </p:nvCxnSpPr>
        <p:spPr bwMode="auto">
          <a:xfrm>
            <a:off x="6715140" y="4714884"/>
            <a:ext cx="746128" cy="730453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60" name="AutoShape 39"/>
          <p:cNvCxnSpPr>
            <a:cxnSpLocks noChangeShapeType="1"/>
          </p:cNvCxnSpPr>
          <p:nvPr/>
        </p:nvCxnSpPr>
        <p:spPr bwMode="auto">
          <a:xfrm>
            <a:off x="6858016" y="4643446"/>
            <a:ext cx="1428760" cy="714380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81" name="Прямоугольник 80"/>
          <p:cNvSpPr/>
          <p:nvPr/>
        </p:nvSpPr>
        <p:spPr>
          <a:xfrm>
            <a:off x="2786050" y="0"/>
            <a:ext cx="34290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КЛАСТЕР</a:t>
            </a:r>
            <a:endParaRPr lang="ru-RU" sz="3200" b="1" dirty="0">
              <a:solidFill>
                <a:srgbClr val="0070C0"/>
              </a:solidFill>
            </a:endParaRPr>
          </a:p>
        </p:txBody>
      </p:sp>
      <p:cxnSp>
        <p:nvCxnSpPr>
          <p:cNvPr id="57" name="AutoShape 37"/>
          <p:cNvCxnSpPr>
            <a:cxnSpLocks noChangeShapeType="1"/>
          </p:cNvCxnSpPr>
          <p:nvPr/>
        </p:nvCxnSpPr>
        <p:spPr bwMode="auto">
          <a:xfrm flipH="1" flipV="1">
            <a:off x="3714744" y="1500174"/>
            <a:ext cx="579437" cy="457200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63" name="Прямая со стрелкой 62"/>
          <p:cNvCxnSpPr/>
          <p:nvPr/>
        </p:nvCxnSpPr>
        <p:spPr>
          <a:xfrm>
            <a:off x="6072198" y="1857364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AutoShape 5"/>
          <p:cNvCxnSpPr>
            <a:cxnSpLocks noChangeShapeType="1"/>
          </p:cNvCxnSpPr>
          <p:nvPr/>
        </p:nvCxnSpPr>
        <p:spPr bwMode="auto">
          <a:xfrm rot="5400000" flipH="1" flipV="1">
            <a:off x="4393405" y="2678901"/>
            <a:ext cx="714380" cy="214314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72" name="AutoShape 40"/>
          <p:cNvCxnSpPr>
            <a:cxnSpLocks noChangeShapeType="1"/>
            <a:stCxn id="1040" idx="2"/>
          </p:cNvCxnSpPr>
          <p:nvPr/>
        </p:nvCxnSpPr>
        <p:spPr bwMode="auto">
          <a:xfrm rot="10800000" flipV="1">
            <a:off x="3143240" y="4527555"/>
            <a:ext cx="2428892" cy="100005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1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1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1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1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1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1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1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1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1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1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1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1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1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1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1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1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1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1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1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1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1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1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1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1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1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1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1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animBg="1"/>
      <p:bldP spid="1034" grpId="0" animBg="1"/>
      <p:bldP spid="1035" grpId="0" animBg="1"/>
      <p:bldP spid="1036" grpId="0" animBg="1"/>
      <p:bldP spid="1037" grpId="0" animBg="1"/>
      <p:bldP spid="1038" grpId="0" animBg="1"/>
      <p:bldP spid="1039" grpId="0" animBg="1"/>
      <p:bldP spid="1040" grpId="0" animBg="1"/>
      <p:bldP spid="1041" grpId="0" animBg="1"/>
      <p:bldP spid="1043" grpId="0" animBg="1"/>
      <p:bldP spid="1044" grpId="0" animBg="1"/>
      <p:bldP spid="1045" grpId="0" animBg="1"/>
      <p:bldP spid="1046" grpId="0" animBg="1"/>
      <p:bldP spid="1047" grpId="0" animBg="1"/>
      <p:bldP spid="1048" grpId="0" animBg="1"/>
      <p:bldP spid="1051" grpId="0" animBg="1"/>
      <p:bldP spid="1052" grpId="0" animBg="1"/>
      <p:bldP spid="1053" grpId="0" animBg="1"/>
      <p:bldP spid="1054" grpId="0" animBg="1"/>
      <p:bldP spid="1055" grpId="0" animBg="1"/>
      <p:bldP spid="1056" grpId="0" animBg="1"/>
      <p:bldP spid="1057" grpId="0" animBg="1"/>
      <p:bldP spid="1067" grpId="0" animBg="1"/>
      <p:bldP spid="1068" grpId="0" animBg="1"/>
      <p:bldP spid="1069" grpId="0" animBg="1"/>
      <p:bldP spid="1070" grpId="0" animBg="1"/>
      <p:bldP spid="1071" grpId="0" animBg="1"/>
      <p:bldP spid="1075" grpId="0" animBg="1"/>
      <p:bldP spid="107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0"/>
            <a:ext cx="4357718" cy="724648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/>
              <a:t>«КУБИК»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000240"/>
            <a:ext cx="8229600" cy="438912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2600" dirty="0" smtClean="0"/>
              <a:t>Прием помогает определить уровень усвоения материала. Используется при индивидуальной и групповой работе. </a:t>
            </a:r>
          </a:p>
          <a:p>
            <a:pPr>
              <a:buNone/>
            </a:pPr>
            <a:endParaRPr lang="ru-RU" sz="2600" dirty="0" smtClean="0"/>
          </a:p>
          <a:p>
            <a:pPr>
              <a:buNone/>
            </a:pPr>
            <a:r>
              <a:rPr lang="ru-RU" dirty="0" smtClean="0"/>
              <a:t>Например,</a:t>
            </a:r>
          </a:p>
          <a:p>
            <a:r>
              <a:rPr lang="ru-RU" dirty="0" smtClean="0"/>
              <a:t>1. назовите, перечислите;</a:t>
            </a:r>
          </a:p>
          <a:p>
            <a:r>
              <a:rPr lang="ru-RU" dirty="0" smtClean="0"/>
              <a:t>2. сравните;</a:t>
            </a:r>
          </a:p>
          <a:p>
            <a:r>
              <a:rPr lang="ru-RU" dirty="0" smtClean="0"/>
              <a:t>3. охарактеризуйте;</a:t>
            </a:r>
          </a:p>
          <a:p>
            <a:r>
              <a:rPr lang="ru-RU" dirty="0" smtClean="0"/>
              <a:t>4. объясните;</a:t>
            </a:r>
          </a:p>
          <a:p>
            <a:r>
              <a:rPr lang="ru-RU" dirty="0" smtClean="0"/>
              <a:t>5. приведите собственные примеры;</a:t>
            </a:r>
          </a:p>
          <a:p>
            <a:r>
              <a:rPr lang="ru-RU" dirty="0" smtClean="0"/>
              <a:t>6. дайте оценку</a:t>
            </a:r>
            <a:endParaRPr lang="ru-RU" dirty="0"/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88913"/>
            <a:ext cx="7543800" cy="1008062"/>
          </a:xfrm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/>
            <a:r>
              <a:rPr lang="ru-RU">
                <a:latin typeface="Banco" pitchFamily="18" charset="0"/>
              </a:rPr>
              <a:t>Фаза рефлексии</a:t>
            </a:r>
          </a:p>
        </p:txBody>
      </p:sp>
      <p:pic>
        <p:nvPicPr>
          <p:cNvPr id="100360" name="Picture 8" descr="j034334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6314" y="3214686"/>
            <a:ext cx="2571768" cy="2675836"/>
          </a:xfrm>
          <a:noFill/>
          <a:ln/>
        </p:spPr>
      </p:pic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1142976" y="1285860"/>
            <a:ext cx="7488238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>
                <a:solidFill>
                  <a:srgbClr val="CC0000"/>
                </a:solidFill>
                <a:latin typeface="Monotype Corsiva" pitchFamily="66" charset="0"/>
              </a:rPr>
              <a:t>Задачи:</a:t>
            </a:r>
          </a:p>
          <a:p>
            <a:pPr>
              <a:spcBef>
                <a:spcPct val="50000"/>
              </a:spcBef>
              <a:buClr>
                <a:srgbClr val="CC0000"/>
              </a:buClr>
              <a:buFont typeface="Wingdings" pitchFamily="2" charset="2"/>
              <a:buChar char="q"/>
            </a:pPr>
            <a:r>
              <a:rPr lang="ru-RU" dirty="0">
                <a:latin typeface="Tahoma" pitchFamily="34" charset="0"/>
              </a:rPr>
              <a:t> помочь самостоятельно обобщить изученный материал;</a:t>
            </a:r>
          </a:p>
          <a:p>
            <a:pPr>
              <a:spcBef>
                <a:spcPct val="50000"/>
              </a:spcBef>
              <a:buClr>
                <a:srgbClr val="CC0000"/>
              </a:buClr>
              <a:buFont typeface="Wingdings" pitchFamily="2" charset="2"/>
              <a:buChar char="q"/>
            </a:pPr>
            <a:r>
              <a:rPr lang="ru-RU" dirty="0">
                <a:latin typeface="Tahoma" pitchFamily="34" charset="0"/>
              </a:rPr>
              <a:t> помочь самостоятельно определить направления изученного   материала.</a:t>
            </a:r>
          </a:p>
        </p:txBody>
      </p: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1142976" y="3000373"/>
            <a:ext cx="750099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ru-RU" sz="400" b="1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4400" dirty="0">
                <a:solidFill>
                  <a:srgbClr val="3366CC"/>
                </a:solidFill>
                <a:latin typeface="Monotype Corsiva" pitchFamily="66" charset="0"/>
              </a:rPr>
              <a:t> </a:t>
            </a:r>
            <a:r>
              <a:rPr lang="ru-RU" sz="3600" dirty="0" smtClean="0">
                <a:solidFill>
                  <a:schemeClr val="hlink"/>
                </a:solidFill>
                <a:latin typeface="Monotype Corsiva" pitchFamily="66" charset="0"/>
              </a:rPr>
              <a:t>Прием:</a:t>
            </a:r>
            <a:endParaRPr lang="ru-RU" sz="3600" dirty="0">
              <a:solidFill>
                <a:schemeClr val="hlink"/>
              </a:solidFill>
              <a:latin typeface="Monotype Corsiva" pitchFamily="66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Ø"/>
            </a:pPr>
            <a:r>
              <a:rPr lang="ru-RU" sz="2000" dirty="0" smtClean="0">
                <a:latin typeface="Tahoma" pitchFamily="34" charset="0"/>
              </a:rPr>
              <a:t>«Шесть шляп мышления»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Ø"/>
            </a:pPr>
            <a:r>
              <a:rPr lang="ru-RU" sz="2000" dirty="0" smtClean="0">
                <a:latin typeface="Tahoma" pitchFamily="34" charset="0"/>
              </a:rPr>
              <a:t>Синквейн</a:t>
            </a:r>
            <a:endParaRPr lang="ru-RU" sz="2000" dirty="0">
              <a:latin typeface="Tahom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ru-RU" sz="2000" dirty="0" smtClean="0">
                <a:latin typeface="Tahoma" pitchFamily="34" charset="0"/>
                <a:hlinkClick r:id="rId3" action="ppaction://hlinksldjump"/>
              </a:rPr>
              <a:t> 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</a:pPr>
            <a:endParaRPr lang="ru-RU" sz="2000" dirty="0" smtClean="0">
              <a:latin typeface="Tahoma" pitchFamily="34" charset="0"/>
              <a:hlinkClick r:id="rId3" action="ppaction://hlinksldjump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</a:pPr>
            <a:endParaRPr lang="ru-RU" sz="2000" dirty="0">
              <a:latin typeface="Tahoma" pitchFamily="34" charset="0"/>
              <a:hlinkClick r:id="rId3" action="ppaction://hlinksldjump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ru-RU" sz="400" dirty="0">
              <a:latin typeface="Tahoma" pitchFamily="34" charset="0"/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7755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/>
              <a:t>«Шесть шляп мышления» 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64360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Получив шляпу соответствующего цвета, представляют полученную информацию, оценивая её, с различных точек зрения.</a:t>
            </a:r>
          </a:p>
          <a:p>
            <a:r>
              <a:rPr lang="ru-RU" sz="2400" b="1" dirty="0" smtClean="0"/>
              <a:t>Белая шляпа </a:t>
            </a:r>
            <a:r>
              <a:rPr lang="ru-RU" sz="2400" dirty="0" smtClean="0"/>
              <a:t>– мыслим фактами, цифрами.</a:t>
            </a:r>
          </a:p>
          <a:p>
            <a:r>
              <a:rPr lang="ru-RU" sz="2400" b="1" dirty="0" smtClean="0"/>
              <a:t>Желтая шляпа </a:t>
            </a:r>
            <a:r>
              <a:rPr lang="ru-RU" sz="2400" dirty="0" smtClean="0"/>
              <a:t>– позитивное мышление (что было полезно, хорошо, почему).</a:t>
            </a:r>
          </a:p>
          <a:p>
            <a:r>
              <a:rPr lang="ru-RU" sz="2400" b="1" dirty="0" smtClean="0"/>
              <a:t>Черная шляпа </a:t>
            </a:r>
            <a:r>
              <a:rPr lang="ru-RU" sz="2400" dirty="0" smtClean="0"/>
              <a:t>– противоположность желтой шляпе (что было трудно, негативно, почему).</a:t>
            </a:r>
          </a:p>
          <a:p>
            <a:r>
              <a:rPr lang="ru-RU" sz="2400" b="1" dirty="0" smtClean="0"/>
              <a:t>Красная шляпа </a:t>
            </a:r>
            <a:r>
              <a:rPr lang="ru-RU" sz="2400" dirty="0" smtClean="0"/>
              <a:t>– эмоции (радость, грусть, интерес).</a:t>
            </a:r>
          </a:p>
          <a:p>
            <a:r>
              <a:rPr lang="ru-RU" sz="2400" b="1" dirty="0" smtClean="0"/>
              <a:t>Зеленая шляпа </a:t>
            </a:r>
            <a:r>
              <a:rPr lang="ru-RU" sz="2400" dirty="0" smtClean="0"/>
              <a:t>– творчество (что можно изменить)</a:t>
            </a:r>
          </a:p>
          <a:p>
            <a:r>
              <a:rPr lang="ru-RU" sz="2400" b="1" dirty="0" smtClean="0"/>
              <a:t>Синяя шляпа </a:t>
            </a:r>
            <a:r>
              <a:rPr lang="ru-RU" sz="2400" dirty="0" smtClean="0"/>
              <a:t>– философская (сделать прогноз, обобщить).</a:t>
            </a:r>
          </a:p>
          <a:p>
            <a:endParaRPr lang="ru-RU" dirty="0" smtClean="0"/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50" y="785813"/>
            <a:ext cx="5486400" cy="5667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 </a:t>
            </a:r>
            <a:br>
              <a:rPr lang="ru-RU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«СИНКВЕЙН»</a:t>
            </a:r>
            <a:endParaRPr lang="ru-RU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285720" y="1374755"/>
          <a:ext cx="4143404" cy="5483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4929190" y="1357298"/>
            <a:ext cx="3429024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Конкурс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29190" y="2428868"/>
            <a:ext cx="3429024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Теоретический, практический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0628" y="4357694"/>
            <a:ext cx="3429024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Современный учитель проектирует современное  образование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929190" y="3429000"/>
            <a:ext cx="3429024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Учиться, обобщать, обновлять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00628" y="5357826"/>
            <a:ext cx="3429024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Модернизация</a:t>
            </a:r>
            <a:endParaRPr lang="ru-RU" dirty="0"/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305800" cy="1143000"/>
          </a:xfrm>
        </p:spPr>
        <p:txBody>
          <a:bodyPr/>
          <a:lstStyle/>
          <a:p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Результаты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b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применения данной технологии 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571500" y="1500188"/>
            <a:ext cx="7072334" cy="642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latin typeface="Times New Roman" pitchFamily="18" charset="0"/>
                <a:ea typeface="+mj-ea"/>
                <a:cs typeface="Times New Roman" pitchFamily="18" charset="0"/>
              </a:rPr>
              <a:t>Учащиеся при ответе  на поставленный вопрос проявляют способность доказывать свою точку зрения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642938" y="2357438"/>
            <a:ext cx="82296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latin typeface="Times New Roman" pitchFamily="18" charset="0"/>
                <a:ea typeface="+mj-ea"/>
                <a:cs typeface="Times New Roman" pitchFamily="18" charset="0"/>
              </a:rPr>
              <a:t>Могут дать адекватную самооценку и оценить работу своего товарища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642910" y="2928934"/>
            <a:ext cx="82296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Выделяют  главное </a:t>
            </a:r>
            <a:r>
              <a:rPr lang="ru-RU" sz="2400" dirty="0">
                <a:latin typeface="Times New Roman" pitchFamily="18" charset="0"/>
                <a:ea typeface="+mj-ea"/>
                <a:cs typeface="Times New Roman" pitchFamily="18" charset="0"/>
              </a:rPr>
              <a:t>из полученной информации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571472" y="3500438"/>
            <a:ext cx="82296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latin typeface="Times New Roman" pitchFamily="18" charset="0"/>
                <a:ea typeface="+mj-ea"/>
                <a:cs typeface="Times New Roman" pitchFamily="18" charset="0"/>
              </a:rPr>
              <a:t>Учащиеся владеют навыками работы в паре и группе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285720" y="4286256"/>
            <a:ext cx="82296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400" dirty="0">
                <a:latin typeface="Times New Roman" pitchFamily="18" charset="0"/>
                <a:ea typeface="+mj-ea"/>
                <a:cs typeface="Times New Roman" pitchFamily="18" charset="0"/>
              </a:rPr>
              <a:t>Дети не боятся высказывать своё мнение, </a:t>
            </a:r>
            <a:r>
              <a:rPr lang="ru-RU" sz="2000" dirty="0">
                <a:latin typeface="Times New Roman" pitchFamily="18" charset="0"/>
                <a:ea typeface="+mj-ea"/>
                <a:cs typeface="Times New Roman" pitchFamily="18" charset="0"/>
              </a:rPr>
              <a:t>будь оно верное или ошибочное, т.к.принимаются все мнения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571472" y="5214950"/>
            <a:ext cx="82296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dirty="0" smtClean="0">
                <a:latin typeface="Times New Roman" pitchFamily="18" charset="0"/>
                <a:ea typeface="+mj-ea"/>
                <a:cs typeface="Times New Roman" pitchFamily="18" charset="0"/>
              </a:rPr>
              <a:t>Урок </a:t>
            </a:r>
            <a:r>
              <a:rPr lang="ru-RU" dirty="0">
                <a:latin typeface="Times New Roman" pitchFamily="18" charset="0"/>
                <a:ea typeface="+mj-ea"/>
                <a:cs typeface="Times New Roman" pitchFamily="18" charset="0"/>
              </a:rPr>
              <a:t>с использованием </a:t>
            </a:r>
            <a:r>
              <a:rPr lang="ru-RU" dirty="0" smtClean="0">
                <a:latin typeface="Times New Roman" pitchFamily="18" charset="0"/>
                <a:ea typeface="+mj-ea"/>
                <a:cs typeface="Times New Roman" pitchFamily="18" charset="0"/>
              </a:rPr>
              <a:t> технологии критического мышления более </a:t>
            </a:r>
            <a:r>
              <a:rPr lang="ru-RU" dirty="0">
                <a:latin typeface="Times New Roman" pitchFamily="18" charset="0"/>
                <a:ea typeface="+mj-ea"/>
                <a:cs typeface="Times New Roman" pitchFamily="18" charset="0"/>
              </a:rPr>
              <a:t>интересен («заставляет думать»)</a:t>
            </a: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042988" y="333375"/>
            <a:ext cx="7488237" cy="892175"/>
          </a:xfrm>
          <a:noFill/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ru-RU" sz="4000" b="0">
                <a:effectLst/>
                <a:latin typeface="Baby95" pitchFamily="82" charset="0"/>
              </a:rPr>
              <a:t>Область применения</a:t>
            </a:r>
          </a:p>
        </p:txBody>
      </p:sp>
      <p:pic>
        <p:nvPicPr>
          <p:cNvPr id="101386" name="Picture 10" descr="j023716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1700213"/>
            <a:ext cx="1293812" cy="1296987"/>
          </a:xfrm>
        </p:spPr>
      </p:pic>
      <p:pic>
        <p:nvPicPr>
          <p:cNvPr id="101389" name="Picture 13" descr="j023396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071938" y="1628775"/>
            <a:ext cx="1244600" cy="1260475"/>
          </a:xfrm>
        </p:spPr>
      </p:pic>
      <p:pic>
        <p:nvPicPr>
          <p:cNvPr id="101392" name="Picture 16" descr="j033590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6732588" y="1844675"/>
            <a:ext cx="1231900" cy="1298575"/>
          </a:xfrm>
        </p:spPr>
      </p:pic>
      <p:pic>
        <p:nvPicPr>
          <p:cNvPr id="101394" name="Picture 18" descr="j028629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500034" y="3929066"/>
            <a:ext cx="1039812" cy="1427163"/>
          </a:xfrm>
        </p:spPr>
      </p:pic>
      <p:sp>
        <p:nvSpPr>
          <p:cNvPr id="101387" name="Text Box 11"/>
          <p:cNvSpPr txBox="1">
            <a:spLocks noChangeArrowheads="1"/>
          </p:cNvSpPr>
          <p:nvPr/>
        </p:nvSpPr>
        <p:spPr bwMode="auto">
          <a:xfrm rot="-960554">
            <a:off x="1042988" y="3213100"/>
            <a:ext cx="17272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Tahoma" pitchFamily="34" charset="0"/>
              </a:rPr>
              <a:t>литература</a:t>
            </a:r>
          </a:p>
          <a:p>
            <a:pPr>
              <a:spcBef>
                <a:spcPct val="50000"/>
              </a:spcBef>
            </a:pPr>
            <a:endParaRPr lang="ru-RU" b="1">
              <a:latin typeface="Tahoma" pitchFamily="34" charset="0"/>
            </a:endParaRPr>
          </a:p>
        </p:txBody>
      </p:sp>
      <p:sp>
        <p:nvSpPr>
          <p:cNvPr id="101391" name="Text Box 15"/>
          <p:cNvSpPr txBox="1">
            <a:spLocks noChangeArrowheads="1"/>
          </p:cNvSpPr>
          <p:nvPr/>
        </p:nvSpPr>
        <p:spPr bwMode="auto">
          <a:xfrm rot="-955205">
            <a:off x="2916238" y="5013325"/>
            <a:ext cx="18145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Tahoma" pitchFamily="34" charset="0"/>
              </a:rPr>
              <a:t>русский язык</a:t>
            </a:r>
          </a:p>
        </p:txBody>
      </p:sp>
      <p:sp>
        <p:nvSpPr>
          <p:cNvPr id="101393" name="Text Box 17"/>
          <p:cNvSpPr txBox="1">
            <a:spLocks noChangeArrowheads="1"/>
          </p:cNvSpPr>
          <p:nvPr/>
        </p:nvSpPr>
        <p:spPr bwMode="auto">
          <a:xfrm rot="-1226546">
            <a:off x="6084888" y="3357563"/>
            <a:ext cx="2160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Tahoma" pitchFamily="34" charset="0"/>
              </a:rPr>
              <a:t>естествознание</a:t>
            </a:r>
          </a:p>
        </p:txBody>
      </p:sp>
      <p:sp>
        <p:nvSpPr>
          <p:cNvPr id="101395" name="Text Box 19"/>
          <p:cNvSpPr txBox="1">
            <a:spLocks noChangeArrowheads="1"/>
          </p:cNvSpPr>
          <p:nvPr/>
        </p:nvSpPr>
        <p:spPr bwMode="auto">
          <a:xfrm rot="1015540">
            <a:off x="873197" y="5601303"/>
            <a:ext cx="172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latin typeface="Tahoma" pitchFamily="34" charset="0"/>
              </a:rPr>
              <a:t>история</a:t>
            </a:r>
          </a:p>
        </p:txBody>
      </p:sp>
      <p:pic>
        <p:nvPicPr>
          <p:cNvPr id="101396" name="Picture 20" descr="j034627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87675" y="3500438"/>
            <a:ext cx="1354138" cy="1304925"/>
          </a:xfrm>
          <a:prstGeom prst="rect">
            <a:avLst/>
          </a:prstGeom>
          <a:noFill/>
        </p:spPr>
      </p:pic>
      <p:pic>
        <p:nvPicPr>
          <p:cNvPr id="101401" name="Picture 25" descr="j023784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57884" y="3857628"/>
            <a:ext cx="13525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402" name="Text Box 26"/>
          <p:cNvSpPr txBox="1">
            <a:spLocks noChangeArrowheads="1"/>
          </p:cNvSpPr>
          <p:nvPr/>
        </p:nvSpPr>
        <p:spPr bwMode="auto">
          <a:xfrm rot="-960554">
            <a:off x="5023244" y="5406609"/>
            <a:ext cx="1441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latin typeface="Tahoma" pitchFamily="34" charset="0"/>
              </a:rPr>
              <a:t>искусство</a:t>
            </a:r>
          </a:p>
        </p:txBody>
      </p:sp>
      <p:pic>
        <p:nvPicPr>
          <p:cNvPr id="101403" name="Picture 27" descr="j023306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12088" y="3789363"/>
            <a:ext cx="90011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404" name="Rectangle 28"/>
          <p:cNvSpPr>
            <a:spLocks noChangeArrowheads="1"/>
          </p:cNvSpPr>
          <p:nvPr/>
        </p:nvSpPr>
        <p:spPr bwMode="auto">
          <a:xfrm rot="928280">
            <a:off x="7812088" y="5734050"/>
            <a:ext cx="8651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Tahoma" pitchFamily="34" charset="0"/>
              </a:rPr>
              <a:t>МХК</a:t>
            </a:r>
          </a:p>
        </p:txBody>
      </p:sp>
      <p:sp>
        <p:nvSpPr>
          <p:cNvPr id="101405" name="Rectangle 29"/>
          <p:cNvSpPr>
            <a:spLocks noChangeArrowheads="1"/>
          </p:cNvSpPr>
          <p:nvPr/>
        </p:nvSpPr>
        <p:spPr bwMode="auto">
          <a:xfrm rot="1116946">
            <a:off x="3779838" y="2997200"/>
            <a:ext cx="16017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Tahoma" pitchFamily="34" charset="0"/>
              </a:rPr>
              <a:t>математика</a:t>
            </a: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4290"/>
            <a:ext cx="8229600" cy="766745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2000" dirty="0" smtClean="0"/>
              <a:t> Авторы технологии: </a:t>
            </a:r>
            <a:r>
              <a:rPr lang="ru-RU" sz="20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Дж.Стил</a:t>
            </a:r>
            <a:r>
              <a:rPr lang="ru-RU" sz="2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r>
              <a:rPr lang="ru-RU" sz="20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К.Мередит</a:t>
            </a:r>
            <a:r>
              <a:rPr lang="ru-RU" sz="2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, Ч.Темпл</a:t>
            </a:r>
            <a:br>
              <a:rPr lang="ru-RU" sz="2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000" dirty="0" smtClean="0"/>
              <a:t>Методологическая основа идеи: </a:t>
            </a:r>
            <a:r>
              <a:rPr lang="ru-RU" sz="2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Ж.Пиаже, Л.С.Выготский,  </a:t>
            </a:r>
            <a:r>
              <a:rPr lang="ru-RU" sz="20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П.П.Блонский</a:t>
            </a:r>
            <a:r>
              <a:rPr lang="ru-RU" sz="2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ru-RU" sz="2000" b="1" dirty="0" smtClean="0"/>
          </a:p>
        </p:txBody>
      </p:sp>
      <p:sp>
        <p:nvSpPr>
          <p:cNvPr id="17412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2071678"/>
            <a:ext cx="7920037" cy="1362081"/>
          </a:xfrm>
        </p:spPr>
        <p:txBody>
          <a:bodyPr>
            <a:normAutofit lnSpcReduction="10000"/>
          </a:bodyPr>
          <a:lstStyle/>
          <a:p>
            <a:pPr marL="0" indent="719138" algn="r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ru-RU" sz="2400" b="1" i="1" u="sng" dirty="0" smtClean="0"/>
              <a:t>Критическое мышление </a:t>
            </a:r>
            <a:r>
              <a:rPr lang="ru-RU" sz="2400" dirty="0" smtClean="0"/>
              <a:t> - это оценочное, рефлексивное, развивающееся  мышление путем наложения новой информации  на жизненный личный опыт.</a:t>
            </a:r>
          </a:p>
          <a:p>
            <a:pPr marL="0" indent="719138" algn="r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endParaRPr lang="ru-RU" sz="2400" b="1" dirty="0" smtClean="0"/>
          </a:p>
        </p:txBody>
      </p:sp>
      <p:sp>
        <p:nvSpPr>
          <p:cNvPr id="1741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DBA6F07-8259-4E6D-A620-3D5310C5D69A}" type="slidenum">
              <a:rPr lang="ru-RU"/>
              <a:pPr/>
              <a:t>2</a:t>
            </a:fld>
            <a:endParaRPr lang="ru-RU"/>
          </a:p>
        </p:txBody>
      </p:sp>
      <p:pic>
        <p:nvPicPr>
          <p:cNvPr id="17413" name="Picture 4" descr="j02939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3573463"/>
            <a:ext cx="2808287" cy="275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428750" y="1643063"/>
            <a:ext cx="6286500" cy="1470025"/>
          </a:xfrm>
        </p:spPr>
        <p:txBody>
          <a:bodyPr/>
          <a:lstStyle/>
          <a:p>
            <a:pPr>
              <a:defRPr/>
            </a:pP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СПАСИБО </a:t>
            </a:r>
            <a:b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ЗА ВНИМАНИЕ!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11267" name="Рисунок 3" descr="rom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313" y="2643188"/>
            <a:ext cx="6380162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14290"/>
            <a:ext cx="6286500" cy="1006496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Цель технологии</a:t>
            </a:r>
            <a:endParaRPr lang="ru-RU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285720" y="1571612"/>
          <a:ext cx="4786346" cy="4349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101" name="Рисунок 3" descr="дети.wm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75" y="3786188"/>
            <a:ext cx="22860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нутый угол 4"/>
          <p:cNvSpPr/>
          <p:nvPr/>
        </p:nvSpPr>
        <p:spPr>
          <a:xfrm>
            <a:off x="5214938" y="1928813"/>
            <a:ext cx="3357562" cy="1785937"/>
          </a:xfrm>
          <a:prstGeom prst="foldedCorner">
            <a:avLst>
              <a:gd name="adj" fmla="val 30903"/>
            </a:avLst>
          </a:prstGeom>
          <a:ln w="635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Цель </a:t>
            </a: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- </a:t>
            </a:r>
            <a:r>
              <a:rPr lang="ru-RU" sz="2400" b="1" dirty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дать ученикам ШАНС развить свои способности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61925"/>
            <a:ext cx="5900738" cy="1143000"/>
          </a:xfrm>
        </p:spPr>
        <p:txBody>
          <a:bodyPr/>
          <a:lstStyle/>
          <a:p>
            <a:pPr algn="ctr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ЗАДАЧИ технологии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85750" y="1785938"/>
            <a:ext cx="7858125" cy="3857625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chemeClr val="tx2"/>
                </a:solidFill>
                <a:latin typeface="Century Gothic" pitchFamily="34" charset="0"/>
              </a:rPr>
              <a:t>Формирование нового </a:t>
            </a:r>
            <a:r>
              <a:rPr lang="ru-RU" sz="2800" b="1" i="1" u="sng" dirty="0" smtClean="0">
                <a:solidFill>
                  <a:srgbClr val="0070C0"/>
                </a:solidFill>
                <a:latin typeface="Century Gothic" pitchFamily="34" charset="0"/>
              </a:rPr>
              <a:t>стиля мышления</a:t>
            </a:r>
            <a:r>
              <a:rPr lang="ru-RU" sz="2800" b="1" i="1" dirty="0" smtClean="0">
                <a:solidFill>
                  <a:srgbClr val="0070C0"/>
                </a:solidFill>
                <a:latin typeface="Century Gothic" pitchFamily="34" charset="0"/>
              </a:rPr>
              <a:t>.</a:t>
            </a:r>
            <a:endParaRPr lang="ru-RU" sz="2800" b="1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>
              <a:defRPr/>
            </a:pPr>
            <a:r>
              <a:rPr lang="ru-RU" sz="2800" b="1" dirty="0" smtClean="0">
                <a:solidFill>
                  <a:schemeClr val="tx2"/>
                </a:solidFill>
                <a:latin typeface="Century Gothic" pitchFamily="34" charset="0"/>
              </a:rPr>
              <a:t>Развитие  </a:t>
            </a:r>
            <a:r>
              <a:rPr lang="ru-RU" sz="2800" b="1" i="1" u="sng" dirty="0" smtClean="0">
                <a:solidFill>
                  <a:srgbClr val="0070C0"/>
                </a:solidFill>
                <a:latin typeface="Century Gothic" pitchFamily="34" charset="0"/>
              </a:rPr>
              <a:t>базовых качеств личности</a:t>
            </a:r>
            <a:r>
              <a:rPr lang="ru-RU" sz="2800" b="1" dirty="0" smtClean="0">
                <a:solidFill>
                  <a:srgbClr val="0070C0"/>
                </a:solidFill>
                <a:latin typeface="Century Gothic" pitchFamily="34" charset="0"/>
              </a:rPr>
              <a:t>.</a:t>
            </a:r>
          </a:p>
          <a:p>
            <a:pPr>
              <a:defRPr/>
            </a:pPr>
            <a:r>
              <a:rPr lang="ru-RU" sz="2800" b="1" dirty="0" smtClean="0">
                <a:solidFill>
                  <a:schemeClr val="tx2"/>
                </a:solidFill>
                <a:latin typeface="Century Gothic" pitchFamily="34" charset="0"/>
              </a:rPr>
              <a:t> Развитие </a:t>
            </a:r>
            <a:r>
              <a:rPr lang="ru-RU" sz="2800" b="1" i="1" u="sng" dirty="0" smtClean="0">
                <a:solidFill>
                  <a:srgbClr val="0070C0"/>
                </a:solidFill>
                <a:latin typeface="Century Gothic" pitchFamily="34" charset="0"/>
              </a:rPr>
              <a:t>аналитического, критического мышления.</a:t>
            </a:r>
          </a:p>
          <a:p>
            <a:pPr>
              <a:defRPr/>
            </a:pPr>
            <a:r>
              <a:rPr lang="ru-RU" sz="2800" b="1" dirty="0" smtClean="0">
                <a:solidFill>
                  <a:schemeClr val="tx2"/>
                </a:solidFill>
                <a:latin typeface="Century Gothic" pitchFamily="34" charset="0"/>
              </a:rPr>
              <a:t>Формирование </a:t>
            </a:r>
            <a:r>
              <a:rPr lang="ru-RU" sz="2800" b="1" i="1" u="sng" dirty="0" smtClean="0">
                <a:solidFill>
                  <a:srgbClr val="0070C0"/>
                </a:solidFill>
                <a:latin typeface="Century Gothic" pitchFamily="34" charset="0"/>
              </a:rPr>
              <a:t>культуры чтения </a:t>
            </a:r>
          </a:p>
          <a:p>
            <a:pPr>
              <a:defRPr/>
            </a:pPr>
            <a:r>
              <a:rPr lang="ru-RU" sz="2800" b="1" dirty="0" smtClean="0">
                <a:solidFill>
                  <a:schemeClr val="tx2"/>
                </a:solidFill>
                <a:latin typeface="Century Gothic" pitchFamily="34" charset="0"/>
              </a:rPr>
              <a:t>Стимулирование самостоятельной </a:t>
            </a:r>
            <a:r>
              <a:rPr lang="ru-RU" sz="2800" b="1" i="1" u="sng" dirty="0" smtClean="0">
                <a:solidFill>
                  <a:srgbClr val="0070C0"/>
                </a:solidFill>
                <a:latin typeface="Century Gothic" pitchFamily="34" charset="0"/>
              </a:rPr>
              <a:t>поисковой творческой деятельности 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5124" name="Рисунок 6" descr="Школа.jpg"/>
          <p:cNvPicPr>
            <a:picLocks noChangeAspect="1"/>
          </p:cNvPicPr>
          <p:nvPr/>
        </p:nvPicPr>
        <p:blipFill>
          <a:blip r:embed="rId2" cstate="print"/>
          <a:srcRect l="2608"/>
          <a:stretch>
            <a:fillRect/>
          </a:stretch>
        </p:blipFill>
        <p:spPr bwMode="auto">
          <a:xfrm>
            <a:off x="2857500" y="5286375"/>
            <a:ext cx="3786188" cy="1571625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ash"/>
            <a:miter lim="800000"/>
            <a:headEnd/>
            <a:tailEnd/>
          </a:ln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Основные принципы организации технологии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10245" name="Picture 7" descr="MCj0434411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143116"/>
            <a:ext cx="1357313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8" descr="MCj043779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4857760"/>
            <a:ext cx="221456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5" descr="MCj0434391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71612"/>
            <a:ext cx="1500188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18" descr="MCj0437583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2786058"/>
            <a:ext cx="1509713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вальная выноска 9"/>
          <p:cNvSpPr/>
          <p:nvPr/>
        </p:nvSpPr>
        <p:spPr>
          <a:xfrm rot="21134546">
            <a:off x="278430" y="3401755"/>
            <a:ext cx="1785938" cy="1071563"/>
          </a:xfrm>
          <a:prstGeom prst="wedgeEllipseCallout">
            <a:avLst>
              <a:gd name="adj1" fmla="val 8802"/>
              <a:gd name="adj2" fmla="val -85660"/>
            </a:avLst>
          </a:prstGeom>
          <a:solidFill>
            <a:srgbClr val="FFFF99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Не навреди!</a:t>
            </a:r>
          </a:p>
        </p:txBody>
      </p:sp>
      <p:sp>
        <p:nvSpPr>
          <p:cNvPr id="11" name="Овальная выноска 10"/>
          <p:cNvSpPr/>
          <p:nvPr/>
        </p:nvSpPr>
        <p:spPr>
          <a:xfrm>
            <a:off x="3786182" y="4357694"/>
            <a:ext cx="2928937" cy="1428750"/>
          </a:xfrm>
          <a:prstGeom prst="wedgeEllipseCallout">
            <a:avLst>
              <a:gd name="adj1" fmla="val -56071"/>
              <a:gd name="adj2" fmla="val 48789"/>
            </a:avLst>
          </a:prstGeom>
          <a:solidFill>
            <a:srgbClr val="FFFF99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Я не знаю другого превосходства, кроме ДОБРОТЫ!</a:t>
            </a:r>
          </a:p>
        </p:txBody>
      </p:sp>
      <p:sp>
        <p:nvSpPr>
          <p:cNvPr id="12" name="Овальная выноска 11"/>
          <p:cNvSpPr/>
          <p:nvPr/>
        </p:nvSpPr>
        <p:spPr>
          <a:xfrm>
            <a:off x="3714744" y="1285860"/>
            <a:ext cx="2786063" cy="1285875"/>
          </a:xfrm>
          <a:prstGeom prst="wedgeEllipseCallout">
            <a:avLst>
              <a:gd name="adj1" fmla="val -57169"/>
              <a:gd name="adj2" fmla="val 37661"/>
            </a:avLst>
          </a:prstGeom>
          <a:solidFill>
            <a:srgbClr val="FFFF99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Не требуй от ребенка больше того, что он может!</a:t>
            </a:r>
          </a:p>
        </p:txBody>
      </p:sp>
      <p:sp>
        <p:nvSpPr>
          <p:cNvPr id="13" name="Овальная выноска 12"/>
          <p:cNvSpPr/>
          <p:nvPr/>
        </p:nvSpPr>
        <p:spPr>
          <a:xfrm>
            <a:off x="6143636" y="2857496"/>
            <a:ext cx="2286000" cy="1500187"/>
          </a:xfrm>
          <a:prstGeom prst="wedgeEllipseCallout">
            <a:avLst>
              <a:gd name="adj1" fmla="val -60966"/>
              <a:gd name="adj2" fmla="val -13368"/>
            </a:avLst>
          </a:prstGeom>
          <a:solidFill>
            <a:srgbClr val="FFFF99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Всему надо учить: и любить и ненавидеть</a:t>
            </a: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37"/>
          </a:xfrm>
        </p:spPr>
        <p:txBody>
          <a:bodyPr>
            <a:normAutofit fontScale="90000"/>
          </a:bodyPr>
          <a:lstStyle/>
          <a:p>
            <a:r>
              <a:rPr lang="ru-RU" sz="4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Условия</a:t>
            </a:r>
            <a:r>
              <a:rPr lang="ru-RU" sz="2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развивающие критическое мышление</a:t>
            </a:r>
          </a:p>
        </p:txBody>
      </p:sp>
      <p:sp>
        <p:nvSpPr>
          <p:cNvPr id="4" name="Заголовок 2"/>
          <p:cNvSpPr txBox="1">
            <a:spLocks/>
          </p:cNvSpPr>
          <p:nvPr/>
        </p:nvSpPr>
        <p:spPr bwMode="auto">
          <a:xfrm>
            <a:off x="571500" y="1857375"/>
            <a:ext cx="82296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000" dirty="0">
                <a:latin typeface="Times New Roman" pitchFamily="18" charset="0"/>
                <a:ea typeface="+mj-ea"/>
                <a:cs typeface="Times New Roman" pitchFamily="18" charset="0"/>
              </a:rPr>
              <a:t>        - Учащиеся должны располагать временем и возможностью практики в критическом мышлении </a:t>
            </a:r>
          </a:p>
        </p:txBody>
      </p:sp>
      <p:sp>
        <p:nvSpPr>
          <p:cNvPr id="5" name="Заголовок 2"/>
          <p:cNvSpPr txBox="1">
            <a:spLocks/>
          </p:cNvSpPr>
          <p:nvPr/>
        </p:nvSpPr>
        <p:spPr bwMode="auto">
          <a:xfrm>
            <a:off x="428625" y="3000375"/>
            <a:ext cx="82296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000" dirty="0">
                <a:latin typeface="Times New Roman" pitchFamily="18" charset="0"/>
                <a:ea typeface="+mj-ea"/>
                <a:cs typeface="Times New Roman" pitchFamily="18" charset="0"/>
              </a:rPr>
              <a:t>       -Учащиеся должны поощряться в ходе учебного процесса </a:t>
            </a:r>
          </a:p>
        </p:txBody>
      </p:sp>
      <p:sp>
        <p:nvSpPr>
          <p:cNvPr id="6" name="Заголовок 2"/>
          <p:cNvSpPr txBox="1">
            <a:spLocks/>
          </p:cNvSpPr>
          <p:nvPr/>
        </p:nvSpPr>
        <p:spPr bwMode="auto">
          <a:xfrm>
            <a:off x="428625" y="4071938"/>
            <a:ext cx="82296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000" dirty="0">
                <a:latin typeface="Times New Roman" pitchFamily="18" charset="0"/>
                <a:ea typeface="+mj-ea"/>
                <a:cs typeface="Times New Roman" pitchFamily="18" charset="0"/>
              </a:rPr>
              <a:t>- Должны быть приняты разнообразные идеи и мнения</a:t>
            </a:r>
          </a:p>
        </p:txBody>
      </p:sp>
      <p:sp>
        <p:nvSpPr>
          <p:cNvPr id="7" name="Заголовок 2"/>
          <p:cNvSpPr txBox="1">
            <a:spLocks/>
          </p:cNvSpPr>
          <p:nvPr/>
        </p:nvSpPr>
        <p:spPr bwMode="auto">
          <a:xfrm>
            <a:off x="571500" y="5286375"/>
            <a:ext cx="82296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000" dirty="0">
                <a:latin typeface="Times New Roman" pitchFamily="18" charset="0"/>
                <a:ea typeface="+mj-ea"/>
                <a:cs typeface="Times New Roman" pitchFamily="18" charset="0"/>
              </a:rPr>
              <a:t>          - В классе должна быть создана атмосфера, в которой нет насмешек, иронии ( над чьим – либо мнением) </a:t>
            </a: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Rectangle 4"/>
          <p:cNvSpPr>
            <a:spLocks noGrp="1" noChangeArrowheads="1"/>
          </p:cNvSpPr>
          <p:nvPr>
            <p:ph type="title"/>
          </p:nvPr>
        </p:nvSpPr>
        <p:spPr>
          <a:xfrm>
            <a:off x="571472" y="0"/>
            <a:ext cx="8137525" cy="1431925"/>
          </a:xfrm>
          <a:noFill/>
          <a:ln/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4000" b="0" dirty="0">
                <a:latin typeface="Romic" pitchFamily="2" charset="0"/>
              </a:rPr>
              <a:t>Базовая модель технологии развития критического </a:t>
            </a:r>
            <a:r>
              <a:rPr lang="ru-RU" sz="4000" b="0" dirty="0" smtClean="0">
                <a:latin typeface="Romic" pitchFamily="2" charset="0"/>
              </a:rPr>
              <a:t>мышления</a:t>
            </a:r>
            <a:endParaRPr lang="ru-RU" sz="4000" b="0" dirty="0">
              <a:latin typeface="Romic" pitchFamily="2" charset="0"/>
            </a:endParaRPr>
          </a:p>
        </p:txBody>
      </p:sp>
      <p:pic>
        <p:nvPicPr>
          <p:cNvPr id="96270" name="Picture 14" descr="j023395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 rot="20908593">
            <a:off x="250825" y="3789363"/>
            <a:ext cx="1598613" cy="1651000"/>
          </a:xfrm>
          <a:noFill/>
          <a:ln/>
        </p:spPr>
      </p:pic>
      <p:sp>
        <p:nvSpPr>
          <p:cNvPr id="96263" name="Rectangle 7"/>
          <p:cNvSpPr>
            <a:spLocks noChangeArrowheads="1"/>
          </p:cNvSpPr>
          <p:nvPr/>
        </p:nvSpPr>
        <p:spPr bwMode="auto">
          <a:xfrm>
            <a:off x="1619250" y="5876925"/>
            <a:ext cx="6769100" cy="792163"/>
          </a:xfrm>
          <a:prstGeom prst="rect">
            <a:avLst/>
          </a:prstGeom>
          <a:noFill/>
          <a:ln w="38100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6264" name="Rectangle 8"/>
          <p:cNvSpPr>
            <a:spLocks noChangeArrowheads="1"/>
          </p:cNvSpPr>
          <p:nvPr/>
        </p:nvSpPr>
        <p:spPr bwMode="auto">
          <a:xfrm>
            <a:off x="2195513" y="3500438"/>
            <a:ext cx="5616575" cy="2376487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6265" name="AutoShape 9"/>
          <p:cNvSpPr>
            <a:spLocks noChangeArrowheads="1"/>
          </p:cNvSpPr>
          <p:nvPr/>
        </p:nvSpPr>
        <p:spPr bwMode="auto">
          <a:xfrm>
            <a:off x="1476375" y="2133600"/>
            <a:ext cx="6983413" cy="1368425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6266" name="Rectangle 10"/>
          <p:cNvSpPr>
            <a:spLocks noChangeArrowheads="1"/>
          </p:cNvSpPr>
          <p:nvPr/>
        </p:nvSpPr>
        <p:spPr bwMode="auto">
          <a:xfrm>
            <a:off x="3851275" y="2708275"/>
            <a:ext cx="245515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Рефлексия</a:t>
            </a:r>
          </a:p>
        </p:txBody>
      </p:sp>
      <p:sp>
        <p:nvSpPr>
          <p:cNvPr id="96267" name="Rectangle 11"/>
          <p:cNvSpPr>
            <a:spLocks noChangeArrowheads="1"/>
          </p:cNvSpPr>
          <p:nvPr/>
        </p:nvSpPr>
        <p:spPr bwMode="auto">
          <a:xfrm>
            <a:off x="2916238" y="3933825"/>
            <a:ext cx="41767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Осмысление новой информации </a:t>
            </a:r>
          </a:p>
          <a:p>
            <a:pPr algn="ctr"/>
            <a:r>
              <a:rPr lang="ru-RU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или </a:t>
            </a:r>
            <a: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реализация</a:t>
            </a:r>
            <a:endParaRPr lang="ru-RU" sz="3200" b="1" i="1" dirty="0">
              <a:solidFill>
                <a:srgbClr val="0070C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96268" name="Rectangle 12"/>
          <p:cNvSpPr>
            <a:spLocks noChangeArrowheads="1"/>
          </p:cNvSpPr>
          <p:nvPr/>
        </p:nvSpPr>
        <p:spPr bwMode="auto">
          <a:xfrm>
            <a:off x="4211638" y="5949950"/>
            <a:ext cx="17287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Вызов</a:t>
            </a:r>
          </a:p>
        </p:txBody>
      </p:sp>
      <p:sp>
        <p:nvSpPr>
          <p:cNvPr id="96269" name="Rectangle 13"/>
          <p:cNvSpPr>
            <a:spLocks noChangeArrowheads="1"/>
          </p:cNvSpPr>
          <p:nvPr/>
        </p:nvSpPr>
        <p:spPr bwMode="auto">
          <a:xfrm>
            <a:off x="0" y="1643050"/>
            <a:ext cx="6550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2000" b="1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В основе технологии лежит следование трём фазам:</a:t>
            </a: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5" name="Rectangle 5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926387" cy="963612"/>
          </a:xfrm>
          <a:noFill/>
          <a:ln/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/>
            <a:r>
              <a:rPr lang="ru-RU" b="0" i="1">
                <a:latin typeface="Banco" pitchFamily="18" charset="0"/>
              </a:rPr>
              <a:t>Фаза ВЫЗОВА</a:t>
            </a:r>
            <a:endParaRPr lang="ru-RU" b="0">
              <a:latin typeface="Banco" pitchFamily="18" charset="0"/>
            </a:endParaRPr>
          </a:p>
        </p:txBody>
      </p:sp>
      <p:sp>
        <p:nvSpPr>
          <p:cNvPr id="97284" name="Rectangle 4"/>
          <p:cNvSpPr>
            <a:spLocks noGrp="1" noChangeArrowheads="1"/>
          </p:cNvSpPr>
          <p:nvPr>
            <p:ph idx="1"/>
          </p:nvPr>
        </p:nvSpPr>
        <p:spPr>
          <a:xfrm>
            <a:off x="1187450" y="2997200"/>
            <a:ext cx="6659563" cy="3311525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400" b="1" dirty="0"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4400" dirty="0">
                <a:solidFill>
                  <a:srgbClr val="3366CC"/>
                </a:solidFill>
                <a:effectLst/>
                <a:latin typeface="Monotype Corsiva" pitchFamily="66" charset="0"/>
              </a:rPr>
              <a:t> </a:t>
            </a:r>
            <a:endParaRPr lang="ru-RU" sz="4400" dirty="0" smtClean="0">
              <a:solidFill>
                <a:srgbClr val="3366CC"/>
              </a:solidFill>
              <a:effectLst/>
              <a:latin typeface="Monotype Corsiva" pitchFamily="66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3600" dirty="0" smtClean="0">
                <a:solidFill>
                  <a:schemeClr val="hlink"/>
                </a:solidFill>
                <a:effectLst/>
                <a:latin typeface="Monotype Corsiva" pitchFamily="66" charset="0"/>
              </a:rPr>
              <a:t>Прием:</a:t>
            </a:r>
            <a:endParaRPr lang="ru-RU" sz="3600" dirty="0">
              <a:solidFill>
                <a:schemeClr val="hlink"/>
              </a:solidFill>
              <a:effectLst/>
              <a:latin typeface="Monotype Corsiva" pitchFamily="66" charset="0"/>
            </a:endParaRPr>
          </a:p>
          <a:p>
            <a:pPr>
              <a:lnSpc>
                <a:spcPct val="80000"/>
              </a:lnSpc>
              <a:buNone/>
            </a:pPr>
            <a:endParaRPr lang="ru-RU" sz="2000" dirty="0" smtClean="0">
              <a:effectLst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dirty="0" smtClean="0"/>
              <a:t>Корзина идей</a:t>
            </a:r>
            <a:endParaRPr lang="ru-RU" sz="2000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None/>
            </a:pPr>
            <a:endParaRPr lang="ru-RU" sz="2000" dirty="0">
              <a:effectLst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400" dirty="0">
              <a:effectLst/>
            </a:endParaRPr>
          </a:p>
        </p:txBody>
      </p:sp>
      <p:sp>
        <p:nvSpPr>
          <p:cNvPr id="97287" name="Text Box 7"/>
          <p:cNvSpPr txBox="1">
            <a:spLocks noChangeArrowheads="1"/>
          </p:cNvSpPr>
          <p:nvPr/>
        </p:nvSpPr>
        <p:spPr bwMode="auto">
          <a:xfrm>
            <a:off x="1142976" y="1285860"/>
            <a:ext cx="7488238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>
                <a:solidFill>
                  <a:srgbClr val="CC0000"/>
                </a:solidFill>
                <a:latin typeface="Monotype Corsiva" pitchFamily="66" charset="0"/>
              </a:rPr>
              <a:t>Задачи:</a:t>
            </a:r>
          </a:p>
          <a:p>
            <a:pPr>
              <a:spcBef>
                <a:spcPct val="50000"/>
              </a:spcBef>
              <a:buClr>
                <a:srgbClr val="CC0000"/>
              </a:buClr>
              <a:buFont typeface="Wingdings" pitchFamily="2" charset="2"/>
              <a:buChar char="q"/>
            </a:pPr>
            <a:r>
              <a:rPr lang="ru-RU" dirty="0">
                <a:latin typeface="Tahoma" pitchFamily="34" charset="0"/>
              </a:rPr>
              <a:t> актуализировать знания;</a:t>
            </a:r>
          </a:p>
          <a:p>
            <a:pPr>
              <a:spcBef>
                <a:spcPct val="50000"/>
              </a:spcBef>
              <a:buClr>
                <a:srgbClr val="CC0000"/>
              </a:buClr>
              <a:buFont typeface="Wingdings" pitchFamily="2" charset="2"/>
              <a:buChar char="q"/>
            </a:pPr>
            <a:r>
              <a:rPr lang="ru-RU" dirty="0">
                <a:latin typeface="Tahoma" pitchFamily="34" charset="0"/>
              </a:rPr>
              <a:t> пробудить познавательный интерес;</a:t>
            </a:r>
          </a:p>
          <a:p>
            <a:pPr>
              <a:spcBef>
                <a:spcPct val="50000"/>
              </a:spcBef>
              <a:buClr>
                <a:srgbClr val="CC0000"/>
              </a:buClr>
              <a:buFont typeface="Wingdings" pitchFamily="2" charset="2"/>
              <a:buChar char="q"/>
            </a:pPr>
            <a:r>
              <a:rPr lang="ru-RU" dirty="0">
                <a:latin typeface="Tahoma" pitchFamily="34" charset="0"/>
              </a:rPr>
              <a:t> помочь определить направления в изучении темы.</a:t>
            </a:r>
          </a:p>
        </p:txBody>
      </p:sp>
      <p:pic>
        <p:nvPicPr>
          <p:cNvPr id="97290" name="Picture 10" descr="j03433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25" y="4221163"/>
            <a:ext cx="2305050" cy="20812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3174" y="642918"/>
            <a:ext cx="3171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ПРИЕМ «КОРЗИНА ИДЕЙ»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2910" y="1285860"/>
            <a:ext cx="4500594" cy="207170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FF0000"/>
                </a:solidFill>
              </a:rPr>
              <a:t>Это прием организации </a:t>
            </a:r>
            <a:r>
              <a:rPr lang="ru-RU" b="1" dirty="0" smtClean="0">
                <a:solidFill>
                  <a:srgbClr val="0070C0"/>
                </a:solidFill>
              </a:rPr>
              <a:t>индивидуальной и групповой работы учащихся на начальной стадии урока, когда идет актуализация имеющегося у них опыта и знаний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2910" y="3714752"/>
            <a:ext cx="4572032" cy="155734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Прием позволяет </a:t>
            </a:r>
            <a:r>
              <a:rPr lang="ru-RU" b="1" dirty="0" smtClean="0">
                <a:solidFill>
                  <a:srgbClr val="0070C0"/>
                </a:solidFill>
              </a:rPr>
              <a:t>выяснить все, что знают или думают ученики по обсуждаемой теме урока.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500694" y="1142984"/>
            <a:ext cx="3143272" cy="464347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FF0000"/>
                </a:solidFill>
              </a:rPr>
              <a:t>В корзину идей можно «сбрасывать</a:t>
            </a:r>
            <a:r>
              <a:rPr lang="ru-RU" b="1" dirty="0" smtClean="0">
                <a:solidFill>
                  <a:srgbClr val="0070C0"/>
                </a:solidFill>
              </a:rPr>
              <a:t>» факты, мнения, имена, проблемы, понятия, имеющие отношение к теме урока. Далее в ходе урока эти разрозненные в сознании ребенка факты или мнения, проблемы или понятия могут быть связаны в логические цепи.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195093">
  <a:themeElements>
    <a:clrScheme name="10195093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1019509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19509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19509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19509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19509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19509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19509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195093 13">
        <a:dk1>
          <a:srgbClr val="E9770A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C7650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</TotalTime>
  <Words>762</Words>
  <Application>Microsoft Office PowerPoint</Application>
  <PresentationFormat>Экран (4:3)</PresentationFormat>
  <Paragraphs>157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10195093</vt:lpstr>
      <vt:lpstr>Технология  развития критического мышления через чтение и письмо</vt:lpstr>
      <vt:lpstr>  Авторы технологии: Дж.Стил, К.Мередит, Ч.Темпл Методологическая основа идеи: Ж.Пиаже, Л.С.Выготский,  П.П.Блонский </vt:lpstr>
      <vt:lpstr>Цель технологии</vt:lpstr>
      <vt:lpstr>ЗАДАЧИ технологии </vt:lpstr>
      <vt:lpstr>Основные принципы организации технологии</vt:lpstr>
      <vt:lpstr>Условия, развивающие критическое мышление</vt:lpstr>
      <vt:lpstr>Базовая модель технологии развития критического мышления</vt:lpstr>
      <vt:lpstr>Фаза ВЫЗОВА</vt:lpstr>
      <vt:lpstr>Слайд 9</vt:lpstr>
      <vt:lpstr>Фаза осмысления</vt:lpstr>
      <vt:lpstr>«ЛОВИ ОШИБКУ»</vt:lpstr>
      <vt:lpstr>Кластер</vt:lpstr>
      <vt:lpstr>Слайд 13</vt:lpstr>
      <vt:lpstr>«КУБИК»</vt:lpstr>
      <vt:lpstr>Фаза рефлексии</vt:lpstr>
      <vt:lpstr>«Шесть шляп мышления» </vt:lpstr>
      <vt:lpstr>Прием  «СИНКВЕЙН»</vt:lpstr>
      <vt:lpstr>Результаты     применения данной технологии </vt:lpstr>
      <vt:lpstr>Область применения</vt:lpstr>
      <vt:lpstr>СПАСИБО 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35</cp:revision>
  <dcterms:created xsi:type="dcterms:W3CDTF">2012-02-13T16:51:56Z</dcterms:created>
  <dcterms:modified xsi:type="dcterms:W3CDTF">2012-02-14T13:35:09Z</dcterms:modified>
</cp:coreProperties>
</file>