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3858D-DBF5-46F6-B1CB-0E633E8D864F}" type="datetimeFigureOut">
              <a:rPr lang="ru-RU" smtClean="0"/>
              <a:t>01.06.2012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5867D-7294-49E1-9823-7F6A7C01BF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282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867D-7294-49E1-9823-7F6A7C01BF1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5391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867D-7294-49E1-9823-7F6A7C01BF1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5774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867D-7294-49E1-9823-7F6A7C01BF1A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0556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867D-7294-49E1-9823-7F6A7C01BF1A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0390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867D-7294-49E1-9823-7F6A7C01BF1A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4865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867D-7294-49E1-9823-7F6A7C01BF1A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822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867D-7294-49E1-9823-7F6A7C01BF1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579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867D-7294-49E1-9823-7F6A7C01BF1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268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867D-7294-49E1-9823-7F6A7C01BF1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168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q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867D-7294-49E1-9823-7F6A7C01BF1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544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867D-7294-49E1-9823-7F6A7C01BF1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668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867D-7294-49E1-9823-7F6A7C01BF1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965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867D-7294-49E1-9823-7F6A7C01BF1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701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867D-7294-49E1-9823-7F6A7C01BF1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442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30BFD49-F8CB-409F-A06C-84B4F1442311}" type="datetimeFigureOut">
              <a:rPr lang="ru-RU" smtClean="0"/>
              <a:t>01.06.2012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C1A6476-A19E-40FC-BC66-7BB6876F5B85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FD49-F8CB-409F-A06C-84B4F1442311}" type="datetimeFigureOut">
              <a:rPr lang="ru-RU" smtClean="0"/>
              <a:t>01.06.2012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A6476-A19E-40FC-BC66-7BB6876F5B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FD49-F8CB-409F-A06C-84B4F1442311}" type="datetimeFigureOut">
              <a:rPr lang="ru-RU" smtClean="0"/>
              <a:t>01.06.2012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A6476-A19E-40FC-BC66-7BB6876F5B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FD49-F8CB-409F-A06C-84B4F1442311}" type="datetimeFigureOut">
              <a:rPr lang="ru-RU" smtClean="0"/>
              <a:t>01.06.2012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A6476-A19E-40FC-BC66-7BB6876F5B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FD49-F8CB-409F-A06C-84B4F1442311}" type="datetimeFigureOut">
              <a:rPr lang="ru-RU" smtClean="0"/>
              <a:t>01.06.2012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A6476-A19E-40FC-BC66-7BB6876F5B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FD49-F8CB-409F-A06C-84B4F1442311}" type="datetimeFigureOut">
              <a:rPr lang="ru-RU" smtClean="0"/>
              <a:t>01.06.2012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A6476-A19E-40FC-BC66-7BB6876F5B8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FD49-F8CB-409F-A06C-84B4F1442311}" type="datetimeFigureOut">
              <a:rPr lang="ru-RU" smtClean="0"/>
              <a:t>01.06.2012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A6476-A19E-40FC-BC66-7BB6876F5B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FD49-F8CB-409F-A06C-84B4F1442311}" type="datetimeFigureOut">
              <a:rPr lang="ru-RU" smtClean="0"/>
              <a:t>01.06.2012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A6476-A19E-40FC-BC66-7BB6876F5B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FD49-F8CB-409F-A06C-84B4F1442311}" type="datetimeFigureOut">
              <a:rPr lang="ru-RU" smtClean="0"/>
              <a:t>01.06.2012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A6476-A19E-40FC-BC66-7BB6876F5B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FD49-F8CB-409F-A06C-84B4F1442311}" type="datetimeFigureOut">
              <a:rPr lang="ru-RU" smtClean="0"/>
              <a:t>01.06.2012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A6476-A19E-40FC-BC66-7BB6876F5B85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FD49-F8CB-409F-A06C-84B4F1442311}" type="datetimeFigureOut">
              <a:rPr lang="ru-RU" smtClean="0"/>
              <a:t>01.06.2012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A6476-A19E-40FC-BC66-7BB6876F5B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30BFD49-F8CB-409F-A06C-84B4F1442311}" type="datetimeFigureOut">
              <a:rPr lang="ru-RU" smtClean="0"/>
              <a:t>01.06.2012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C1A6476-A19E-40FC-BC66-7BB6876F5B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04375" y="692696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Государственное дошкольное образовательное учреждение</a:t>
            </a:r>
          </a:p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детский сад №14 компенсирующего вида</a:t>
            </a:r>
          </a:p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Пушкинского района Санкт-Петербурга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4375" y="1772816"/>
            <a:ext cx="7612041" cy="369332"/>
          </a:xfrm>
          <a:prstGeom prst="rect">
            <a:avLst/>
          </a:prstGeom>
        </p:spPr>
        <p:txBody>
          <a:bodyPr wrap="square">
            <a:prstTxWarp prst="textDeflateBottom">
              <a:avLst/>
            </a:prstTxWarp>
            <a:spAutoFit/>
          </a:bodyPr>
          <a:lstStyle/>
          <a:p>
            <a:pPr algn="ctr"/>
            <a:r>
              <a:rPr lang="ru-RU" dirty="0" smtClean="0">
                <a:latin typeface="Comic Sans MS" pitchFamily="66" charset="0"/>
              </a:rPr>
              <a:t>Педагогические</a:t>
            </a:r>
            <a:r>
              <a:rPr lang="ru-RU" baseline="0" dirty="0" smtClean="0">
                <a:latin typeface="Comic Sans MS" pitchFamily="66" charset="0"/>
              </a:rPr>
              <a:t> технологии в работе с педагогами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5959" y="2348880"/>
            <a:ext cx="78488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Педагогический совет</a:t>
            </a:r>
          </a:p>
          <a:p>
            <a:pPr algn="ctr"/>
            <a:r>
              <a:rPr lang="ru-RU" sz="2800" dirty="0" smtClean="0">
                <a:latin typeface="Comic Sans MS" pitchFamily="66" charset="0"/>
              </a:rPr>
              <a:t> «Решаем проблему. </a:t>
            </a:r>
            <a:r>
              <a:rPr lang="ru-RU" sz="2800" dirty="0">
                <a:latin typeface="Comic Sans MS" pitchFamily="66" charset="0"/>
              </a:rPr>
              <a:t>П</a:t>
            </a:r>
            <a:r>
              <a:rPr lang="ru-RU" sz="2800" dirty="0" smtClean="0">
                <a:latin typeface="Comic Sans MS" pitchFamily="66" charset="0"/>
              </a:rPr>
              <a:t>едагогическое </a:t>
            </a:r>
            <a:r>
              <a:rPr lang="ru-RU" sz="2800" b="1" dirty="0" smtClean="0">
                <a:latin typeface="Comic Sans MS" pitchFamily="66" charset="0"/>
              </a:rPr>
              <a:t>руководство</a:t>
            </a:r>
            <a:r>
              <a:rPr lang="ru-RU" sz="2800" dirty="0" smtClean="0">
                <a:latin typeface="Comic Sans MS" pitchFamily="66" charset="0"/>
              </a:rPr>
              <a:t> сюжетно – ролевой игрой? </a:t>
            </a:r>
            <a:r>
              <a:rPr lang="ru-RU" sz="2800" dirty="0">
                <a:latin typeface="Comic Sans MS" pitchFamily="66" charset="0"/>
              </a:rPr>
              <a:t>П</a:t>
            </a:r>
            <a:r>
              <a:rPr lang="ru-RU" sz="2800" dirty="0" smtClean="0">
                <a:latin typeface="Comic Sans MS" pitchFamily="66" charset="0"/>
              </a:rPr>
              <a:t>едагогическое </a:t>
            </a:r>
            <a:r>
              <a:rPr lang="ru-RU" sz="2800" b="1" dirty="0" smtClean="0">
                <a:latin typeface="Comic Sans MS" pitchFamily="66" charset="0"/>
              </a:rPr>
              <a:t>сопровождение</a:t>
            </a:r>
            <a:r>
              <a:rPr lang="ru-RU" sz="2800" dirty="0" smtClean="0">
                <a:latin typeface="Comic Sans MS" pitchFamily="66" charset="0"/>
              </a:rPr>
              <a:t> игровой деятельности дошкольников?»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69489" y="5445224"/>
            <a:ext cx="41889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Старший воспитатель </a:t>
            </a:r>
            <a:r>
              <a:rPr lang="ru-RU" dirty="0" err="1" smtClean="0">
                <a:latin typeface="Comic Sans MS" pitchFamily="66" charset="0"/>
              </a:rPr>
              <a:t>Лобатова</a:t>
            </a:r>
            <a:r>
              <a:rPr lang="ru-RU" dirty="0" smtClean="0">
                <a:latin typeface="Comic Sans MS" pitchFamily="66" charset="0"/>
              </a:rPr>
              <a:t> В.Е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5949280"/>
            <a:ext cx="26228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СПб</a:t>
            </a:r>
            <a:r>
              <a:rPr lang="ru-RU" baseline="0" dirty="0" smtClean="0">
                <a:latin typeface="Comic Sans MS" pitchFamily="66" charset="0"/>
              </a:rPr>
              <a:t> –Пушкин, 2012 г.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4595649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Comic Sans MS" pitchFamily="66" charset="0"/>
              </a:rPr>
              <a:t>(использование технологии </a:t>
            </a:r>
            <a:r>
              <a:rPr lang="ru-RU" dirty="0">
                <a:latin typeface="Comic Sans MS" pitchFamily="66" charset="0"/>
              </a:rPr>
              <a:t>творческой мастерской, ИКТ)</a:t>
            </a:r>
          </a:p>
        </p:txBody>
      </p:sp>
    </p:spTree>
    <p:extLst>
      <p:ext uri="{BB962C8B-B14F-4D97-AF65-F5344CB8AC3E}">
        <p14:creationId xmlns:p14="http://schemas.microsoft.com/office/powerpoint/2010/main" val="2748865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501955"/>
              </p:ext>
            </p:extLst>
          </p:nvPr>
        </p:nvGraphicFramePr>
        <p:xfrm>
          <a:off x="467544" y="332656"/>
          <a:ext cx="8208912" cy="4148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3384376"/>
                <a:gridCol w="2664296"/>
              </a:tblGrid>
              <a:tr h="82515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Технологические этапы</a:t>
                      </a: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Действия ведущего</a:t>
                      </a:r>
                      <a:endParaRPr lang="ru-RU" dirty="0" smtClean="0">
                        <a:latin typeface="Comic Sans MS" pitchFamily="66" charset="0"/>
                      </a:endParaRP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Действия участников</a:t>
                      </a:r>
                      <a:endParaRPr lang="ru-RU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ru-RU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323447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5.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Афиширование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– представление  работ педагогов. 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Организует обсуждение полученных в групповой работе результатов. 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- Дает необходимые пояснения по ходу представления группами результатов выполнения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         задания.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Представляют результаты работы групп: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задают вопросы друг другу по поводу оригинальности</a:t>
                      </a:r>
                      <a:r>
                        <a:rPr lang="ru-RU" baseline="0" dirty="0" smtClean="0">
                          <a:latin typeface="Comic Sans MS" pitchFamily="66" charset="0"/>
                        </a:rPr>
                        <a:t> проблемно – игровых ситуаций.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 descr="C:\Users\км\Desktop\фото педсовет\IMG_1237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5535" y="3356992"/>
            <a:ext cx="2403445" cy="319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9878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136080"/>
              </p:ext>
            </p:extLst>
          </p:nvPr>
        </p:nvGraphicFramePr>
        <p:xfrm>
          <a:off x="467544" y="239400"/>
          <a:ext cx="8568952" cy="6365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3329"/>
                <a:gridCol w="3302021"/>
                <a:gridCol w="2643602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Технологические этапы</a:t>
                      </a: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Действия ведущего</a:t>
                      </a:r>
                      <a:endParaRPr lang="ru-RU" dirty="0" smtClean="0">
                        <a:latin typeface="Comic Sans MS" pitchFamily="66" charset="0"/>
                      </a:endParaRP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Действия участников</a:t>
                      </a:r>
                      <a:endParaRPr lang="ru-RU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ru-RU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32295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6. «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Разрыв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» - внутренне осознание участником Мастерской неполноты или несоответствия своего прежнего знания новому.</a:t>
                      </a:r>
                      <a:endParaRPr lang="ru-RU" dirty="0" smtClean="0">
                        <a:latin typeface="Comic Sans MS" pitchFamily="66" charset="0"/>
                      </a:endParaRP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Фиксирует внимание педагогов на традиционности их представлений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о тематике  и организации с – р игр.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Осознают традиционность своих представлений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о вариантах развития и тематике с- р игр.</a:t>
                      </a:r>
                    </a:p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Вносят изменения в свои разработки.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221507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7. «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Рефлексия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»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Инициирует и активизирует рефлексию педагогов по поводу индивидуальной и совместной деятельности. Предлагает проанализировать что получилось.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Осуществляют рефлексию.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pic>
        <p:nvPicPr>
          <p:cNvPr id="3" name="Picture 3" descr="C:\Users\км\Desktop\фото педсовет\IMG_1239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804248" y="3364536"/>
            <a:ext cx="1944216" cy="2606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2726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Разработанные проблемно – игровые ситуации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412776"/>
            <a:ext cx="20938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Comic Sans MS" pitchFamily="66" charset="0"/>
              </a:rPr>
              <a:t>1 подгруппа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40424" y="1427213"/>
            <a:ext cx="34099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Comic Sans MS" pitchFamily="66" charset="0"/>
              </a:rPr>
              <a:t>«</a:t>
            </a:r>
            <a:r>
              <a:rPr lang="ru-RU" sz="2400" dirty="0" smtClean="0">
                <a:latin typeface="Comic Sans MS" pitchFamily="66" charset="0"/>
              </a:rPr>
              <a:t>Потерялся </a:t>
            </a:r>
            <a:r>
              <a:rPr lang="ru-RU" sz="2400" dirty="0">
                <a:latin typeface="Comic Sans MS" pitchFamily="66" charset="0"/>
              </a:rPr>
              <a:t>ребенок»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0663" y="1814203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Цель</a:t>
            </a:r>
            <a:r>
              <a:rPr lang="ru-RU" sz="2400" b="1" dirty="0">
                <a:latin typeface="Comic Sans MS" pitchFamily="66" charset="0"/>
              </a:rPr>
              <a:t>:</a:t>
            </a:r>
            <a:r>
              <a:rPr lang="ru-RU" dirty="0"/>
              <a:t> </a:t>
            </a:r>
            <a:r>
              <a:rPr lang="ru-RU" sz="2400" dirty="0">
                <a:latin typeface="Comic Sans MS" pitchFamily="66" charset="0"/>
              </a:rPr>
              <a:t>раскрыть детям особенности работы справочной службы гипермаркета.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95018" y="3004206"/>
            <a:ext cx="77759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Начало взаимодействия</a:t>
            </a:r>
            <a:r>
              <a:rPr lang="ru-RU" sz="2400" b="1" dirty="0">
                <a:latin typeface="Comic Sans MS" pitchFamily="66" charset="0"/>
              </a:rPr>
              <a:t>: </a:t>
            </a:r>
            <a:r>
              <a:rPr lang="ru-RU" sz="2400" i="1" dirty="0">
                <a:latin typeface="Comic Sans MS" pitchFamily="66" charset="0"/>
              </a:rPr>
              <a:t>«У меня потерялся ребенок! Помогите! Здесь так много народа, я его нигде не </a:t>
            </a:r>
            <a:r>
              <a:rPr lang="ru-RU" sz="2400" i="1" dirty="0" smtClean="0">
                <a:latin typeface="Comic Sans MS" pitchFamily="66" charset="0"/>
              </a:rPr>
              <a:t>вижу…Что мне делать?» </a:t>
            </a:r>
          </a:p>
          <a:p>
            <a:pPr algn="just"/>
            <a:r>
              <a:rPr lang="ru-RU" sz="2400" dirty="0" smtClean="0">
                <a:latin typeface="Comic Sans MS" pitchFamily="66" charset="0"/>
              </a:rPr>
              <a:t>Дети предлагают варианты  выхода из ситуации.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9069" y="4869160"/>
            <a:ext cx="770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latin typeface="Comic Sans MS" pitchFamily="66" charset="0"/>
              </a:rPr>
              <a:t>- Давайте </a:t>
            </a:r>
            <a:r>
              <a:rPr lang="ru-RU" sz="2400" i="1" dirty="0">
                <a:latin typeface="Comic Sans MS" pitchFamily="66" charset="0"/>
              </a:rPr>
              <a:t>обратимся в справочную службу. Выбираются работники справочной службы. Проводится игра.</a:t>
            </a:r>
          </a:p>
        </p:txBody>
      </p:sp>
    </p:spTree>
    <p:extLst>
      <p:ext uri="{BB962C8B-B14F-4D97-AF65-F5344CB8AC3E}">
        <p14:creationId xmlns:p14="http://schemas.microsoft.com/office/powerpoint/2010/main" val="3826592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692696"/>
            <a:ext cx="21435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2 </a:t>
            </a:r>
            <a:r>
              <a:rPr lang="ru-RU" sz="2400" dirty="0">
                <a:latin typeface="Comic Sans MS" pitchFamily="66" charset="0"/>
              </a:rPr>
              <a:t>подгруппа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91880" y="923528"/>
            <a:ext cx="53014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Comic Sans MS" pitchFamily="66" charset="0"/>
              </a:rPr>
              <a:t>Аукцион «Лучшие конфеты года».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423363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Цель: </a:t>
            </a:r>
            <a:r>
              <a:rPr lang="ru-RU" sz="2400" dirty="0">
                <a:latin typeface="Comic Sans MS" pitchFamily="66" charset="0"/>
              </a:rPr>
              <a:t>раскрыть особенности продажи товаров на аукционе.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254360"/>
            <a:ext cx="77430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Начало взаимодействия: </a:t>
            </a:r>
            <a:r>
              <a:rPr lang="ru-RU" sz="2400" dirty="0">
                <a:latin typeface="Comic Sans MS" pitchFamily="66" charset="0"/>
              </a:rPr>
              <a:t>на столе лежат лоты – коробки с «конфетами», оформленные детьми под номерами.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66647" y="3454689"/>
            <a:ext cx="76328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>
                <a:latin typeface="Comic Sans MS" pitchFamily="66" charset="0"/>
              </a:rPr>
              <a:t>- В гипермаркет привезли редкие, но самые вкусные конфеты. Но к сожалению на всех покупателей их не хватит. Как сделать, чтобы покупателям было не обидно, что им не досталось конфет. А магазин бы смог продать их по высокой цене? (Варианты детей).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301208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Comic Sans MS" pitchFamily="66" charset="0"/>
              </a:rPr>
              <a:t>Выбирается аукционист. Участникам аукциона раздаются жетоны….</a:t>
            </a:r>
          </a:p>
        </p:txBody>
      </p:sp>
    </p:spTree>
    <p:extLst>
      <p:ext uri="{BB962C8B-B14F-4D97-AF65-F5344CB8AC3E}">
        <p14:creationId xmlns:p14="http://schemas.microsoft.com/office/powerpoint/2010/main" val="3218386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Б) «Домашнее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»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задание:</a:t>
            </a:r>
          </a:p>
          <a:p>
            <a:pPr algn="just"/>
            <a:r>
              <a:rPr lang="ru-RU" sz="2400" dirty="0" smtClean="0">
                <a:latin typeface="Comic Sans MS" pitchFamily="66" charset="0"/>
              </a:rPr>
              <a:t>Презентация </a:t>
            </a:r>
            <a:r>
              <a:rPr lang="ru-RU" sz="2400" dirty="0">
                <a:latin typeface="Comic Sans MS" pitchFamily="66" charset="0"/>
              </a:rPr>
              <a:t>проекта развития </a:t>
            </a:r>
            <a:r>
              <a:rPr lang="ru-RU" sz="2400" dirty="0" smtClean="0">
                <a:latin typeface="Comic Sans MS" pitchFamily="66" charset="0"/>
              </a:rPr>
              <a:t>сюжетно </a:t>
            </a:r>
            <a:r>
              <a:rPr lang="ru-RU" sz="2400" dirty="0">
                <a:latin typeface="Comic Sans MS" pitchFamily="66" charset="0"/>
              </a:rPr>
              <a:t>– </a:t>
            </a:r>
            <a:r>
              <a:rPr lang="ru-RU" sz="2400" dirty="0" smtClean="0">
                <a:latin typeface="Comic Sans MS" pitchFamily="66" charset="0"/>
              </a:rPr>
              <a:t>ролевой</a:t>
            </a:r>
          </a:p>
          <a:p>
            <a:pPr algn="r"/>
            <a:r>
              <a:rPr lang="ru-RU" sz="2400" dirty="0" smtClean="0">
                <a:latin typeface="Comic Sans MS" pitchFamily="66" charset="0"/>
              </a:rPr>
              <a:t>игры</a:t>
            </a:r>
            <a:endParaRPr lang="ru-RU" sz="2400" dirty="0">
              <a:latin typeface="Comic Sans MS" pitchFamily="66" charset="0"/>
            </a:endParaRPr>
          </a:p>
        </p:txBody>
      </p:sp>
      <p:pic>
        <p:nvPicPr>
          <p:cNvPr id="1026" name="Picture 2" descr="C:\Users\км\Desktop\фото педсовет\IMG_1240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39552" y="1430593"/>
            <a:ext cx="5161936" cy="2861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км\Desktop\фото педсовет\IMG_1241.JPG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140490" y="3429000"/>
            <a:ext cx="5412659" cy="2949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666849" y="1651901"/>
            <a:ext cx="38810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   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«Доктор»</a:t>
            </a:r>
            <a:endParaRPr lang="ru-RU" sz="2400" dirty="0" smtClean="0">
              <a:latin typeface="Comic Sans MS" pitchFamily="66" charset="0"/>
            </a:endParaRPr>
          </a:p>
          <a:p>
            <a:r>
              <a:rPr lang="ru-RU" sz="2400" dirty="0" smtClean="0">
                <a:latin typeface="Comic Sans MS" pitchFamily="66" charset="0"/>
              </a:rPr>
              <a:t>в </a:t>
            </a:r>
            <a:r>
              <a:rPr lang="ru-RU" sz="2400" dirty="0">
                <a:latin typeface="Comic Sans MS" pitchFamily="66" charset="0"/>
              </a:rPr>
              <a:t>младшей группе</a:t>
            </a:r>
          </a:p>
        </p:txBody>
      </p:sp>
    </p:spTree>
    <p:extLst>
      <p:ext uri="{BB962C8B-B14F-4D97-AF65-F5344CB8AC3E}">
        <p14:creationId xmlns:p14="http://schemas.microsoft.com/office/powerpoint/2010/main" val="3092243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6480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Comic Sans MS" pitchFamily="66" charset="0"/>
              </a:rPr>
              <a:t>Презентация проекта </a:t>
            </a:r>
            <a:endParaRPr lang="ru-RU" sz="2400" dirty="0" smtClean="0">
              <a:latin typeface="Comic Sans MS" pitchFamily="66" charset="0"/>
            </a:endParaRPr>
          </a:p>
          <a:p>
            <a:pPr algn="just"/>
            <a:r>
              <a:rPr lang="ru-RU" sz="2400" dirty="0" smtClean="0">
                <a:latin typeface="Comic Sans MS" pitchFamily="66" charset="0"/>
              </a:rPr>
              <a:t>развития сюжетно </a:t>
            </a:r>
            <a:r>
              <a:rPr lang="ru-RU" sz="2400" dirty="0">
                <a:latin typeface="Comic Sans MS" pitchFamily="66" charset="0"/>
              </a:rPr>
              <a:t>– </a:t>
            </a:r>
            <a:r>
              <a:rPr lang="ru-RU" sz="2400" dirty="0" smtClean="0">
                <a:latin typeface="Comic Sans MS" pitchFamily="66" charset="0"/>
              </a:rPr>
              <a:t>ролевой </a:t>
            </a:r>
            <a:r>
              <a:rPr lang="ru-RU" sz="2400" dirty="0">
                <a:latin typeface="Comic Sans MS" pitchFamily="66" charset="0"/>
              </a:rPr>
              <a:t>игры</a:t>
            </a:r>
          </a:p>
        </p:txBody>
      </p:sp>
      <p:pic>
        <p:nvPicPr>
          <p:cNvPr id="2050" name="Picture 2" descr="C:\Users\км\Desktop\фото педсовет\IMG_1242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3817" y="1395721"/>
            <a:ext cx="5943601" cy="2971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км\Desktop\фото педсовет\IMG_1243.JPG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555617" y="3789040"/>
            <a:ext cx="4896465" cy="261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372200" y="913938"/>
            <a:ext cx="31277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«Зоопарк» 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          </a:t>
            </a:r>
            <a:r>
              <a:rPr lang="ru-RU" sz="2400" dirty="0" smtClean="0">
                <a:latin typeface="Comic Sans MS" pitchFamily="66" charset="0"/>
              </a:rPr>
              <a:t>в </a:t>
            </a:r>
          </a:p>
          <a:p>
            <a:pPr algn="just"/>
            <a:r>
              <a:rPr lang="ru-RU" sz="2400" dirty="0" smtClean="0">
                <a:latin typeface="Comic Sans MS" pitchFamily="66" charset="0"/>
              </a:rPr>
              <a:t>   средней </a:t>
            </a:r>
          </a:p>
          <a:p>
            <a:pPr algn="just"/>
            <a:r>
              <a:rPr lang="ru-RU" sz="2400" dirty="0" smtClean="0">
                <a:latin typeface="Comic Sans MS" pitchFamily="66" charset="0"/>
              </a:rPr>
              <a:t>    группе</a:t>
            </a:r>
            <a:endParaRPr lang="ru-RU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887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км\Desktop\фото педсовет\IMG_1250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13503" y="1886915"/>
            <a:ext cx="4586748" cy="3215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1" y="620688"/>
            <a:ext cx="55901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Comic Sans MS" pitchFamily="66" charset="0"/>
              </a:rPr>
              <a:t>Презентация проекта </a:t>
            </a:r>
          </a:p>
          <a:p>
            <a:pPr algn="just"/>
            <a:r>
              <a:rPr lang="ru-RU" sz="2400" dirty="0">
                <a:latin typeface="Comic Sans MS" pitchFamily="66" charset="0"/>
              </a:rPr>
              <a:t>развития </a:t>
            </a:r>
            <a:r>
              <a:rPr lang="ru-RU" sz="2400" dirty="0" smtClean="0">
                <a:latin typeface="Comic Sans MS" pitchFamily="66" charset="0"/>
              </a:rPr>
              <a:t>сюжетно </a:t>
            </a:r>
            <a:r>
              <a:rPr lang="ru-RU" sz="2400" dirty="0">
                <a:latin typeface="Comic Sans MS" pitchFamily="66" charset="0"/>
              </a:rPr>
              <a:t>– </a:t>
            </a:r>
            <a:r>
              <a:rPr lang="ru-RU" sz="2400" dirty="0" smtClean="0">
                <a:latin typeface="Comic Sans MS" pitchFamily="66" charset="0"/>
              </a:rPr>
              <a:t>ролевой </a:t>
            </a:r>
            <a:r>
              <a:rPr lang="ru-RU" sz="2400" dirty="0">
                <a:latin typeface="Comic Sans MS" pitchFamily="66" charset="0"/>
              </a:rPr>
              <a:t>игры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065317" y="990020"/>
            <a:ext cx="2512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Кафе «Улыбка»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436096" y="1486999"/>
            <a:ext cx="30126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               в </a:t>
            </a:r>
          </a:p>
          <a:p>
            <a:r>
              <a:rPr lang="ru-RU" sz="2400" dirty="0" smtClean="0">
                <a:latin typeface="Comic Sans MS" pitchFamily="66" charset="0"/>
              </a:rPr>
              <a:t>подготовительной </a:t>
            </a:r>
            <a:r>
              <a:rPr lang="ru-RU" sz="2400" dirty="0">
                <a:latin typeface="Comic Sans MS" pitchFamily="66" charset="0"/>
              </a:rPr>
              <a:t>группе</a:t>
            </a:r>
          </a:p>
        </p:txBody>
      </p:sp>
      <p:pic>
        <p:nvPicPr>
          <p:cNvPr id="3077" name="Picture 5" descr="C:\Users\км\Desktop\фото педсовет\IMG_1251.JPG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659354" y="3498416"/>
            <a:ext cx="4940710" cy="285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453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05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В)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Творческая мастерская 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2400" dirty="0">
                <a:latin typeface="Comic Sans MS" pitchFamily="66" charset="0"/>
              </a:rPr>
              <a:t>(</a:t>
            </a:r>
            <a:r>
              <a:rPr lang="ru-RU" sz="2400" dirty="0" smtClean="0">
                <a:latin typeface="Comic Sans MS" pitchFamily="66" charset="0"/>
              </a:rPr>
              <a:t>продуктивное взаимодействие </a:t>
            </a:r>
            <a:r>
              <a:rPr lang="ru-RU" sz="2400" dirty="0">
                <a:latin typeface="Comic Sans MS" pitchFamily="66" charset="0"/>
              </a:rPr>
              <a:t>в </a:t>
            </a:r>
            <a:r>
              <a:rPr lang="ru-RU" sz="2400" dirty="0" smtClean="0">
                <a:latin typeface="Comic Sans MS" pitchFamily="66" charset="0"/>
              </a:rPr>
              <a:t>сюжетно </a:t>
            </a:r>
            <a:r>
              <a:rPr lang="ru-RU" sz="2400" dirty="0">
                <a:latin typeface="Comic Sans MS" pitchFamily="66" charset="0"/>
              </a:rPr>
              <a:t>– </a:t>
            </a:r>
            <a:r>
              <a:rPr lang="ru-RU" sz="2400" dirty="0" smtClean="0">
                <a:latin typeface="Comic Sans MS" pitchFamily="66" charset="0"/>
              </a:rPr>
              <a:t>ролевой игре)</a:t>
            </a:r>
            <a:endParaRPr lang="ru-RU" sz="2400" dirty="0">
              <a:latin typeface="Comic Sans MS" pitchFamily="66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228631"/>
              </p:ext>
            </p:extLst>
          </p:nvPr>
        </p:nvGraphicFramePr>
        <p:xfrm>
          <a:off x="539552" y="2852936"/>
          <a:ext cx="813690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1"/>
                <a:gridCol w="3312367"/>
                <a:gridCol w="2304256"/>
              </a:tblGrid>
              <a:tr h="56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mic Sans MS" pitchFamily="66" charset="0"/>
                        </a:rPr>
                        <a:t>Технологические этапы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Действия ведущего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Действия участников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933416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1.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Индукция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 - создание эмоционального настроя, включение чувств педагогов, создание личного отношения к предмету обсуждения</a:t>
                      </a:r>
                      <a:endParaRPr lang="ru-RU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latin typeface="Comic Sans MS" pitchFamily="66" charset="0"/>
                        </a:rPr>
                        <a:t>- Какие ассоциации у Вас вызывает сюжетно – ролевая игра «Поликлиника» ?</a:t>
                      </a:r>
                      <a:endParaRPr lang="ru-RU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Записывают возникшие ассоциации.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76672" y="2132856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Система действий ведущего мастерской и участников</a:t>
            </a:r>
          </a:p>
        </p:txBody>
      </p:sp>
    </p:spTree>
    <p:extLst>
      <p:ext uri="{BB962C8B-B14F-4D97-AF65-F5344CB8AC3E}">
        <p14:creationId xmlns:p14="http://schemas.microsoft.com/office/powerpoint/2010/main" val="2902315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7438"/>
              </p:ext>
            </p:extLst>
          </p:nvPr>
        </p:nvGraphicFramePr>
        <p:xfrm>
          <a:off x="467544" y="332656"/>
          <a:ext cx="8208912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5"/>
                <a:gridCol w="3120347"/>
                <a:gridCol w="2352260"/>
              </a:tblGrid>
              <a:tr h="98640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Технологические этапы</a:t>
                      </a: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Действия ведущего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Действия участников</a:t>
                      </a:r>
                      <a:endParaRPr lang="ru-RU" dirty="0" smtClean="0">
                        <a:latin typeface="Comic Sans MS" pitchFamily="66" charset="0"/>
                      </a:endParaRP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210993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2. </a:t>
                      </a: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Самоконструкция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- индивидуальное создание гипотезы, решения.</a:t>
                      </a: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Comic Sans MS" pitchFamily="66" charset="0"/>
                        </a:rPr>
                        <a:t>Предлагает</a:t>
                      </a:r>
                      <a:r>
                        <a:rPr lang="ru-RU" sz="1800" baseline="0" dirty="0" smtClean="0">
                          <a:latin typeface="Comic Sans MS" pitchFamily="66" charset="0"/>
                        </a:rPr>
                        <a:t> педагогам продумать ситуацию: «Дети играют в с-р игру «Поликлиника». Изо дня в день совершают одни и те же действия, говорят одни и те же диалоги.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Записывают</a:t>
                      </a:r>
                      <a:r>
                        <a:rPr lang="ru-RU" baseline="0" dirty="0" smtClean="0">
                          <a:latin typeface="Comic Sans MS" pitchFamily="66" charset="0"/>
                        </a:rPr>
                        <a:t> свои мысли, возникшие идеи, гипотезы.</a:t>
                      </a:r>
                      <a:endParaRPr lang="ru-RU" dirty="0" smtClean="0">
                        <a:latin typeface="Comic Sans MS" pitchFamily="66" charset="0"/>
                      </a:endParaRP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355407"/>
              </p:ext>
            </p:extLst>
          </p:nvPr>
        </p:nvGraphicFramePr>
        <p:xfrm>
          <a:off x="467544" y="3429000"/>
          <a:ext cx="8208912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3168352"/>
                <a:gridCol w="2304256"/>
              </a:tblGrid>
              <a:tr h="30243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/>
                          <a:cs typeface="Times New Roman"/>
                        </a:rPr>
                        <a:t>Социоконструкция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/>
                          <a:cs typeface="Times New Roman"/>
                        </a:rPr>
                        <a:t>работа педагогов в группах по построению этих элементов.</a:t>
                      </a: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Организует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работу  2-х подгрупп: «Обсудите придуманные ситуации, выберите одну, как ее можно разыграть.»</a:t>
                      </a:r>
                      <a:endParaRPr lang="ru-RU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Работа подгрупп.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146" name="Picture 2" descr="C:\Users\км\Desktop\фото педсовет\IMG_1257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40152" y="4293095"/>
            <a:ext cx="2770378" cy="2152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4006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283526"/>
              </p:ext>
            </p:extLst>
          </p:nvPr>
        </p:nvGraphicFramePr>
        <p:xfrm>
          <a:off x="467544" y="332656"/>
          <a:ext cx="8208912" cy="6058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7935"/>
                <a:gridCol w="3198717"/>
                <a:gridCol w="2352260"/>
              </a:tblGrid>
              <a:tr h="87251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Технологические этапы</a:t>
                      </a:r>
                    </a:p>
                    <a:p>
                      <a:pPr algn="ctr"/>
                      <a:endParaRPr lang="ru-RU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Действия ведущего</a:t>
                      </a:r>
                      <a:endParaRPr lang="ru-RU" dirty="0" smtClean="0">
                        <a:latin typeface="Comic Sans MS" pitchFamily="66" charset="0"/>
                      </a:endParaRP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Действия участников</a:t>
                      </a:r>
                      <a:endParaRPr lang="ru-RU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ru-RU" dirty="0" smtClean="0">
                        <a:latin typeface="Comic Sans MS" pitchFamily="66" charset="0"/>
                      </a:endParaRP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22539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4.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Социализация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- выступление педагога в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группе  (сопоставление, оценка, коррекция )</a:t>
                      </a:r>
                      <a:endParaRPr lang="ru-RU" sz="1800" dirty="0" smtClean="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Организует работу в группах.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Предлагает педагогам-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придумать проблемно – игровые ситуации </a:t>
                      </a:r>
                      <a:r>
                        <a:rPr lang="ru-RU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развития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с – р игры и представить их.</a:t>
                      </a:r>
                      <a:endParaRPr lang="ru-RU" dirty="0" smtClean="0">
                        <a:latin typeface="Comic Sans MS" pitchFamily="66" charset="0"/>
                      </a:endParaRP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Работают в группах.</a:t>
                      </a:r>
                    </a:p>
                    <a:p>
                      <a:pPr algn="ctr"/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5838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 descr="C:\Users\км\Desktop\фото педсовет\IMG_1258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148064" y="3388243"/>
            <a:ext cx="3287017" cy="29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км\Desktop\фото педсовет\IMG_1256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3373" y="3944536"/>
            <a:ext cx="2840770" cy="231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2013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6"/>
            <a:ext cx="12827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Цель:</a:t>
            </a:r>
            <a:r>
              <a:rPr lang="ru-RU" sz="2800" dirty="0">
                <a:latin typeface="Comic Sans MS" pitchFamily="66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14860" y="692696"/>
            <a:ext cx="64455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Comic Sans MS" pitchFamily="66" charset="0"/>
              </a:rPr>
              <a:t>направить </a:t>
            </a:r>
            <a:r>
              <a:rPr lang="ru-RU" sz="2400" dirty="0">
                <a:latin typeface="Comic Sans MS" pitchFamily="66" charset="0"/>
              </a:rPr>
              <a:t>педагогов на переход от стратегии педагогического руководства </a:t>
            </a:r>
            <a:r>
              <a:rPr lang="ru-RU" sz="2400" dirty="0" smtClean="0">
                <a:latin typeface="Comic Sans MS" pitchFamily="66" charset="0"/>
              </a:rPr>
              <a:t>сюжетно – ролевой игрой </a:t>
            </a:r>
            <a:r>
              <a:rPr lang="ru-RU" sz="2400" dirty="0">
                <a:latin typeface="Comic Sans MS" pitchFamily="66" charset="0"/>
              </a:rPr>
              <a:t>к </a:t>
            </a:r>
            <a:r>
              <a:rPr lang="ru-RU" sz="2400" dirty="0" smtClean="0">
                <a:latin typeface="Comic Sans MS" pitchFamily="66" charset="0"/>
              </a:rPr>
              <a:t>стратегии ее  </a:t>
            </a:r>
            <a:r>
              <a:rPr lang="ru-RU" sz="2400" dirty="0">
                <a:latin typeface="Comic Sans MS" pitchFamily="66" charset="0"/>
              </a:rPr>
              <a:t>педагогического сопровождения.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5891" y="2003452"/>
            <a:ext cx="15119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Задачи: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59" y="2552726"/>
            <a:ext cx="78479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Comic Sans MS" pitchFamily="66" charset="0"/>
              </a:rPr>
              <a:t>1. </a:t>
            </a:r>
            <a:r>
              <a:rPr lang="ru-RU" sz="2400" dirty="0" smtClean="0">
                <a:latin typeface="Comic Sans MS" pitchFamily="66" charset="0"/>
              </a:rPr>
              <a:t>Актуализировать и пополнить </a:t>
            </a:r>
            <a:r>
              <a:rPr lang="ru-RU" sz="2400" dirty="0">
                <a:latin typeface="Comic Sans MS" pitchFamily="66" charset="0"/>
              </a:rPr>
              <a:t>знания педагогов о педагогическом сопровождении игровой деятельности дошкольников.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808984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dirty="0">
                <a:latin typeface="Comic Sans MS" pitchFamily="66" charset="0"/>
              </a:rPr>
              <a:t>2. Оказание профессиональной помощи друг другу, совместное решение задач </a:t>
            </a:r>
            <a:r>
              <a:rPr lang="ru-RU" sz="2400" dirty="0" smtClean="0">
                <a:latin typeface="Comic Sans MS" pitchFamily="66" charset="0"/>
              </a:rPr>
              <a:t>развития сюжетно – ролевой игры .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4993289"/>
            <a:ext cx="78488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Comic Sans MS" pitchFamily="66" charset="0"/>
              </a:rPr>
              <a:t>3.Проектирование </a:t>
            </a:r>
            <a:r>
              <a:rPr lang="ru-RU" sz="2400" dirty="0">
                <a:latin typeface="Comic Sans MS" pitchFamily="66" charset="0"/>
              </a:rPr>
              <a:t>и организация </a:t>
            </a:r>
            <a:r>
              <a:rPr lang="ru-RU" sz="2400" dirty="0" smtClean="0">
                <a:latin typeface="Comic Sans MS" pitchFamily="66" charset="0"/>
              </a:rPr>
              <a:t>игровой деятельности детей с применением современных  педагогических технологий.</a:t>
            </a:r>
            <a:endParaRPr lang="ru-RU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12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541141"/>
              </p:ext>
            </p:extLst>
          </p:nvPr>
        </p:nvGraphicFramePr>
        <p:xfrm>
          <a:off x="467544" y="332656"/>
          <a:ext cx="8208912" cy="4148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3384376"/>
                <a:gridCol w="2664296"/>
              </a:tblGrid>
              <a:tr h="82515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Технологические этапы</a:t>
                      </a: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Действия ведущего</a:t>
                      </a:r>
                      <a:endParaRPr lang="ru-RU" dirty="0" smtClean="0">
                        <a:latin typeface="Comic Sans MS" pitchFamily="66" charset="0"/>
                      </a:endParaRP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Действия участников</a:t>
                      </a:r>
                      <a:endParaRPr lang="ru-RU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ru-RU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323447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5.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Афиширование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– представление  работ педагогов. 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Организует обсуждение полученных в групповой работе результатов. 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- Дает необходимые пояснения по ходу представления группами результатов выполнения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          задания.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Представляют результаты работы групп: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задают вопросы друг другу по поводу оригинальности</a:t>
                      </a:r>
                      <a:r>
                        <a:rPr lang="ru-RU" baseline="0" dirty="0" smtClean="0">
                          <a:latin typeface="Comic Sans MS" pitchFamily="66" charset="0"/>
                        </a:rPr>
                        <a:t> проблемно – игровых ситуаций.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C:\Users\км\Desktop\фото педсовет\IMG_1261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39552" y="3789040"/>
            <a:ext cx="3059171" cy="2649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км\Desktop\фото педсовет\IMG_1260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3848708"/>
            <a:ext cx="3312368" cy="248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2951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109036"/>
              </p:ext>
            </p:extLst>
          </p:nvPr>
        </p:nvGraphicFramePr>
        <p:xfrm>
          <a:off x="323528" y="255165"/>
          <a:ext cx="8568952" cy="6365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3329"/>
                <a:gridCol w="3302021"/>
                <a:gridCol w="2643602"/>
              </a:tblGrid>
              <a:tr h="84239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Технологические этапы</a:t>
                      </a: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Действия ведущего</a:t>
                      </a:r>
                      <a:endParaRPr lang="ru-RU" dirty="0" smtClean="0">
                        <a:latin typeface="Comic Sans MS" pitchFamily="66" charset="0"/>
                      </a:endParaRP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Действия участников</a:t>
                      </a:r>
                      <a:endParaRPr lang="ru-RU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ru-RU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32295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6. «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Разрыв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» - внутренне осознание участником Мастерской неполноты или несоответствия своего прежнего знания новому.</a:t>
                      </a:r>
                      <a:endParaRPr lang="ru-RU" dirty="0" smtClean="0">
                        <a:latin typeface="Comic Sans MS" pitchFamily="66" charset="0"/>
                      </a:endParaRP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Фиксирует внимание педагогов на традиционности их представлений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о тематике  и организации с – р игр.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Осознают традиционность своих представлений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о вариантах развития и тематике с- р игр.</a:t>
                      </a:r>
                    </a:p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Вносят изменения в свои разработки.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221507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7. «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Рефлексия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»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Инициирует и активизирует рефлексию педагогов по поводу индивидуальной и совместной деятельности. Предлагает проанализировать что получилось.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Осуществляют рефлексию.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pic>
        <p:nvPicPr>
          <p:cNvPr id="5122" name="Picture 2" descr="C:\Users\км\Desktop\фото педсовет\IMG_1259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11303" y="3437899"/>
            <a:ext cx="2903260" cy="2480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779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320837"/>
            <a:ext cx="15456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Решение: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21924" y="760460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itchFamily="2" charset="2"/>
              <a:buChar char="Ø"/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Ежедневная реализация природной потребности ребенка в игре</a:t>
            </a:r>
            <a:r>
              <a:rPr lang="ru-RU" sz="2000" dirty="0">
                <a:latin typeface="Comic Sans MS" pitchFamily="66" charset="0"/>
              </a:rPr>
              <a:t> за счет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не сокращения времени</a:t>
            </a:r>
            <a:r>
              <a:rPr lang="ru-RU" sz="2000" dirty="0">
                <a:latin typeface="Comic Sans MS" pitchFamily="66" charset="0"/>
              </a:rPr>
              <a:t>, отведенного планом на игру, в пользу других видов деятельности;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36712" y="1776123"/>
            <a:ext cx="79208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itchFamily="2" charset="2"/>
              <a:buChar char="Ø"/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Прописать в плане: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2000" dirty="0">
                <a:latin typeface="Comic Sans MS" pitchFamily="66" charset="0"/>
              </a:rPr>
              <a:t>Гибкую тактику выбора педагогического взаимодействия с детьми, в соответствии с возрастом и уровнем развития игровых умений ;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2000" dirty="0" smtClean="0">
                <a:latin typeface="Comic Sans MS" pitchFamily="66" charset="0"/>
              </a:rPr>
              <a:t>Использование конкретных </a:t>
            </a:r>
            <a:r>
              <a:rPr lang="ru-RU" sz="2000" dirty="0">
                <a:latin typeface="Comic Sans MS" pitchFamily="66" charset="0"/>
              </a:rPr>
              <a:t>современных педагогических технологий организации игровой деятельности детей;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2000" dirty="0">
                <a:latin typeface="Comic Sans MS" pitchFamily="66" charset="0"/>
              </a:rPr>
              <a:t>Обогащение тематики и содержания сюжетно – ролевых игр за счет ознакомления с современной социальной действительностью</a:t>
            </a:r>
            <a:r>
              <a:rPr lang="ru-RU" sz="2000" dirty="0" smtClean="0">
                <a:latin typeface="Comic Sans MS" pitchFamily="66" charset="0"/>
              </a:rPr>
              <a:t>.                  Срок</a:t>
            </a:r>
            <a:r>
              <a:rPr lang="ru-RU" sz="2000" dirty="0">
                <a:latin typeface="Comic Sans MS" pitchFamily="66" charset="0"/>
              </a:rPr>
              <a:t>: сентябрь, октябрь </a:t>
            </a:r>
            <a:r>
              <a:rPr lang="ru-RU" sz="2000" dirty="0" smtClean="0">
                <a:latin typeface="Comic Sans MS" pitchFamily="66" charset="0"/>
              </a:rPr>
              <a:t>2012г.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0180" y="4638445"/>
            <a:ext cx="79174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itchFamily="2" charset="2"/>
              <a:buChar char="Ø"/>
            </a:pPr>
            <a:r>
              <a:rPr lang="ru-RU" sz="2000" dirty="0">
                <a:latin typeface="Comic Sans MS" pitchFamily="66" charset="0"/>
              </a:rPr>
              <a:t>Подготовиться к смотру – конкурсу уголков современных сюжетно – ролевых игр в группах</a:t>
            </a:r>
            <a:r>
              <a:rPr lang="ru-RU" sz="2000" dirty="0" smtClean="0">
                <a:latin typeface="Comic Sans MS" pitchFamily="66" charset="0"/>
              </a:rPr>
              <a:t>. Срок</a:t>
            </a:r>
            <a:r>
              <a:rPr lang="ru-RU" sz="2000" dirty="0">
                <a:latin typeface="Comic Sans MS" pitchFamily="66" charset="0"/>
              </a:rPr>
              <a:t>: июнь 2012 г.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6712" y="5443483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itchFamily="2" charset="2"/>
              <a:buChar char="Ø"/>
            </a:pPr>
            <a:r>
              <a:rPr lang="ru-RU" sz="2000" dirty="0">
                <a:latin typeface="Comic Sans MS" pitchFamily="66" charset="0"/>
              </a:rPr>
              <a:t>Разработать рекомендации для родителей по развитию игровой деятельности детей с использованием ИКТ</a:t>
            </a:r>
            <a:r>
              <a:rPr lang="ru-RU" sz="2000" dirty="0" smtClean="0">
                <a:latin typeface="Comic Sans MS" pitchFamily="66" charset="0"/>
              </a:rPr>
              <a:t>.    </a:t>
            </a:r>
          </a:p>
          <a:p>
            <a:pPr algn="r"/>
            <a:r>
              <a:rPr lang="ru-RU" sz="2000" dirty="0" smtClean="0">
                <a:latin typeface="Comic Sans MS" pitchFamily="66" charset="0"/>
              </a:rPr>
              <a:t>Срок</a:t>
            </a:r>
            <a:r>
              <a:rPr lang="ru-RU" sz="2000" dirty="0">
                <a:latin typeface="Comic Sans MS" pitchFamily="66" charset="0"/>
              </a:rPr>
              <a:t>: сентябрь, октябрь 2012 г.</a:t>
            </a:r>
          </a:p>
        </p:txBody>
      </p:sp>
    </p:spTree>
    <p:extLst>
      <p:ext uri="{BB962C8B-B14F-4D97-AF65-F5344CB8AC3E}">
        <p14:creationId xmlns:p14="http://schemas.microsoft.com/office/powerpoint/2010/main" val="3057514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66189"/>
            <a:ext cx="45111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Подготовка к педсовету</a:t>
            </a:r>
            <a:r>
              <a:rPr lang="ru-RU" sz="2800" dirty="0">
                <a:latin typeface="Comic Sans MS" pitchFamily="66" charset="0"/>
              </a:rPr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7015" y="1201303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ru-RU" sz="2400" dirty="0">
                <a:latin typeface="Comic Sans MS" pitchFamily="66" charset="0"/>
              </a:rPr>
              <a:t>Тематический контроль «Наличие условий для эффективного развертывания </a:t>
            </a:r>
            <a:r>
              <a:rPr lang="ru-RU" sz="2400" dirty="0" smtClean="0">
                <a:latin typeface="Comic Sans MS" pitchFamily="66" charset="0"/>
              </a:rPr>
              <a:t>сюжетно </a:t>
            </a:r>
            <a:r>
              <a:rPr lang="ru-RU" sz="2400" dirty="0">
                <a:latin typeface="Comic Sans MS" pitchFamily="66" charset="0"/>
              </a:rPr>
              <a:t>– </a:t>
            </a:r>
            <a:r>
              <a:rPr lang="ru-RU" sz="2400" dirty="0" smtClean="0">
                <a:latin typeface="Comic Sans MS" pitchFamily="66" charset="0"/>
              </a:rPr>
              <a:t>ролевой </a:t>
            </a:r>
            <a:r>
              <a:rPr lang="ru-RU" sz="2400" dirty="0">
                <a:latin typeface="Comic Sans MS" pitchFamily="66" charset="0"/>
              </a:rPr>
              <a:t>игры дошкольников в ДОУ»;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62182" y="2421729"/>
            <a:ext cx="77465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ru-RU" sz="2400" dirty="0">
                <a:latin typeface="Comic Sans MS" pitchFamily="66" charset="0"/>
              </a:rPr>
              <a:t>Открытый просмотр </a:t>
            </a:r>
            <a:r>
              <a:rPr lang="ru-RU" sz="2400" dirty="0" smtClean="0">
                <a:latin typeface="Comic Sans MS" pitchFamily="66" charset="0"/>
              </a:rPr>
              <a:t>сюжетно </a:t>
            </a:r>
            <a:r>
              <a:rPr lang="ru-RU" sz="2400" dirty="0">
                <a:latin typeface="Comic Sans MS" pitchFamily="66" charset="0"/>
              </a:rPr>
              <a:t>– </a:t>
            </a:r>
            <a:r>
              <a:rPr lang="ru-RU" sz="2400" dirty="0" smtClean="0">
                <a:latin typeface="Comic Sans MS" pitchFamily="66" charset="0"/>
              </a:rPr>
              <a:t>ролевой </a:t>
            </a:r>
            <a:r>
              <a:rPr lang="ru-RU" sz="2400" dirty="0">
                <a:latin typeface="Comic Sans MS" pitchFamily="66" charset="0"/>
              </a:rPr>
              <a:t>игры в старшей группе;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90324" y="3252726"/>
            <a:ext cx="77465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ru-RU" sz="2400" dirty="0">
                <a:latin typeface="Comic Sans MS" pitchFamily="66" charset="0"/>
              </a:rPr>
              <a:t>Подгрупповые консультации для педагогов, выступающих на педсовете;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5072" y="4268897"/>
            <a:ext cx="77465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ru-RU" sz="2400" dirty="0">
                <a:latin typeface="Comic Sans MS" pitchFamily="66" charset="0"/>
              </a:rPr>
              <a:t>Выставка методической литературы по теме;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05072" y="5013176"/>
            <a:ext cx="77465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ru-RU" sz="2400" dirty="0">
                <a:latin typeface="Comic Sans MS" pitchFamily="66" charset="0"/>
              </a:rPr>
              <a:t>Задание для педагогов групп – подготовить презентацию </a:t>
            </a:r>
            <a:r>
              <a:rPr lang="ru-RU" sz="2400" dirty="0" smtClean="0">
                <a:latin typeface="Comic Sans MS" pitchFamily="66" charset="0"/>
              </a:rPr>
              <a:t>проекта развития сюжетно </a:t>
            </a:r>
            <a:r>
              <a:rPr lang="ru-RU" sz="2400" dirty="0">
                <a:latin typeface="Comic Sans MS" pitchFamily="66" charset="0"/>
              </a:rPr>
              <a:t>– </a:t>
            </a:r>
            <a:r>
              <a:rPr lang="ru-RU" sz="2400" dirty="0" smtClean="0">
                <a:latin typeface="Comic Sans MS" pitchFamily="66" charset="0"/>
              </a:rPr>
              <a:t>ролевой </a:t>
            </a:r>
            <a:r>
              <a:rPr lang="ru-RU" sz="2400" dirty="0">
                <a:latin typeface="Comic Sans MS" pitchFamily="66" charset="0"/>
              </a:rPr>
              <a:t>игры (по выбору);</a:t>
            </a:r>
          </a:p>
        </p:txBody>
      </p:sp>
    </p:spTree>
    <p:extLst>
      <p:ext uri="{BB962C8B-B14F-4D97-AF65-F5344CB8AC3E}">
        <p14:creationId xmlns:p14="http://schemas.microsoft.com/office/powerpoint/2010/main" val="3728748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476672"/>
            <a:ext cx="28119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Ход педсовета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999892"/>
            <a:ext cx="78488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000" dirty="0" smtClean="0">
                <a:latin typeface="Comic Sans MS" pitchFamily="66" charset="0"/>
              </a:rPr>
              <a:t>Выполнение </a:t>
            </a:r>
            <a:r>
              <a:rPr lang="ru-RU" sz="2000" dirty="0">
                <a:latin typeface="Comic Sans MS" pitchFamily="66" charset="0"/>
              </a:rPr>
              <a:t>решений предыдущего педсовета.</a:t>
            </a:r>
          </a:p>
          <a:p>
            <a:pPr marL="228600" indent="-228600">
              <a:buAutoNum type="arabicPeriod"/>
            </a:pPr>
            <a:r>
              <a:rPr lang="ru-RU" sz="2000" dirty="0">
                <a:latin typeface="Comic Sans MS" pitchFamily="66" charset="0"/>
              </a:rPr>
              <a:t>Анализ итогов тематического контроля.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854311"/>
            <a:ext cx="7704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Comic Sans MS" pitchFamily="66" charset="0"/>
              </a:rPr>
              <a:t>3. «Что </a:t>
            </a:r>
            <a:r>
              <a:rPr lang="ru-RU" sz="2000" dirty="0">
                <a:latin typeface="Comic Sans MS" pitchFamily="66" charset="0"/>
              </a:rPr>
              <a:t>такое детская игра?» (заведующая ДОУ).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085143"/>
            <a:ext cx="770485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endParaRPr lang="ru-RU" dirty="0"/>
          </a:p>
          <a:p>
            <a:pPr algn="just"/>
            <a:r>
              <a:rPr lang="ru-RU" sz="2000" dirty="0" smtClean="0">
                <a:latin typeface="Comic Sans MS" pitchFamily="66" charset="0"/>
              </a:rPr>
              <a:t>4.«Как </a:t>
            </a:r>
            <a:r>
              <a:rPr lang="ru-RU" sz="2000" dirty="0">
                <a:latin typeface="Comic Sans MS" pitchFamily="66" charset="0"/>
              </a:rPr>
              <a:t>изменился мир игры современного дошкольника?» (ст. воспитатель </a:t>
            </a:r>
            <a:r>
              <a:rPr lang="ru-RU" sz="2000" dirty="0" err="1">
                <a:latin typeface="Comic Sans MS" pitchFamily="66" charset="0"/>
              </a:rPr>
              <a:t>Лобатова</a:t>
            </a:r>
            <a:r>
              <a:rPr lang="ru-RU" sz="2000" dirty="0">
                <a:latin typeface="Comic Sans MS" pitchFamily="66" charset="0"/>
              </a:rPr>
              <a:t> В.Е</a:t>
            </a:r>
            <a:r>
              <a:rPr lang="ru-RU" sz="2000" dirty="0" smtClean="0">
                <a:latin typeface="Comic Sans MS" pitchFamily="66" charset="0"/>
              </a:rPr>
              <a:t>.):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5556" y="3193139"/>
            <a:ext cx="63007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latin typeface="Comic Sans MS" pitchFamily="66" charset="0"/>
              </a:rPr>
              <a:t>«..у дошкольников</a:t>
            </a:r>
            <a:r>
              <a:rPr lang="en-US" sz="2400" i="1" dirty="0">
                <a:latin typeface="Comic Sans MS" pitchFamily="66" charset="0"/>
              </a:rPr>
              <a:t> XXI</a:t>
            </a:r>
            <a:r>
              <a:rPr lang="ru-RU" sz="2400" i="1" dirty="0">
                <a:latin typeface="Comic Sans MS" pitchFamily="66" charset="0"/>
              </a:rPr>
              <a:t>в. появились новые игровые роли: </a:t>
            </a:r>
            <a:r>
              <a:rPr lang="ru-RU" sz="2400" i="1" dirty="0" err="1">
                <a:latin typeface="Comic Sans MS" pitchFamily="66" charset="0"/>
              </a:rPr>
              <a:t>Бэтмен</a:t>
            </a:r>
            <a:r>
              <a:rPr lang="ru-RU" sz="2400" i="1" dirty="0">
                <a:latin typeface="Comic Sans MS" pitchFamily="66" charset="0"/>
              </a:rPr>
              <a:t>, полицейские…Новым становится факт предпочтения ролей мультфильмов и </a:t>
            </a:r>
            <a:r>
              <a:rPr lang="ru-RU" sz="2400" i="1" dirty="0" smtClean="0">
                <a:latin typeface="Comic Sans MS" pitchFamily="66" charset="0"/>
              </a:rPr>
              <a:t>фильмов (в основном зарубежных). </a:t>
            </a:r>
            <a:r>
              <a:rPr lang="ru-RU" sz="2400" i="1" dirty="0">
                <a:latin typeface="Comic Sans MS" pitchFamily="66" charset="0"/>
              </a:rPr>
              <a:t>Социальные и семейные  роли все менее интересны…Изменилась игровая субкультура дошкольников..»</a:t>
            </a:r>
          </a:p>
        </p:txBody>
      </p:sp>
      <p:pic>
        <p:nvPicPr>
          <p:cNvPr id="1026" name="Рисунок 4" descr="Описание: C:\Users\км\Desktop\113CANON\IMG_0567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20272" y="3193139"/>
            <a:ext cx="1535198" cy="3001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0719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Comic Sans MS" pitchFamily="66" charset="0"/>
              </a:rPr>
              <a:t>5. «О современных подходах к организации творческих игр дошкольников</a:t>
            </a:r>
            <a:r>
              <a:rPr lang="ru-RU" sz="2400" dirty="0" smtClean="0">
                <a:latin typeface="Comic Sans MS" pitchFamily="66" charset="0"/>
              </a:rPr>
              <a:t>» (</a:t>
            </a:r>
            <a:r>
              <a:rPr lang="ru-RU" sz="2400" dirty="0">
                <a:latin typeface="Comic Sans MS" pitchFamily="66" charset="0"/>
              </a:rPr>
              <a:t>выступление воспитателя </a:t>
            </a:r>
            <a:r>
              <a:rPr lang="ru-RU" sz="2400" dirty="0" err="1">
                <a:latin typeface="Comic Sans MS" pitchFamily="66" charset="0"/>
              </a:rPr>
              <a:t>Барчуковой</a:t>
            </a:r>
            <a:r>
              <a:rPr lang="ru-RU" sz="2400" dirty="0">
                <a:latin typeface="Comic Sans MS" pitchFamily="66" charset="0"/>
              </a:rPr>
              <a:t> И.Ф</a:t>
            </a:r>
            <a:r>
              <a:rPr lang="ru-RU" sz="2400" dirty="0" smtClean="0">
                <a:latin typeface="Comic Sans MS" pitchFamily="66" charset="0"/>
              </a:rPr>
              <a:t>.):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3112" y="1965033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latin typeface="Comic Sans MS" pitchFamily="66" charset="0"/>
              </a:rPr>
              <a:t>«…требует гибкой тактики руководства, где позиция педагога постоянно меняется: 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ru-RU" sz="2400" i="1" dirty="0">
                <a:latin typeface="Comic Sans MS" pitchFamily="66" charset="0"/>
              </a:rPr>
              <a:t>Педагог – партнер, носитель игровых умений и умений организованного общения в игре</a:t>
            </a:r>
            <a:r>
              <a:rPr lang="ru-RU" sz="2400" i="1" dirty="0" smtClean="0">
                <a:latin typeface="Comic Sans MS" pitchFamily="66" charset="0"/>
              </a:rPr>
              <a:t>;</a:t>
            </a:r>
          </a:p>
          <a:p>
            <a:endParaRPr lang="ru-RU" sz="2400" i="1" dirty="0">
              <a:latin typeface="Comic Sans MS" pitchFamily="66" charset="0"/>
            </a:endParaRPr>
          </a:p>
          <a:p>
            <a:pPr marL="171450" indent="-171450">
              <a:buFont typeface="Wingdings" pitchFamily="2" charset="2"/>
              <a:buChar char="q"/>
            </a:pPr>
            <a:r>
              <a:rPr lang="ru-RU" sz="2400" i="1" dirty="0">
                <a:latin typeface="Comic Sans MS" pitchFamily="66" charset="0"/>
              </a:rPr>
              <a:t>Педагог – координатор игровых замыслов и общения детей</a:t>
            </a:r>
            <a:r>
              <a:rPr lang="ru-RU" sz="2400" i="1" dirty="0" smtClean="0">
                <a:latin typeface="Comic Sans MS" pitchFamily="66" charset="0"/>
              </a:rPr>
              <a:t>;</a:t>
            </a:r>
          </a:p>
          <a:p>
            <a:endParaRPr lang="ru-RU" sz="2400" i="1" dirty="0">
              <a:latin typeface="Comic Sans MS" pitchFamily="66" charset="0"/>
            </a:endParaRPr>
          </a:p>
          <a:p>
            <a:pPr marL="171450" indent="-171450">
              <a:buFont typeface="Wingdings" pitchFamily="2" charset="2"/>
              <a:buChar char="q"/>
            </a:pPr>
            <a:r>
              <a:rPr lang="ru-RU" sz="2400" i="1" dirty="0">
                <a:latin typeface="Comic Sans MS" pitchFamily="66" charset="0"/>
              </a:rPr>
              <a:t>Педагог – наблюдатель за </a:t>
            </a:r>
            <a:endParaRPr lang="ru-RU" sz="2400" i="1" dirty="0" smtClean="0">
              <a:latin typeface="Comic Sans MS" pitchFamily="66" charset="0"/>
            </a:endParaRPr>
          </a:p>
          <a:p>
            <a:r>
              <a:rPr lang="ru-RU" sz="2400" i="1" dirty="0" smtClean="0">
                <a:latin typeface="Comic Sans MS" pitchFamily="66" charset="0"/>
              </a:rPr>
              <a:t>играми </a:t>
            </a:r>
            <a:r>
              <a:rPr lang="ru-RU" sz="2400" i="1" dirty="0">
                <a:latin typeface="Comic Sans MS" pitchFamily="66" charset="0"/>
              </a:rPr>
              <a:t>детей и консультант в </a:t>
            </a:r>
            <a:endParaRPr lang="ru-RU" sz="2400" i="1" dirty="0" smtClean="0">
              <a:latin typeface="Comic Sans MS" pitchFamily="66" charset="0"/>
            </a:endParaRPr>
          </a:p>
          <a:p>
            <a:r>
              <a:rPr lang="ru-RU" sz="2400" i="1" dirty="0" smtClean="0">
                <a:latin typeface="Comic Sans MS" pitchFamily="66" charset="0"/>
              </a:rPr>
              <a:t>случае </a:t>
            </a:r>
            <a:r>
              <a:rPr lang="ru-RU" sz="2400" i="1" dirty="0">
                <a:latin typeface="Comic Sans MS" pitchFamily="66" charset="0"/>
              </a:rPr>
              <a:t>возникших затруднений…».</a:t>
            </a:r>
          </a:p>
        </p:txBody>
      </p:sp>
      <p:pic>
        <p:nvPicPr>
          <p:cNvPr id="1026" name="Picture 2" descr="C:\Users\км\Desktop\фото педсовет\IMG_1228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20138" y="4365104"/>
            <a:ext cx="2815861" cy="2111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8522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60891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Comic Sans MS" pitchFamily="66" charset="0"/>
              </a:rPr>
              <a:t>6. «Педагогическое сопровождение игровой деятельности дошкольников»(воспитатель Козлова В.Р</a:t>
            </a:r>
            <a:r>
              <a:rPr lang="ru-RU" sz="2400" dirty="0" smtClean="0">
                <a:latin typeface="Comic Sans MS" pitchFamily="66" charset="0"/>
              </a:rPr>
              <a:t>.):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6418" y="1772816"/>
            <a:ext cx="79208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>
                <a:latin typeface="Comic Sans MS" pitchFamily="66" charset="0"/>
              </a:rPr>
              <a:t>«..</a:t>
            </a:r>
            <a:r>
              <a:rPr lang="ru-RU" sz="2000" i="1" dirty="0">
                <a:latin typeface="Comic Sans MS" pitchFamily="66" charset="0"/>
              </a:rPr>
              <a:t>предполагает: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2000" i="1" dirty="0">
                <a:latin typeface="Comic Sans MS" pitchFamily="66" charset="0"/>
              </a:rPr>
              <a:t>Регулярную диагностику игровой деятельности и учет ее результатов при взаимодействии с детьми в игре.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2000" i="1" dirty="0">
                <a:latin typeface="Comic Sans MS" pitchFamily="66" charset="0"/>
              </a:rPr>
              <a:t>Наличие игровой позиции, сочетающей прямые и косвенные способы взаимодействия.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2000" i="1" dirty="0">
                <a:latin typeface="Comic Sans MS" pitchFamily="66" charset="0"/>
              </a:rPr>
              <a:t>Поэтапное изменение тактики </a:t>
            </a:r>
            <a:endParaRPr lang="ru-RU" sz="2000" i="1" dirty="0" smtClean="0">
              <a:latin typeface="Comic Sans MS" pitchFamily="66" charset="0"/>
            </a:endParaRPr>
          </a:p>
          <a:p>
            <a:pPr algn="just"/>
            <a:r>
              <a:rPr lang="ru-RU" sz="2000" i="1" dirty="0" smtClean="0">
                <a:latin typeface="Comic Sans MS" pitchFamily="66" charset="0"/>
              </a:rPr>
              <a:t>педагога</a:t>
            </a:r>
            <a:r>
              <a:rPr lang="ru-RU" sz="2000" i="1" dirty="0">
                <a:latin typeface="Comic Sans MS" pitchFamily="66" charset="0"/>
              </a:rPr>
              <a:t>.</a:t>
            </a:r>
          </a:p>
          <a:p>
            <a:pPr algn="just"/>
            <a:r>
              <a:rPr lang="ru-RU" sz="2000" i="1" dirty="0" smtClean="0">
                <a:latin typeface="Comic Sans MS" pitchFamily="66" charset="0"/>
              </a:rPr>
              <a:t>4.Отбор </a:t>
            </a:r>
            <a:r>
              <a:rPr lang="ru-RU" sz="2000" i="1" dirty="0">
                <a:latin typeface="Comic Sans MS" pitchFamily="66" charset="0"/>
              </a:rPr>
              <a:t>содержания игр на основе </a:t>
            </a:r>
            <a:endParaRPr lang="ru-RU" sz="2000" i="1" dirty="0" smtClean="0">
              <a:latin typeface="Comic Sans MS" pitchFamily="66" charset="0"/>
            </a:endParaRPr>
          </a:p>
          <a:p>
            <a:pPr algn="just"/>
            <a:r>
              <a:rPr lang="ru-RU" sz="2000" i="1" dirty="0" smtClean="0">
                <a:latin typeface="Comic Sans MS" pitchFamily="66" charset="0"/>
              </a:rPr>
              <a:t>интересов </a:t>
            </a:r>
            <a:r>
              <a:rPr lang="ru-RU" sz="2000" i="1" dirty="0">
                <a:latin typeface="Comic Sans MS" pitchFamily="66" charset="0"/>
              </a:rPr>
              <a:t>современных дошкольников.</a:t>
            </a:r>
          </a:p>
          <a:p>
            <a:pPr algn="just"/>
            <a:r>
              <a:rPr lang="ru-RU" sz="2000" i="1" dirty="0" smtClean="0">
                <a:latin typeface="Comic Sans MS" pitchFamily="66" charset="0"/>
              </a:rPr>
              <a:t>5.Ориентация </a:t>
            </a:r>
            <a:r>
              <a:rPr lang="ru-RU" sz="2000" i="1" dirty="0">
                <a:latin typeface="Comic Sans MS" pitchFamily="66" charset="0"/>
              </a:rPr>
              <a:t>педагога на </a:t>
            </a:r>
            <a:endParaRPr lang="ru-RU" sz="2000" i="1" dirty="0" smtClean="0">
              <a:latin typeface="Comic Sans MS" pitchFamily="66" charset="0"/>
            </a:endParaRPr>
          </a:p>
          <a:p>
            <a:pPr algn="just"/>
            <a:r>
              <a:rPr lang="ru-RU" sz="2000" i="1" dirty="0" smtClean="0">
                <a:latin typeface="Comic Sans MS" pitchFamily="66" charset="0"/>
              </a:rPr>
              <a:t>индивидуальные </a:t>
            </a:r>
            <a:r>
              <a:rPr lang="ru-RU" sz="2000" i="1" dirty="0">
                <a:latin typeface="Comic Sans MS" pitchFamily="66" charset="0"/>
              </a:rPr>
              <a:t>творческие </a:t>
            </a:r>
            <a:endParaRPr lang="ru-RU" sz="2000" i="1" dirty="0" smtClean="0">
              <a:latin typeface="Comic Sans MS" pitchFamily="66" charset="0"/>
            </a:endParaRPr>
          </a:p>
          <a:p>
            <a:pPr algn="just"/>
            <a:r>
              <a:rPr lang="ru-RU" sz="2000" i="1" dirty="0" smtClean="0">
                <a:latin typeface="Comic Sans MS" pitchFamily="66" charset="0"/>
              </a:rPr>
              <a:t>проявления </a:t>
            </a:r>
            <a:r>
              <a:rPr lang="ru-RU" sz="2000" i="1" dirty="0">
                <a:latin typeface="Comic Sans MS" pitchFamily="66" charset="0"/>
              </a:rPr>
              <a:t>детей в игре, </a:t>
            </a:r>
            <a:endParaRPr lang="ru-RU" sz="2000" i="1" dirty="0" smtClean="0">
              <a:latin typeface="Comic Sans MS" pitchFamily="66" charset="0"/>
            </a:endParaRPr>
          </a:p>
          <a:p>
            <a:pPr algn="just"/>
            <a:r>
              <a:rPr lang="ru-RU" sz="2000" i="1" dirty="0" smtClean="0">
                <a:latin typeface="Comic Sans MS" pitchFamily="66" charset="0"/>
              </a:rPr>
              <a:t>их </a:t>
            </a:r>
            <a:r>
              <a:rPr lang="ru-RU" sz="2000" i="1" dirty="0">
                <a:latin typeface="Comic Sans MS" pitchFamily="66" charset="0"/>
              </a:rPr>
              <a:t>дальнейшее развитие.</a:t>
            </a:r>
          </a:p>
          <a:p>
            <a:pPr algn="just"/>
            <a:r>
              <a:rPr lang="ru-RU" sz="2000" i="1" dirty="0" smtClean="0">
                <a:latin typeface="Comic Sans MS" pitchFamily="66" charset="0"/>
              </a:rPr>
              <a:t>6.Создание </a:t>
            </a:r>
            <a:r>
              <a:rPr lang="ru-RU" sz="2000" i="1" dirty="0">
                <a:latin typeface="Comic Sans MS" pitchFamily="66" charset="0"/>
              </a:rPr>
              <a:t>современной предметно – </a:t>
            </a:r>
            <a:endParaRPr lang="ru-RU" sz="2000" i="1" dirty="0" smtClean="0">
              <a:latin typeface="Comic Sans MS" pitchFamily="66" charset="0"/>
            </a:endParaRPr>
          </a:p>
          <a:p>
            <a:pPr algn="just"/>
            <a:r>
              <a:rPr lang="ru-RU" sz="2000" i="1" dirty="0" smtClean="0">
                <a:latin typeface="Comic Sans MS" pitchFamily="66" charset="0"/>
              </a:rPr>
              <a:t>игровой </a:t>
            </a:r>
            <a:r>
              <a:rPr lang="ru-RU" sz="2000" dirty="0">
                <a:latin typeface="Comic Sans MS" pitchFamily="66" charset="0"/>
              </a:rPr>
              <a:t>среды…»</a:t>
            </a:r>
          </a:p>
        </p:txBody>
      </p:sp>
      <p:pic>
        <p:nvPicPr>
          <p:cNvPr id="2050" name="Picture 2" descr="C:\Users\км\Desktop\фото педсовет\IMG_1230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555000" y="3356992"/>
            <a:ext cx="2831690" cy="2905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065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5386" y="1108194"/>
            <a:ext cx="79330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А) Творческая мастерская - тема «Гипермаркет»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1656" y="1569859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Система 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действий ведущего мастерской и участников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501975"/>
              </p:ext>
            </p:extLst>
          </p:nvPr>
        </p:nvGraphicFramePr>
        <p:xfrm>
          <a:off x="537640" y="1939191"/>
          <a:ext cx="813690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1"/>
                <a:gridCol w="3312367"/>
                <a:gridCol w="2304256"/>
              </a:tblGrid>
              <a:tr h="56807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mic Sans MS" pitchFamily="66" charset="0"/>
                        </a:rPr>
                        <a:t>Технологические этапы</a:t>
                      </a:r>
                      <a:endParaRPr lang="ru-RU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Действия ведущего</a:t>
                      </a:r>
                      <a:endParaRPr lang="ru-RU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Действия участников</a:t>
                      </a:r>
                      <a:endParaRPr lang="ru-RU" sz="1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933416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1.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Индукция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 - создание эмоционального настроя, включение чувств педагогов, создание личного отношения к предмету обсуждения</a:t>
                      </a:r>
                      <a:endParaRPr lang="ru-RU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latin typeface="Comic Sans MS" pitchFamily="66" charset="0"/>
                        </a:rPr>
                        <a:t>- Какие ассоциации у Вас вызывает гипермаркет ?</a:t>
                      </a:r>
                      <a:endParaRPr lang="ru-RU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ru-RU" sz="1800" dirty="0" smtClean="0">
                          <a:latin typeface="Comic Sans MS" pitchFamily="66" charset="0"/>
                        </a:rPr>
                        <a:t>Записывают возникшие ассоциации.</a:t>
                      </a:r>
                      <a:endParaRPr lang="ru-RU" sz="1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C:\Users\км\Desktop\фото педсовет\IMG_1233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568331" y="3501008"/>
            <a:ext cx="2962197" cy="2936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84903" y="491187"/>
            <a:ext cx="41211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7.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Педагогические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технологии организации с – р игры</a:t>
            </a:r>
          </a:p>
        </p:txBody>
      </p:sp>
    </p:spTree>
    <p:extLst>
      <p:ext uri="{BB962C8B-B14F-4D97-AF65-F5344CB8AC3E}">
        <p14:creationId xmlns:p14="http://schemas.microsoft.com/office/powerpoint/2010/main" val="1740471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130424"/>
              </p:ext>
            </p:extLst>
          </p:nvPr>
        </p:nvGraphicFramePr>
        <p:xfrm>
          <a:off x="467544" y="404664"/>
          <a:ext cx="8208912" cy="6048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5"/>
                <a:gridCol w="3120347"/>
                <a:gridCol w="2352260"/>
              </a:tblGrid>
              <a:tr h="98640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Технологические этапы</a:t>
                      </a: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Действия ведущего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Действия участников</a:t>
                      </a:r>
                      <a:endParaRPr lang="ru-RU" dirty="0" smtClean="0">
                        <a:latin typeface="Comic Sans MS" pitchFamily="66" charset="0"/>
                      </a:endParaRP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06226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2.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Самоконструкция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- индивидуальное создание гипотезы, решения.</a:t>
                      </a: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Comic Sans MS" pitchFamily="66" charset="0"/>
                        </a:rPr>
                        <a:t>Предлагает</a:t>
                      </a:r>
                      <a:r>
                        <a:rPr lang="ru-RU" sz="1800" baseline="0" dirty="0" smtClean="0">
                          <a:latin typeface="Comic Sans MS" pitchFamily="66" charset="0"/>
                        </a:rPr>
                        <a:t> педагогам представить себя директором гипермаркета, которому необходимо предложить детям вариант развития с-р игры (…повысить прибыль от…решить какую – либо проблему…)</a:t>
                      </a:r>
                      <a:endParaRPr lang="ru-RU" sz="1800" dirty="0" smtClean="0">
                        <a:latin typeface="Comic Sans MS" pitchFamily="66" charset="0"/>
                      </a:endParaRP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Записывают</a:t>
                      </a:r>
                      <a:r>
                        <a:rPr lang="ru-RU" baseline="0" dirty="0" smtClean="0">
                          <a:latin typeface="Comic Sans MS" pitchFamily="66" charset="0"/>
                        </a:rPr>
                        <a:t> свои мысли, возникшие идеи, гипотезы.</a:t>
                      </a:r>
                      <a:endParaRPr lang="ru-RU" dirty="0" smtClean="0">
                        <a:latin typeface="Comic Sans MS" pitchFamily="66" charset="0"/>
                      </a:endParaRP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C:\Users\км\Desktop\фото педсовет\IMG_1234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3528" y="3068960"/>
            <a:ext cx="2843853" cy="3137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329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122861"/>
              </p:ext>
            </p:extLst>
          </p:nvPr>
        </p:nvGraphicFramePr>
        <p:xfrm>
          <a:off x="467544" y="332656"/>
          <a:ext cx="8424936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7935"/>
                <a:gridCol w="3198717"/>
                <a:gridCol w="2568284"/>
              </a:tblGrid>
              <a:tr h="87251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Технологические этапы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Действия ведущего</a:t>
                      </a:r>
                      <a:endParaRPr lang="ru-RU" dirty="0" smtClean="0"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Действия участников</a:t>
                      </a:r>
                      <a:endParaRPr lang="ru-RU" dirty="0" smtClean="0">
                        <a:latin typeface="Comic Sans MS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dirty="0" smtClean="0"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225395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omic Sans MS" pitchFamily="66" charset="0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ru-RU" sz="1800" b="1" dirty="0" err="1" smtClean="0">
                          <a:effectLst/>
                          <a:latin typeface="Comic Sans MS" pitchFamily="66" charset="0"/>
                          <a:ea typeface="Times New Roman"/>
                          <a:cs typeface="Times New Roman"/>
                        </a:rPr>
                        <a:t>Социоконструкция</a:t>
                      </a:r>
                      <a:endParaRPr lang="ru-RU" sz="1800" b="0" dirty="0" smtClean="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omic Sans MS" pitchFamily="66" charset="0"/>
                          <a:ea typeface="Times New Roman"/>
                          <a:cs typeface="Times New Roman"/>
                        </a:rPr>
                        <a:t>работа педагогов </a:t>
                      </a:r>
                      <a:r>
                        <a:rPr lang="ru-RU" sz="1800" dirty="0">
                          <a:effectLst/>
                          <a:latin typeface="Comic Sans MS" pitchFamily="66" charset="0"/>
                          <a:ea typeface="Times New Roman"/>
                          <a:cs typeface="Times New Roman"/>
                        </a:rPr>
                        <a:t>в группах по построению этих элементов.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Организует</a:t>
                      </a:r>
                      <a:r>
                        <a:rPr lang="ru-RU" baseline="0" dirty="0" smtClean="0">
                          <a:latin typeface="Comic Sans MS" pitchFamily="66" charset="0"/>
                        </a:rPr>
                        <a:t> работу  2-х подгрупп: «Обсудите, кто будет продумывать варианты проблемно – игровых ситуаций, а кто их представлять». 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Работа подгрупп.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89403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4.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Социализация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- выступление педагога в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группе  (сопоставление, оценка, коррекция )</a:t>
                      </a:r>
                      <a:endParaRPr lang="ru-RU" sz="1800" dirty="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Организует работу в группах.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Предлагает педагогам-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придумать проблемно – игровые ситуации </a:t>
                      </a:r>
                      <a:r>
                        <a:rPr lang="ru-RU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развития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с – р игры и представить их.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Работают в группах.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C:\Users\км\Desktop\фото педсовет\IMG_1235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1912596"/>
            <a:ext cx="2160240" cy="171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км\Desktop\фото педсовет\IMG_1236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68144" y="4509120"/>
            <a:ext cx="3013243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867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965</TotalTime>
  <Words>1396</Words>
  <Application>Microsoft Office PowerPoint</Application>
  <PresentationFormat>Экран (4:3)</PresentationFormat>
  <Paragraphs>192</Paragraphs>
  <Slides>22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Остин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км</dc:creator>
  <cp:lastModifiedBy>км</cp:lastModifiedBy>
  <cp:revision>40</cp:revision>
  <dcterms:created xsi:type="dcterms:W3CDTF">2012-05-05T07:28:15Z</dcterms:created>
  <dcterms:modified xsi:type="dcterms:W3CDTF">2012-06-01T07:47:49Z</dcterms:modified>
</cp:coreProperties>
</file>