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5" r:id="rId5"/>
    <p:sldId id="259" r:id="rId6"/>
    <p:sldId id="261" r:id="rId7"/>
    <p:sldId id="268" r:id="rId8"/>
    <p:sldId id="266" r:id="rId9"/>
    <p:sldId id="263" r:id="rId10"/>
    <p:sldId id="260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5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56F703-23B6-4841-A25A-500782E6531F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referat.ru/images/paper/04/63/4586304.png" TargetMode="External"/><Relationship Id="rId2" Type="http://schemas.openxmlformats.org/officeDocument/2006/relationships/hyperlink" Target="http://www.pedlib.ru/books1/1/0200/image050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Loner\&#1056;&#1072;&#1073;&#1086;&#1095;&#1080;&#1081;%20&#1089;&#1090;&#1086;&#1083;\&#1040;&#1052;&#1054;\&#1048;&#1085;&#1090;&#1077;&#1088;&#1072;&#1082;&#1090;&#1080;&#1074;.avi" TargetMode="External"/><Relationship Id="rId1" Type="http://schemas.openxmlformats.org/officeDocument/2006/relationships/video" Target="file:///C:\Documents%20and%20Settings\Loner\&#1056;&#1072;&#1073;&#1086;&#1095;&#1080;&#1081;%20&#1089;&#1090;&#1086;&#1083;\&#1040;&#1052;&#1054;\&#1080;&#1085;&#1090;&#1077;&#1088;&#1082;&#1090;&#1080;&#1074;%20&#1079;&#1074;&#1091;&#1082;&#1080;.avi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7968" y="4667251"/>
            <a:ext cx="4800600" cy="2336800"/>
          </a:xfrm>
        </p:spPr>
        <p:txBody>
          <a:bodyPr/>
          <a:lstStyle/>
          <a:p>
            <a:r>
              <a:rPr lang="ru-RU" dirty="0" smtClean="0"/>
              <a:t>Смекалова Юлия Валерьевна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МБДОУ детского сада</a:t>
            </a:r>
          </a:p>
          <a:p>
            <a:r>
              <a:rPr lang="ru-RU" dirty="0" smtClean="0"/>
              <a:t> «Золотой ключик» п.Ванино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Активные методы обучения в ДОУ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5125" y="7048518"/>
            <a:ext cx="4822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Методическое объединение педагогов ДОУ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Ванино, апрель 2012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http://www.pedlib.ru/books1/1/0200/image050.gif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http://www.bestreferat.ru/images/paper/04/63/4586304.png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Активные методы обучения 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84" y="2095483"/>
            <a:ext cx="435771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Активные методы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 </a:t>
            </a:r>
            <a:r>
              <a:rPr lang="ru-RU" sz="4000" dirty="0" smtClean="0"/>
              <a:t>это система методов, обеспечивающих активность и разнообразие мыслительной и практической деятельности обучаемых в процессе освоения </a:t>
            </a:r>
            <a:r>
              <a:rPr lang="ru-RU" sz="4000" dirty="0" smtClean="0"/>
              <a:t>знаний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Разновидности АМО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90" y="2214546"/>
            <a:ext cx="6377940" cy="7572428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Проблемные ситуации</a:t>
            </a:r>
          </a:p>
          <a:p>
            <a:r>
              <a:rPr lang="ru-RU" sz="3600" dirty="0" smtClean="0"/>
              <a:t>Обучение через деятельность</a:t>
            </a:r>
          </a:p>
          <a:p>
            <a:r>
              <a:rPr lang="ru-RU" sz="3600" dirty="0" smtClean="0"/>
              <a:t>Групповая и парная работа</a:t>
            </a:r>
          </a:p>
          <a:p>
            <a:r>
              <a:rPr lang="ru-RU" sz="3600" dirty="0" err="1" smtClean="0">
                <a:solidFill>
                  <a:schemeClr val="accent1"/>
                </a:solidFill>
              </a:rPr>
              <a:t>Модерация</a:t>
            </a:r>
            <a:endParaRPr lang="ru-RU" sz="3600" dirty="0" smtClean="0">
              <a:solidFill>
                <a:schemeClr val="accent1"/>
              </a:solidFill>
            </a:endParaRPr>
          </a:p>
          <a:p>
            <a:r>
              <a:rPr lang="ru-RU" sz="3600" dirty="0" smtClean="0"/>
              <a:t>Деловые игры </a:t>
            </a:r>
          </a:p>
          <a:p>
            <a:r>
              <a:rPr lang="ru-RU" sz="3600" dirty="0" smtClean="0"/>
              <a:t>Драматизация, театрализация</a:t>
            </a:r>
          </a:p>
          <a:p>
            <a:r>
              <a:rPr lang="ru-RU" sz="3600" dirty="0" smtClean="0"/>
              <a:t>Творческая игра </a:t>
            </a:r>
          </a:p>
          <a:p>
            <a:r>
              <a:rPr lang="ru-RU" sz="3600" dirty="0" smtClean="0"/>
              <a:t>«Диалог» </a:t>
            </a:r>
          </a:p>
          <a:p>
            <a:r>
              <a:rPr lang="ru-RU" sz="3600" dirty="0" smtClean="0"/>
              <a:t>«Мозговой штурм» </a:t>
            </a:r>
          </a:p>
          <a:p>
            <a:r>
              <a:rPr lang="ru-RU" sz="3600" dirty="0" smtClean="0"/>
              <a:t>«Круглый стол» </a:t>
            </a:r>
          </a:p>
          <a:p>
            <a:r>
              <a:rPr lang="ru-RU" sz="3600" dirty="0" smtClean="0"/>
              <a:t>Дискуссия</a:t>
            </a: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Метод  проектов </a:t>
            </a:r>
          </a:p>
          <a:p>
            <a:r>
              <a:rPr lang="ru-RU" sz="3600" dirty="0" smtClean="0"/>
              <a:t>Методы удивления, любования,  уверенности, </a:t>
            </a:r>
          </a:p>
          <a:p>
            <a:pPr>
              <a:buNone/>
            </a:pPr>
            <a:r>
              <a:rPr lang="ru-RU" sz="3600" dirty="0" smtClean="0"/>
              <a:t>      успеха,  диалога, </a:t>
            </a:r>
          </a:p>
          <a:p>
            <a:r>
              <a:rPr lang="ru-RU" sz="3600" dirty="0" smtClean="0"/>
              <a:t>Метод  эвристических вопросов</a:t>
            </a:r>
          </a:p>
          <a:p>
            <a:r>
              <a:rPr lang="ru-RU" sz="3600" dirty="0" smtClean="0"/>
              <a:t>Игровое проектирование </a:t>
            </a:r>
          </a:p>
          <a:p>
            <a:r>
              <a:rPr lang="ru-RU" sz="3600" dirty="0" smtClean="0"/>
              <a:t>Имитационный тренинг  </a:t>
            </a:r>
          </a:p>
          <a:p>
            <a:r>
              <a:rPr lang="ru-RU" sz="3600" dirty="0" smtClean="0"/>
              <a:t>Организационно-деловые игры (ОДИ) </a:t>
            </a:r>
          </a:p>
          <a:p>
            <a:r>
              <a:rPr lang="ru-RU" sz="3600" dirty="0" smtClean="0"/>
              <a:t>Организационно-мыслительные игры (ОМИ) </a:t>
            </a:r>
          </a:p>
          <a:p>
            <a:r>
              <a:rPr lang="ru-RU" sz="3600" dirty="0" smtClean="0"/>
              <a:t>Дискуссия и другие.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активных методов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Групповая форма организации работы участников образовательного процесса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к обучению</a:t>
            </a:r>
          </a:p>
          <a:p>
            <a:pPr lvl="0"/>
            <a:r>
              <a:rPr lang="ru-RU" dirty="0" smtClean="0"/>
              <a:t>Практическая направленность деятельности участников образовательного процесса </a:t>
            </a:r>
          </a:p>
          <a:p>
            <a:pPr lvl="0"/>
            <a:r>
              <a:rPr lang="ru-RU" dirty="0" smtClean="0"/>
              <a:t>Игровой и творческий характер обучения </a:t>
            </a:r>
          </a:p>
          <a:p>
            <a:pPr lvl="0"/>
            <a:r>
              <a:rPr lang="ru-RU" dirty="0" smtClean="0"/>
              <a:t>Интерактивность образовательного процесса </a:t>
            </a:r>
          </a:p>
          <a:p>
            <a:pPr lvl="0"/>
            <a:r>
              <a:rPr lang="ru-RU" dirty="0" smtClean="0"/>
              <a:t>Включение в работу разнообразных коммуникаций, диалога и </a:t>
            </a:r>
            <a:r>
              <a:rPr lang="ru-RU" dirty="0" err="1" smtClean="0"/>
              <a:t>полилога</a:t>
            </a:r>
            <a:endParaRPr lang="ru-RU" dirty="0" smtClean="0"/>
          </a:p>
          <a:p>
            <a:pPr lvl="0"/>
            <a:r>
              <a:rPr lang="ru-RU" dirty="0" smtClean="0"/>
              <a:t>Использование знаний и опыта обучающихся </a:t>
            </a:r>
          </a:p>
          <a:p>
            <a:pPr lvl="0"/>
            <a:r>
              <a:rPr lang="ru-RU" dirty="0" err="1" smtClean="0"/>
              <a:t>Задействование</a:t>
            </a:r>
            <a:r>
              <a:rPr lang="ru-RU" dirty="0" smtClean="0"/>
              <a:t> в процессе обучения всех органов чувств</a:t>
            </a:r>
          </a:p>
          <a:p>
            <a:pPr lvl="0"/>
            <a:r>
              <a:rPr lang="ru-RU" dirty="0" smtClean="0"/>
              <a:t>Рефлексия процесса обучения его участниками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 использования АМО воспитателем Смирновой О.В.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475051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В ходе презентации проекта «Лесные жители» в виде экологического развлечения были использованы ИКТ средства для применения АМО, особенностью которого были: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Интерактивность образовательного процесса </a:t>
            </a:r>
          </a:p>
          <a:p>
            <a:pPr lvl="0"/>
            <a:r>
              <a:rPr lang="ru-RU" dirty="0" smtClean="0"/>
              <a:t>Использование знаний и опыта обучающихся </a:t>
            </a:r>
          </a:p>
          <a:p>
            <a:pPr lvl="0"/>
            <a:r>
              <a:rPr lang="ru-RU" dirty="0" err="1" smtClean="0"/>
              <a:t>Задействование</a:t>
            </a:r>
            <a:r>
              <a:rPr lang="ru-RU" dirty="0" smtClean="0"/>
              <a:t> в процессе обучения всех органов чувств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интерктив звуки.avi">
            <a:hlinkClick r:id="" action="ppaction://media"/>
          </p:cNvPr>
          <p:cNvPicPr>
            <a:picLocks noRo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29066" y="6643702"/>
            <a:ext cx="2052000" cy="1620000"/>
          </a:xfrm>
          <a:prstGeom prst="rect">
            <a:avLst/>
          </a:prstGeom>
        </p:spPr>
      </p:pic>
      <p:pic>
        <p:nvPicPr>
          <p:cNvPr id="9" name="Интерактив.avi">
            <a:hlinkClick r:id="" action="ppaction://media"/>
          </p:cNvPr>
          <p:cNvPicPr>
            <a:picLocks noRo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57232" y="6643702"/>
            <a:ext cx="2052000" cy="16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 fullScrn="1">
              <p:cMediaNode>
                <p:cTn id="13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АМО отличаются нетрадиционной технологией образовательного процесса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Активизируют мышление, и эта активность остается надолго, вынуждает в силу учебной ситуации самостоятельно принимать творческие по содержанию, эмоционально окрашенные и мотивационно оправданные решения</a:t>
            </a:r>
          </a:p>
          <a:p>
            <a:r>
              <a:rPr lang="ru-RU" dirty="0" smtClean="0"/>
              <a:t> Развивают партнерские отношения</a:t>
            </a:r>
          </a:p>
          <a:p>
            <a:r>
              <a:rPr lang="ru-RU" dirty="0" smtClean="0"/>
              <a:t> Повышают результативность обучения не за счет увеличения объема передаваемой информации, а за счет глубины и скорости ее переработки</a:t>
            </a:r>
          </a:p>
          <a:p>
            <a:r>
              <a:rPr lang="ru-RU" dirty="0" smtClean="0"/>
              <a:t>Обеспечивают стабильно высокие результаты обучения и воспитания при минимальных усилиях обучающихся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потоки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32" y="2357422"/>
            <a:ext cx="52864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000" b="1" i="1" dirty="0" smtClean="0"/>
              <a:t>1. Однонаправленное обучение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 algn="ctr"/>
            <a:r>
              <a:rPr lang="ru-RU" sz="2000" b="1" i="1" dirty="0" smtClean="0"/>
              <a:t>2. Интерактивное обучение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 algn="ctr"/>
            <a:r>
              <a:rPr lang="ru-RU" sz="2000" b="1" i="1" dirty="0" smtClean="0"/>
              <a:t>3. Активное обучение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 algn="ctr"/>
            <a:r>
              <a:rPr lang="ru-RU" sz="2000" b="1" i="1" dirty="0" smtClean="0"/>
              <a:t>4. Активно-рефлексивное обучение</a:t>
            </a:r>
            <a:endParaRPr lang="ru-RU" sz="20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04" y="2714612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43380" y="2714612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604" y="3857620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43380" y="3857620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04" y="5643570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43380" y="5643570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0240" y="8001024"/>
            <a:ext cx="285752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00042" y="278605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0042" y="3857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00042" y="57150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357166" y="7286644"/>
            <a:ext cx="2286016" cy="440770"/>
            <a:chOff x="357166" y="7429520"/>
            <a:chExt cx="2286016" cy="44077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57166" y="7429520"/>
              <a:ext cx="228601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8604" y="750095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ПЕДАГОГ</a:t>
              </a:r>
              <a:endParaRPr lang="ru-RU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43380" y="278605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14818" y="3857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14818" y="564357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4143380" y="7286644"/>
            <a:ext cx="2286016" cy="440770"/>
            <a:chOff x="4143380" y="7429520"/>
            <a:chExt cx="2286016" cy="440770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143380" y="7429520"/>
              <a:ext cx="228601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14818" y="7500958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РЕБЕНОК</a:t>
              </a:r>
              <a:endParaRPr lang="ru-RU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785926" y="4786314"/>
            <a:ext cx="3643338" cy="428628"/>
            <a:chOff x="1714488" y="5000628"/>
            <a:chExt cx="3643338" cy="428628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928802" y="5000628"/>
              <a:ext cx="300039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14488" y="5000628"/>
              <a:ext cx="3643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Коммуникативная среда</a:t>
              </a:r>
              <a:endParaRPr lang="ru-RU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643050" y="6572264"/>
            <a:ext cx="3643338" cy="440770"/>
            <a:chOff x="1643050" y="6858016"/>
            <a:chExt cx="3643338" cy="44077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000240" y="6858016"/>
              <a:ext cx="285752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43050" y="6929454"/>
              <a:ext cx="3643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Коммуникативная среда</a:t>
              </a:r>
              <a:endParaRPr lang="ru-RU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43050" y="807246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Рефлексивная среда</a:t>
            </a:r>
            <a:endParaRPr lang="ru-RU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2786058" y="2928926"/>
            <a:ext cx="128588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9" idx="3"/>
            <a:endCxn id="10" idx="1"/>
          </p:cNvCxnSpPr>
          <p:nvPr/>
        </p:nvCxnSpPr>
        <p:spPr>
          <a:xfrm>
            <a:off x="2714620" y="4042286"/>
            <a:ext cx="1428760" cy="2964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2143116" y="5429256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4572008" y="5429256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2143116" y="7143768"/>
            <a:ext cx="285752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4358488" y="7142974"/>
            <a:ext cx="285752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2143116" y="7858148"/>
            <a:ext cx="285752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4357694" y="7858148"/>
            <a:ext cx="285752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i="1" dirty="0" smtClean="0"/>
              <a:t>Активные методы обучения</a:t>
            </a:r>
            <a:r>
              <a:rPr lang="ru-RU" sz="4800" dirty="0" smtClean="0"/>
              <a:t> – это обучение деятельностью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299</Words>
  <Application>Microsoft Office PowerPoint</Application>
  <PresentationFormat>Экран (4:3)</PresentationFormat>
  <Paragraphs>96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Активные методы обучения в ДОУ</vt:lpstr>
      <vt:lpstr>Активные методы обучения </vt:lpstr>
      <vt:lpstr>Активные методы обучения</vt:lpstr>
      <vt:lpstr>Разновидности АМО</vt:lpstr>
      <vt:lpstr>Особенности активных методов обучения</vt:lpstr>
      <vt:lpstr>Пример использования АМО воспитателем Смирновой О.В.</vt:lpstr>
      <vt:lpstr>АМО отличаются нетрадиционной технологией образовательного процесса</vt:lpstr>
      <vt:lpstr>Информационные потоки</vt:lpstr>
      <vt:lpstr>Заключение</vt:lpstr>
      <vt:lpstr>Используемые источники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методы обучения в ДОУ</dc:title>
  <dc:creator>Loner-XP</dc:creator>
  <cp:lastModifiedBy>Loner-XP</cp:lastModifiedBy>
  <cp:revision>22</cp:revision>
  <dcterms:created xsi:type="dcterms:W3CDTF">2012-04-24T05:39:09Z</dcterms:created>
  <dcterms:modified xsi:type="dcterms:W3CDTF">2012-04-24T10:16:06Z</dcterms:modified>
</cp:coreProperties>
</file>