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5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7.xml"/><Relationship Id="rId6" Type="http://schemas.openxmlformats.org/officeDocument/2006/relationships/tags" Target="../tags/tag5.xml"/><Relationship Id="rId11" Type="http://schemas.openxmlformats.org/officeDocument/2006/relationships/image" Target="../media/image4.png"/><Relationship Id="rId5" Type="http://schemas.openxmlformats.org/officeDocument/2006/relationships/tags" Target="../tags/tag4.xml"/><Relationship Id="rId10" Type="http://schemas.openxmlformats.org/officeDocument/2006/relationships/image" Target="../media/image3.png"/><Relationship Id="rId4" Type="http://schemas.openxmlformats.org/officeDocument/2006/relationships/tags" Target="../tags/tag3.xml"/><Relationship Id="rId9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customXml" Target="../../customXml/item6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customXml" Target="../../customXml/item3.xml"/><Relationship Id="rId6" Type="http://schemas.openxmlformats.org/officeDocument/2006/relationships/tags" Target="../tags/tag12.xml"/><Relationship Id="rId11" Type="http://schemas.openxmlformats.org/officeDocument/2006/relationships/image" Target="../media/image2.png"/><Relationship Id="rId5" Type="http://schemas.openxmlformats.org/officeDocument/2006/relationships/tags" Target="../tags/tag1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4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3.png"/><Relationship Id="rId2" Type="http://schemas.openxmlformats.org/officeDocument/2006/relationships/tags" Target="../tags/tag16.xml"/><Relationship Id="rId1" Type="http://schemas.openxmlformats.org/officeDocument/2006/relationships/customXml" Target="../../customXml/item12.xml"/><Relationship Id="rId6" Type="http://schemas.openxmlformats.org/officeDocument/2006/relationships/tags" Target="../tags/tag20.xml"/><Relationship Id="rId11" Type="http://schemas.openxmlformats.org/officeDocument/2006/relationships/image" Target="../media/image2.png"/><Relationship Id="rId5" Type="http://schemas.openxmlformats.org/officeDocument/2006/relationships/tags" Target="../tags/tag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7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Master" Target="../slideMasters/slideMaster1.xml"/><Relationship Id="rId17" Type="http://schemas.openxmlformats.org/officeDocument/2006/relationships/image" Target="../media/image11.png"/><Relationship Id="rId2" Type="http://schemas.openxmlformats.org/officeDocument/2006/relationships/tags" Target="../tags/tag24.xml"/><Relationship Id="rId16" Type="http://schemas.openxmlformats.org/officeDocument/2006/relationships/image" Target="../media/image10.png"/><Relationship Id="rId1" Type="http://schemas.openxmlformats.org/officeDocument/2006/relationships/customXml" Target="../../customXml/item10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image" Target="../media/image9.png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4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3.png"/><Relationship Id="rId2" Type="http://schemas.openxmlformats.org/officeDocument/2006/relationships/tags" Target="../tags/tag34.xml"/><Relationship Id="rId1" Type="http://schemas.openxmlformats.org/officeDocument/2006/relationships/customXml" Target="../../customXml/item8.xml"/><Relationship Id="rId6" Type="http://schemas.openxmlformats.org/officeDocument/2006/relationships/tags" Target="../tags/tag38.xml"/><Relationship Id="rId11" Type="http://schemas.openxmlformats.org/officeDocument/2006/relationships/image" Target="../media/image2.png"/><Relationship Id="rId5" Type="http://schemas.openxmlformats.org/officeDocument/2006/relationships/tags" Target="../tags/tag3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image" Target="../media/image4.png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3.png"/><Relationship Id="rId2" Type="http://schemas.openxmlformats.org/officeDocument/2006/relationships/tags" Target="../tags/tag42.xml"/><Relationship Id="rId1" Type="http://schemas.openxmlformats.org/officeDocument/2006/relationships/customXml" Target="../../customXml/item4.xml"/><Relationship Id="rId6" Type="http://schemas.openxmlformats.org/officeDocument/2006/relationships/tags" Target="../tags/tag46.xml"/><Relationship Id="rId11" Type="http://schemas.openxmlformats.org/officeDocument/2006/relationships/image" Target="../media/image2.png"/><Relationship Id="rId5" Type="http://schemas.openxmlformats.org/officeDocument/2006/relationships/tags" Target="../tags/tag4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1.xml"/><Relationship Id="rId7" Type="http://schemas.openxmlformats.org/officeDocument/2006/relationships/image" Target="../media/image2.png"/><Relationship Id="rId2" Type="http://schemas.openxmlformats.org/officeDocument/2006/relationships/tags" Target="../tags/tag50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5.xml"/><Relationship Id="rId7" Type="http://schemas.openxmlformats.org/officeDocument/2006/relationships/image" Target="../media/image2.png"/><Relationship Id="rId2" Type="http://schemas.openxmlformats.org/officeDocument/2006/relationships/tags" Target="../tags/tag54.xml"/><Relationship Id="rId1" Type="http://schemas.openxmlformats.org/officeDocument/2006/relationships/customXml" Target="../../customXml/item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9.xml"/><Relationship Id="rId7" Type="http://schemas.openxmlformats.org/officeDocument/2006/relationships/image" Target="../media/image2.png"/><Relationship Id="rId2" Type="http://schemas.openxmlformats.org/officeDocument/2006/relationships/tags" Target="../tags/tag58.xml"/><Relationship Id="rId1" Type="http://schemas.openxmlformats.org/officeDocument/2006/relationships/customXml" Target="../../customXml/item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3.xml"/><Relationship Id="rId7" Type="http://schemas.openxmlformats.org/officeDocument/2006/relationships/image" Target="../media/image2.png"/><Relationship Id="rId2" Type="http://schemas.openxmlformats.org/officeDocument/2006/relationships/tags" Target="../tags/tag62.xml"/><Relationship Id="rId1" Type="http://schemas.openxmlformats.org/officeDocument/2006/relationships/customXml" Target="../../customXml/item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7.xml"/><Relationship Id="rId7" Type="http://schemas.openxmlformats.org/officeDocument/2006/relationships/image" Target="../media/image2.png"/><Relationship Id="rId2" Type="http://schemas.openxmlformats.org/officeDocument/2006/relationships/tags" Target="../tags/tag66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customXml" Target="../../customXml/item2.xml"/><Relationship Id="rId6" Type="http://schemas.openxmlformats.org/officeDocument/2006/relationships/tags" Target="../tags/tag74.xml"/><Relationship Id="rId11" Type="http://schemas.openxmlformats.org/officeDocument/2006/relationships/image" Target="../media/image4.png"/><Relationship Id="rId5" Type="http://schemas.openxmlformats.org/officeDocument/2006/relationships/tags" Target="../tags/tag73.xml"/><Relationship Id="rId10" Type="http://schemas.openxmlformats.org/officeDocument/2006/relationships/image" Target="../media/image3.png"/><Relationship Id="rId4" Type="http://schemas.openxmlformats.org/officeDocument/2006/relationships/tags" Target="../tags/tag72.xml"/><Relationship Id="rId9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9636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287304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64972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642640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478356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255035" y="4924044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031714" y="4924044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808393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5 вариантов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181861" y="966977"/>
            <a:ext cx="1231696" cy="4066794"/>
          </a:xfrm>
          <a:prstGeom prst="rect">
            <a:avLst/>
          </a:prstGeom>
        </p:spPr>
        <p:txBody>
          <a:bodyPr vert="vert270" wrap="square" lIns="15149" tIns="115903" rIns="15149" bIns="11590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2569006" y="966977"/>
            <a:ext cx="1231696" cy="4066794"/>
          </a:xfrm>
          <a:prstGeom prst="rect">
            <a:avLst/>
          </a:prstGeom>
        </p:spPr>
        <p:txBody>
          <a:bodyPr vert="vert270" wrap="square" lIns="15149" tIns="115903" rIns="15149" bIns="11590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956151" y="966977"/>
            <a:ext cx="1231696" cy="4066794"/>
          </a:xfrm>
          <a:prstGeom prst="rect">
            <a:avLst/>
          </a:prstGeom>
        </p:spPr>
        <p:txBody>
          <a:bodyPr vert="vert270" wrap="square" lIns="15149" tIns="115903" rIns="15149" bIns="11590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5343296" y="966977"/>
            <a:ext cx="1231696" cy="4066794"/>
          </a:xfrm>
          <a:prstGeom prst="rect">
            <a:avLst/>
          </a:prstGeom>
        </p:spPr>
        <p:txBody>
          <a:bodyPr vert="vert270" wrap="square" lIns="15149" tIns="115903" rIns="15149" bIns="11590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5"/>
            <p:custDataLst>
              <p:tags r:id="rId6"/>
            </p:custDataLst>
          </p:nvPr>
        </p:nvSpPr>
        <p:spPr>
          <a:xfrm>
            <a:off x="6730441" y="966977"/>
            <a:ext cx="1231696" cy="4066794"/>
          </a:xfrm>
          <a:prstGeom prst="rect">
            <a:avLst/>
          </a:prstGeom>
        </p:spPr>
        <p:txBody>
          <a:bodyPr vert="vert270" wrap="square" lIns="15149" tIns="115903" rIns="15149" bIns="11590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2" name="Рисунок 11" descr="Answer1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482242" y="5150357"/>
            <a:ext cx="630936" cy="630936"/>
          </a:xfrm>
          <a:prstGeom prst="rect">
            <a:avLst/>
          </a:prstGeom>
        </p:spPr>
      </p:pic>
      <p:pic>
        <p:nvPicPr>
          <p:cNvPr id="13" name="Рисунок 12" descr="Answer2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2869387" y="5150357"/>
            <a:ext cx="630936" cy="630936"/>
          </a:xfrm>
          <a:prstGeom prst="rect">
            <a:avLst/>
          </a:prstGeom>
        </p:spPr>
      </p:pic>
      <p:pic>
        <p:nvPicPr>
          <p:cNvPr id="14" name="Рисунок 13" descr="Answer3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4256532" y="5150357"/>
            <a:ext cx="630936" cy="630936"/>
          </a:xfrm>
          <a:prstGeom prst="rect">
            <a:avLst/>
          </a:prstGeom>
        </p:spPr>
      </p:pic>
      <p:pic>
        <p:nvPicPr>
          <p:cNvPr id="15" name="Рисунок 14" descr="Answer4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5643676" y="5150357"/>
            <a:ext cx="630936" cy="630936"/>
          </a:xfrm>
          <a:prstGeom prst="rect">
            <a:avLst/>
          </a:prstGeom>
        </p:spPr>
      </p:pic>
      <p:pic>
        <p:nvPicPr>
          <p:cNvPr id="16" name="Рисунок 15" descr="Answer5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7030821" y="5150357"/>
            <a:ext cx="630936" cy="630936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09636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287304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64972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642640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478356" y="492404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255035" y="4924044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5031714" y="4924044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808393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Top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</p:spPr>
        <p:txBody>
          <a:bodyPr vert="wordArtVertRtl" wrap="square" lIns="24968" tIns="126458" rIns="24968" bIns="126458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</p:spPr>
        <p:txBody>
          <a:bodyPr vert="wordArtVertRtl" wrap="square" lIns="24968" tIns="126458" rIns="24968" bIns="126458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Top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2464307" y="2329662"/>
            <a:ext cx="2029968" cy="4437125"/>
          </a:xfrm>
          <a:prstGeom prst="rect">
            <a:avLst/>
          </a:prstGeom>
        </p:spPr>
        <p:txBody>
          <a:bodyPr vert="wordArtVert" wrap="square" lIns="24968" tIns="126458" rIns="24968" bIns="126458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4649723" y="2329662"/>
            <a:ext cx="2029968" cy="4437125"/>
          </a:xfrm>
          <a:prstGeom prst="rect">
            <a:avLst/>
          </a:prstGeom>
        </p:spPr>
        <p:txBody>
          <a:bodyPr vert="wordArtVert" wrap="square" lIns="24968" tIns="126458" rIns="24968" bIns="126458" anchor="ctr">
            <a:normAutofit/>
          </a:bodyPr>
          <a:lstStyle>
            <a:lvl1pPr algn="l" rtl="0" eaLnBrk="1" latinLnBrk="0" hangingPunct="1">
              <a:spcBef>
                <a:spcPts val="300"/>
              </a:spcBef>
              <a:buNone/>
              <a:defRPr sz="3200"/>
            </a:lvl1pPr>
            <a:lvl2pPr algn="l" rtl="0" eaLnBrk="1" latinLnBrk="0" hangingPunct="1">
              <a:spcBef>
                <a:spcPts val="300"/>
              </a:spcBef>
              <a:buNone/>
              <a:defRPr sz="3200"/>
            </a:lvl2pPr>
            <a:lvl3pPr algn="l" rtl="0" eaLnBrk="1" latinLnBrk="0" hangingPunct="1">
              <a:spcBef>
                <a:spcPts val="300"/>
              </a:spcBef>
              <a:buNone/>
              <a:defRPr sz="3200"/>
            </a:lvl3pPr>
            <a:lvl4pPr algn="l" rtl="0" eaLnBrk="1" latinLnBrk="0" hangingPunct="1">
              <a:spcBef>
                <a:spcPts val="300"/>
              </a:spcBef>
              <a:buNone/>
              <a:defRPr sz="3200"/>
            </a:lvl4pPr>
            <a:lvl5pPr algn="l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050666" y="135582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236083" y="1355826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ts val="300"/>
              </a:spcBef>
              <a:buNone/>
              <a:defRPr/>
            </a:lvl1pPr>
            <a:lvl2pPr algn="ctr" rtl="0" eaLnBrk="1" latinLnBrk="0" hangingPunct="1">
              <a:spcBef>
                <a:spcPts val="300"/>
              </a:spcBef>
              <a:buNone/>
              <a:defRPr/>
            </a:lvl2pPr>
            <a:lvl3pPr algn="ctr" rtl="0" eaLnBrk="1" latinLnBrk="0" hangingPunct="1">
              <a:spcBef>
                <a:spcPts val="300"/>
              </a:spcBef>
              <a:buNone/>
              <a:defRPr/>
            </a:lvl3pPr>
            <a:lvl4pPr algn="ctr" rtl="0" eaLnBrk="1" latinLnBrk="0" hangingPunct="1">
              <a:spcBef>
                <a:spcPts val="300"/>
              </a:spcBef>
              <a:buNone/>
              <a:defRPr/>
            </a:lvl4pPr>
            <a:lvl5pPr algn="ctr" rtl="0" eaLnBrk="1" latinLnBrk="0" hangingPunct="1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latinLnBrk="0" hangingPunct="1">
              <a:spcBef>
                <a:spcPts val="300"/>
              </a:spcBef>
              <a:buNone/>
              <a:defRPr sz="3200"/>
            </a:lvl1pPr>
            <a:lvl2pPr algn="r" rtl="0" eaLnBrk="1" latinLnBrk="0" hangingPunct="1">
              <a:spcBef>
                <a:spcPts val="300"/>
              </a:spcBef>
              <a:buNone/>
              <a:defRPr sz="3200"/>
            </a:lvl2pPr>
            <a:lvl3pPr algn="r" rtl="0" eaLnBrk="1" latinLnBrk="0" hangingPunct="1">
              <a:spcBef>
                <a:spcPts val="300"/>
              </a:spcBef>
              <a:buNone/>
              <a:defRPr sz="3200"/>
            </a:lvl3pPr>
            <a:lvl4pPr algn="r" rtl="0" eaLnBrk="1" latinLnBrk="0" hangingPunct="1">
              <a:spcBef>
                <a:spcPts val="300"/>
              </a:spcBef>
              <a:buNone/>
              <a:defRPr sz="3200"/>
            </a:lvl4pPr>
            <a:lvl5pPr algn="r" rtl="0" eaLnBrk="1" latinLnBrk="0" hangingPunct="1">
              <a:spcBef>
                <a:spcPts val="300"/>
              </a:spcBef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F95846-B4D5-42FE-837B-B9653D139AAA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2FEE08-712B-440E-ACB4-16ED1C954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Командная викторина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4953000" cy="824462"/>
          </a:xfrm>
        </p:spPr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334000"/>
            <a:ext cx="6817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Методическое объединение педагогических </a:t>
            </a:r>
            <a:r>
              <a:rPr lang="ru-RU" smtClean="0"/>
              <a:t>работников ДОУ</a:t>
            </a:r>
            <a:endParaRPr lang="ru-RU" dirty="0" smtClean="0"/>
          </a:p>
          <a:p>
            <a:pPr algn="ctr"/>
            <a:r>
              <a:rPr lang="ru-RU" dirty="0" smtClean="0"/>
              <a:t>МБДОУ детский сад «Золотой ключик» п.Ванино</a:t>
            </a:r>
          </a:p>
          <a:p>
            <a:pPr algn="ctr"/>
            <a:r>
              <a:rPr lang="ru-RU" dirty="0" smtClean="0"/>
              <a:t>Апрель, 2012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304800" y="685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Метод проектов всегда ориентирован </a:t>
            </a:r>
            <a:r>
              <a:rPr lang="ru-RU" sz="3600" dirty="0" smtClean="0"/>
              <a:t>на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…………..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28800" y="2057400"/>
            <a:ext cx="5548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самостоятельную деятельность детей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62000" y="3429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совместную работу разных специалистов ДОУ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819400" y="4724400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работу с родителями</a:t>
            </a:r>
          </a:p>
        </p:txBody>
      </p:sp>
      <p:pic>
        <p:nvPicPr>
          <p:cNvPr id="36" name="Рисунок 3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52400" y="457200"/>
            <a:ext cx="8833104" cy="759180"/>
          </a:xfrm>
        </p:spPr>
        <p:txBody>
          <a:bodyPr/>
          <a:lstStyle/>
          <a:p>
            <a:r>
              <a:rPr lang="ru-RU" dirty="0" smtClean="0"/>
              <a:t>Проект - это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Сбор и представление </a:t>
            </a:r>
            <a:r>
              <a:rPr lang="ru-RU" i="1" dirty="0" smtClean="0"/>
              <a:t>исчерпывающей информации </a:t>
            </a:r>
            <a:r>
              <a:rPr lang="ru-RU" dirty="0" smtClean="0"/>
              <a:t>по заданной теме </a:t>
            </a:r>
            <a:r>
              <a:rPr lang="ru-RU" i="1" dirty="0" smtClean="0"/>
              <a:t>из различных источников</a:t>
            </a:r>
            <a:r>
              <a:rPr lang="ru-RU" dirty="0" smtClean="0"/>
              <a:t>, в том числе представление различных точек зрения по этому вопросу, приведение статистических данных, интересных фактов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Работа, связанная с решением творческой, исследовательской задачи </a:t>
            </a:r>
            <a:r>
              <a:rPr lang="ru-RU" i="1" dirty="0" smtClean="0"/>
              <a:t>с заранее неизвестным результатом</a:t>
            </a:r>
            <a:r>
              <a:rPr lang="ru-RU" dirty="0" smtClean="0"/>
              <a:t>.  Ее целью является приобретение учащимися навыка исследовательской деятельности, освоение исследовательского типа мышления, формирование активной позиции в процессе обучения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Работа, направленная на </a:t>
            </a:r>
            <a:r>
              <a:rPr lang="ru-RU" sz="1800" i="1" dirty="0" smtClean="0"/>
              <a:t>решение конкретной проблемы</a:t>
            </a:r>
            <a:r>
              <a:rPr lang="ru-RU" sz="1800" dirty="0" smtClean="0"/>
              <a:t>, на достижение оптимальным способом </a:t>
            </a:r>
            <a:r>
              <a:rPr lang="ru-RU" sz="1800" i="1" dirty="0" smtClean="0"/>
              <a:t>заранее запланированного результата</a:t>
            </a:r>
            <a:endParaRPr lang="ru-RU" sz="1800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152400" y="381000"/>
            <a:ext cx="8833104" cy="7591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sz="5100" dirty="0" smtClean="0"/>
              <a:t>Соедините линиями  характеристики проектов  и их  вид</a:t>
            </a:r>
            <a:endParaRPr lang="ru-RU" sz="5100" dirty="0"/>
          </a:p>
        </p:txBody>
      </p:sp>
      <p:sp>
        <p:nvSpPr>
          <p:cNvPr id="1026" name="Прямоугольник 11"/>
          <p:cNvSpPr>
            <a:spLocks noChangeArrowheads="1"/>
          </p:cNvSpPr>
          <p:nvPr/>
        </p:nvSpPr>
        <p:spPr bwMode="auto">
          <a:xfrm>
            <a:off x="1219200" y="1524000"/>
            <a:ext cx="2743200" cy="7315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alibri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alibri" charset="0"/>
              </a:rPr>
              <a:t>Исследовательские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Прямоугольник 21"/>
          <p:cNvSpPr>
            <a:spLocks noChangeArrowheads="1"/>
          </p:cNvSpPr>
          <p:nvPr/>
        </p:nvSpPr>
        <p:spPr bwMode="auto">
          <a:xfrm>
            <a:off x="1219200" y="2743200"/>
            <a:ext cx="2743200" cy="7315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ворческие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Прямоугольник 22"/>
          <p:cNvSpPr>
            <a:spLocks noChangeArrowheads="1"/>
          </p:cNvSpPr>
          <p:nvPr/>
        </p:nvSpPr>
        <p:spPr bwMode="auto">
          <a:xfrm>
            <a:off x="1219200" y="4038600"/>
            <a:ext cx="2743200" cy="7315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 charset="0"/>
              </a:rPr>
              <a:t>Информационные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29" name="Прямоугольник 23"/>
          <p:cNvSpPr>
            <a:spLocks noChangeArrowheads="1"/>
          </p:cNvSpPr>
          <p:nvPr/>
        </p:nvSpPr>
        <p:spPr bwMode="auto">
          <a:xfrm>
            <a:off x="1219200" y="5257800"/>
            <a:ext cx="2743200" cy="73152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 charset="0"/>
              </a:rPr>
              <a:t>Игровые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30" name="Прямоугольник 24"/>
          <p:cNvSpPr>
            <a:spLocks noChangeArrowheads="1"/>
          </p:cNvSpPr>
          <p:nvPr/>
        </p:nvSpPr>
        <p:spPr bwMode="auto">
          <a:xfrm>
            <a:off x="5791199" y="1219200"/>
            <a:ext cx="292608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После воплощения проекта в жизнь проводится оформление результата в виде детского праздника.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31" name="Прямоугольник 25"/>
          <p:cNvSpPr>
            <a:spLocks noChangeArrowheads="1"/>
          </p:cNvSpPr>
          <p:nvPr/>
        </p:nvSpPr>
        <p:spPr bwMode="auto">
          <a:xfrm>
            <a:off x="5791199" y="2286000"/>
            <a:ext cx="2926080" cy="13239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Дети проводят опыты, наблюдения после чего результаты оформляют в виде газет, книг, альбомов, выставок и т.д.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32" name="Блок-схема: процесс 27"/>
          <p:cNvSpPr>
            <a:spLocks noChangeArrowheads="1"/>
          </p:cNvSpPr>
          <p:nvPr/>
        </p:nvSpPr>
        <p:spPr bwMode="auto">
          <a:xfrm>
            <a:off x="5791200" y="3733800"/>
            <a:ext cx="2926080" cy="1409700"/>
          </a:xfrm>
          <a:prstGeom prst="flowChartProcess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Это проекты с элементами творческих игр, когда ребята входят в образ персонажей сказки, по-своему решая поставленные проблемы и задачи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33" name="Прямоугольник 26"/>
          <p:cNvSpPr>
            <a:spLocks noChangeArrowheads="1"/>
          </p:cNvSpPr>
          <p:nvPr/>
        </p:nvSpPr>
        <p:spPr bwMode="auto">
          <a:xfrm>
            <a:off x="5791200" y="5257800"/>
            <a:ext cx="2926080" cy="13525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Дети собирают информацию и реализуют её, ориентируясь на собственные социальные интересы (оформление группы, отдельных уголков и пр.).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idx="10"/>
          </p:nvPr>
        </p:nvSpPr>
        <p:spPr>
          <a:xfrm>
            <a:off x="152400" y="990600"/>
            <a:ext cx="8833104" cy="3505200"/>
          </a:xfrm>
        </p:spPr>
        <p:txBody>
          <a:bodyPr>
            <a:normAutofit/>
          </a:bodyPr>
          <a:lstStyle/>
          <a:p>
            <a:r>
              <a:rPr lang="ru-RU" dirty="0" smtClean="0"/>
              <a:t>С этого этапа начинается любой проект. Это самый важный раздел проекта. В нем должна быть представлена  «ОНА», на ее решение  направлен проект и ее анализ.  «ОНА», над которой вы собираетесь работать, должна быть определена настолько конкретно, насколько это возможно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планирование</a:t>
            </a:r>
            <a:r>
              <a:rPr lang="ru-RU" dirty="0"/>
              <a:t>, </a:t>
            </a:r>
            <a:r>
              <a:rPr lang="ru-RU" dirty="0" err="1" smtClean="0"/>
              <a:t>целеполагание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586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постановка проблемы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подитог</a:t>
            </a:r>
            <a:endParaRPr lang="ru-RU" dirty="0"/>
          </a:p>
        </p:txBody>
      </p:sp>
      <p:pic>
        <p:nvPicPr>
          <p:cNvPr id="44" name="Рисунок 4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869387" y="5150357"/>
            <a:ext cx="630936" cy="6309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idx="10"/>
          </p:nvPr>
        </p:nvSpPr>
        <p:spPr>
          <a:xfrm>
            <a:off x="152400" y="762000"/>
            <a:ext cx="8833104" cy="4191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этом этапе начинается реализация проекта. Ставятся цели и задачи. Цель должна быть реалистичной, соотноситься с проблемой, задачами, видами деятельности. Задачи – конкретное описание того, что будет выполнено и достигнуто, частные результаты, этапы на пути к достижению цели.  На этом этапе педагог помогает ребёнку выбрать наиболее актуальную и посильную для него задачу на определённый отрезок времени. Участниками проекта разрабатывается план деятельности по достижению цели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планирование</a:t>
            </a:r>
            <a:r>
              <a:rPr lang="ru-RU" dirty="0"/>
              <a:t>, </a:t>
            </a:r>
            <a:r>
              <a:rPr lang="ru-RU" dirty="0" err="1" smtClean="0"/>
              <a:t>целеполагание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586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постановка проблемы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подитог</a:t>
            </a:r>
            <a:endParaRPr lang="ru-RU" dirty="0"/>
          </a:p>
        </p:txBody>
      </p:sp>
      <p:pic>
        <p:nvPicPr>
          <p:cNvPr id="10" name="Рисунок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482242" y="5150357"/>
            <a:ext cx="630936" cy="6309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idx="10"/>
          </p:nvPr>
        </p:nvSpPr>
        <p:spPr>
          <a:xfrm>
            <a:off x="152400" y="762000"/>
            <a:ext cx="8833104" cy="4191000"/>
          </a:xfrm>
        </p:spPr>
        <p:txBody>
          <a:bodyPr>
            <a:normAutofit/>
          </a:bodyPr>
          <a:lstStyle/>
          <a:p>
            <a:r>
              <a:rPr lang="ru-RU" dirty="0" smtClean="0"/>
              <a:t>На этом этапе у детей формируются специфические ЗУН. Этот этап характеризуется поиском информации. Он направлен на реализацию плана проекта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планирование</a:t>
            </a:r>
            <a:r>
              <a:rPr lang="ru-RU" dirty="0"/>
              <a:t>, </a:t>
            </a:r>
            <a:r>
              <a:rPr lang="ru-RU" dirty="0" err="1" smtClean="0"/>
              <a:t>целеполагание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586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постановка проблемы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подитог</a:t>
            </a:r>
            <a:endParaRPr lang="ru-RU" dirty="0"/>
          </a:p>
        </p:txBody>
      </p:sp>
      <p:pic>
        <p:nvPicPr>
          <p:cNvPr id="11" name="Рисунок 1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56532" y="5150357"/>
            <a:ext cx="630936" cy="6309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idx="10"/>
          </p:nvPr>
        </p:nvSpPr>
        <p:spPr>
          <a:xfrm>
            <a:off x="152400" y="762000"/>
            <a:ext cx="8833104" cy="4191000"/>
          </a:xfrm>
        </p:spPr>
        <p:txBody>
          <a:bodyPr>
            <a:normAutofit/>
          </a:bodyPr>
          <a:lstStyle/>
          <a:p>
            <a:r>
              <a:rPr lang="ru-RU" dirty="0" smtClean="0"/>
              <a:t>Этот этап характеризуется рефлексией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планирование</a:t>
            </a:r>
            <a:r>
              <a:rPr lang="ru-RU" dirty="0"/>
              <a:t>, </a:t>
            </a:r>
            <a:r>
              <a:rPr lang="ru-RU" dirty="0" err="1" smtClean="0"/>
              <a:t>целеполагание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586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постановка проблемы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презентация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подитог</a:t>
            </a:r>
            <a:endParaRPr lang="ru-RU" dirty="0"/>
          </a:p>
        </p:txBody>
      </p:sp>
      <p:pic>
        <p:nvPicPr>
          <p:cNvPr id="10" name="Рисунок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643676" y="5150357"/>
            <a:ext cx="630936" cy="6309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57200" y="2057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Интегрированный метод обучения является для дошкольников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……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1371600"/>
            <a:ext cx="3324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информационным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19600" y="2819400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экспериментальным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4191000"/>
            <a:ext cx="34387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опытно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исследовательским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48200" y="5562600"/>
            <a:ext cx="299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инновационным</a:t>
            </a:r>
          </a:p>
        </p:txBody>
      </p:sp>
      <p:pic>
        <p:nvPicPr>
          <p:cNvPr id="34" name="Рисунок 3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486400" y="990600"/>
            <a:ext cx="365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Суть «метода проектов» в образовании состоит в такой организации образовательного процесса, при которой обучающиеся приобретают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…….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914400"/>
            <a:ext cx="32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знания и умения, опыт творческой деятельности, эмоционально-ценностного отношения к действительности в процессе планирования и выполнения постепенно усложняющихся практических заданий – проектов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95400" y="4191000"/>
            <a:ext cx="32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способность адаптироваться в новом коллективе</a:t>
            </a:r>
          </a:p>
        </p:txBody>
      </p:sp>
      <p:pic>
        <p:nvPicPr>
          <p:cNvPr id="23" name="Рисунок 2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5"/>
  <p:tag name="CORRECTANSW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5"/>
  <p:tag name="CORRECTANSWER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5"/>
  <p:tag name="CORRECTANSWER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5"/>
  <p:tag name="CORRECTANSWER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2</ChoicesCount>
  <Orientation>Right</Orientation>
</Layout>
</file>

<file path=customXml/item10.xml><?xml version="1.0" encoding="utf-8"?>
<Layout>
  <Type>MultipleChoice</Type>
  <ChoicesCount>5</ChoicesCount>
  <Orientation>Bottom</Orientation>
</Layout>
</file>

<file path=customXml/item11.xml><?xml version="1.0" encoding="utf-8"?>
<Layout>
  <Type>MultipleChoice</Type>
  <ChoicesCount>2</ChoicesCount>
  <Orientation>TopVertical</Orientation>
</Layout>
</file>

<file path=customXml/item12.xml><?xml version="1.0" encoding="utf-8"?>
<Layout>
  <Type>MultipleChoice</Type>
  <ChoicesCount>4</ChoicesCount>
  <Orientation>Bottom</Orientation>
</Layout>
</file>

<file path=customXml/item13.xml><?xml version="1.0" encoding="utf-8"?>
<Layout>
  <Type>MultipleChoice</Type>
  <ChoicesCount>2</ChoicesCount>
  <Orientation>Left</Orientation>
</Layout>
</file>

<file path=customXml/item2.xml><?xml version="1.0" encoding="utf-8"?>
<Layout>
  <Type>MultipleChoice</Type>
  <ChoicesCount>3</ChoicesCount>
  <Orientation>Right</Orientation>
</Layout>
</file>

<file path=customXml/item3.xml><?xml version="1.0" encoding="utf-8"?>
<Layout>
  <Type>MultipleChoice</Type>
  <ChoicesCount>4</ChoicesCount>
  <Orientation>Left</Orientation>
</Layout>
</file>

<file path=customXml/item4.xml><?xml version="1.0" encoding="utf-8"?>
<Layout>
  <Type>MultipleChoice</Type>
  <ChoicesCount>4</ChoicesCount>
  <Orientation>Right</Orientation>
</Layout>
</file>

<file path=customXml/item5.xml><?xml version="1.0" encoding="utf-8"?>
<Layout>
  <Type>MultipleChoice</Type>
  <ChoicesCount>2</ChoicesCount>
  <Orientation>Right</Orientation>
</Layout>
</file>

<file path=customXml/item6.xml><?xml version="1.0" encoding="utf-8"?>
<Layout>
  <Type>Drawing</Type>
  <ChoicesCount>0</ChoicesCount>
  <Orientation>Left</Orientation>
</Layout>
</file>

<file path=customXml/item7.xml><?xml version="1.0" encoding="utf-8"?>
<Layout>
  <Type>MultipleChoice</Type>
  <ChoicesCount>3</ChoicesCount>
  <Orientation>Left</Orientation>
</Layout>
</file>

<file path=customXml/item8.xml><?xml version="1.0" encoding="utf-8"?>
<Layout>
  <Type>MultipleChoice</Type>
  <ChoicesCount>4</ChoicesCount>
  <Orientation>Bottom</Orientation>
</Layout>
</file>

<file path=customXml/item9.xml><?xml version="1.0" encoding="utf-8"?>
<Layout>
  <Type>MultipleChoice</Type>
  <ChoicesCount>2</ChoicesCount>
  <Orientation>TopStacked</Orientation>
</Layout>
</file>

<file path=customXml/itemProps1.xml><?xml version="1.0" encoding="utf-8"?>
<ds:datastoreItem xmlns:ds="http://schemas.openxmlformats.org/officeDocument/2006/customXml" ds:itemID="{312CBA8F-39C4-4BBF-869C-9001D3A224D3}">
  <ds:schemaRefs/>
</ds:datastoreItem>
</file>

<file path=customXml/itemProps10.xml><?xml version="1.0" encoding="utf-8"?>
<ds:datastoreItem xmlns:ds="http://schemas.openxmlformats.org/officeDocument/2006/customXml" ds:itemID="{7FFF9121-6719-4F20-A184-28BD545BA5C5}">
  <ds:schemaRefs/>
</ds:datastoreItem>
</file>

<file path=customXml/itemProps11.xml><?xml version="1.0" encoding="utf-8"?>
<ds:datastoreItem xmlns:ds="http://schemas.openxmlformats.org/officeDocument/2006/customXml" ds:itemID="{F3FB4E2D-6193-4123-80CE-2081C731055E}">
  <ds:schemaRefs/>
</ds:datastoreItem>
</file>

<file path=customXml/itemProps12.xml><?xml version="1.0" encoding="utf-8"?>
<ds:datastoreItem xmlns:ds="http://schemas.openxmlformats.org/officeDocument/2006/customXml" ds:itemID="{9EE7B34E-A935-4B96-9D32-07B888097902}">
  <ds:schemaRefs/>
</ds:datastoreItem>
</file>

<file path=customXml/itemProps13.xml><?xml version="1.0" encoding="utf-8"?>
<ds:datastoreItem xmlns:ds="http://schemas.openxmlformats.org/officeDocument/2006/customXml" ds:itemID="{15D1EC3C-2A9D-4673-9883-8C002B370CAB}">
  <ds:schemaRefs/>
</ds:datastoreItem>
</file>

<file path=customXml/itemProps2.xml><?xml version="1.0" encoding="utf-8"?>
<ds:datastoreItem xmlns:ds="http://schemas.openxmlformats.org/officeDocument/2006/customXml" ds:itemID="{9D55B761-F048-4615-B0CE-CAEE8A62B6C9}">
  <ds:schemaRefs/>
</ds:datastoreItem>
</file>

<file path=customXml/itemProps3.xml><?xml version="1.0" encoding="utf-8"?>
<ds:datastoreItem xmlns:ds="http://schemas.openxmlformats.org/officeDocument/2006/customXml" ds:itemID="{70BAD4AD-B696-4DB2-990C-3A80C515AC2A}">
  <ds:schemaRefs/>
</ds:datastoreItem>
</file>

<file path=customXml/itemProps4.xml><?xml version="1.0" encoding="utf-8"?>
<ds:datastoreItem xmlns:ds="http://schemas.openxmlformats.org/officeDocument/2006/customXml" ds:itemID="{E9DF2B52-B0CD-4375-B88A-B8E163BE1D09}">
  <ds:schemaRefs/>
</ds:datastoreItem>
</file>

<file path=customXml/itemProps5.xml><?xml version="1.0" encoding="utf-8"?>
<ds:datastoreItem xmlns:ds="http://schemas.openxmlformats.org/officeDocument/2006/customXml" ds:itemID="{CB0BADB2-068F-4522-8D75-872D4DC06BD8}">
  <ds:schemaRefs/>
</ds:datastoreItem>
</file>

<file path=customXml/itemProps6.xml><?xml version="1.0" encoding="utf-8"?>
<ds:datastoreItem xmlns:ds="http://schemas.openxmlformats.org/officeDocument/2006/customXml" ds:itemID="{774C0961-0E49-47DF-B748-65B680289A40}">
  <ds:schemaRefs/>
</ds:datastoreItem>
</file>

<file path=customXml/itemProps7.xml><?xml version="1.0" encoding="utf-8"?>
<ds:datastoreItem xmlns:ds="http://schemas.openxmlformats.org/officeDocument/2006/customXml" ds:itemID="{7C672404-459D-4EC5-9198-F02609D8EB2C}">
  <ds:schemaRefs/>
</ds:datastoreItem>
</file>

<file path=customXml/itemProps8.xml><?xml version="1.0" encoding="utf-8"?>
<ds:datastoreItem xmlns:ds="http://schemas.openxmlformats.org/officeDocument/2006/customXml" ds:itemID="{34197B07-5D0C-414E-A732-51A2F6A08C78}">
  <ds:schemaRefs/>
</ds:datastoreItem>
</file>

<file path=customXml/itemProps9.xml><?xml version="1.0" encoding="utf-8"?>
<ds:datastoreItem xmlns:ds="http://schemas.openxmlformats.org/officeDocument/2006/customXml" ds:itemID="{D5654513-0BB7-4263-9704-9F1BB60F21D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439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Командная викторина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викторина</dc:title>
  <dc:creator>Юля Смекалова</dc:creator>
  <cp:lastModifiedBy>Loner-XP</cp:lastModifiedBy>
  <cp:revision>7</cp:revision>
  <dcterms:created xsi:type="dcterms:W3CDTF">2012-04-13T00:27:08Z</dcterms:created>
  <dcterms:modified xsi:type="dcterms:W3CDTF">2012-04-26T09:53:40Z</dcterms:modified>
</cp:coreProperties>
</file>