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4" r:id="rId8"/>
    <p:sldId id="262" r:id="rId9"/>
    <p:sldId id="263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8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E3E46E-7778-49D1-BB60-87566ECA2502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F36280-08A9-4317-90CE-40DDFA282E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E3E46E-7778-49D1-BB60-87566ECA2502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F36280-08A9-4317-90CE-40DDFA282E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E3E46E-7778-49D1-BB60-87566ECA2502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F36280-08A9-4317-90CE-40DDFA282E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E3E46E-7778-49D1-BB60-87566ECA2502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F36280-08A9-4317-90CE-40DDFA282E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E3E46E-7778-49D1-BB60-87566ECA2502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F36280-08A9-4317-90CE-40DDFA282E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E3E46E-7778-49D1-BB60-87566ECA2502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F36280-08A9-4317-90CE-40DDFA282E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E3E46E-7778-49D1-BB60-87566ECA2502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F36280-08A9-4317-90CE-40DDFA282E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E3E46E-7778-49D1-BB60-87566ECA2502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F36280-08A9-4317-90CE-40DDFA282E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E3E46E-7778-49D1-BB60-87566ECA2502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F36280-08A9-4317-90CE-40DDFA282E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E3E46E-7778-49D1-BB60-87566ECA2502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F36280-08A9-4317-90CE-40DDFA282E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E3E46E-7778-49D1-BB60-87566ECA2502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F36280-08A9-4317-90CE-40DDFA282E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82E3E46E-7778-49D1-BB60-87566ECA2502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7F36280-08A9-4317-90CE-40DDFA282E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324328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«Использование устного народного творчества на занятиях и в повседневной жизни»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3929066"/>
            <a:ext cx="7406640" cy="1643074"/>
          </a:xfrm>
        </p:spPr>
        <p:txBody>
          <a:bodyPr>
            <a:normAutofit/>
          </a:bodyPr>
          <a:lstStyle/>
          <a:p>
            <a:pPr algn="r"/>
            <a:r>
              <a:rPr lang="ru-RU" sz="2000" dirty="0" smtClean="0"/>
              <a:t>Подготовила и выступила</a:t>
            </a:r>
          </a:p>
          <a:p>
            <a:pPr algn="r"/>
            <a:r>
              <a:rPr lang="ru-RU" sz="2000" dirty="0" smtClean="0"/>
              <a:t> воспитатель </a:t>
            </a:r>
            <a:r>
              <a:rPr lang="ru-RU" sz="2000" dirty="0" err="1" smtClean="0"/>
              <a:t>р</a:t>
            </a:r>
            <a:r>
              <a:rPr lang="ru-RU" sz="2000" dirty="0" smtClean="0"/>
              <a:t>/в группы «Капелька» </a:t>
            </a:r>
            <a:r>
              <a:rPr lang="ru-RU" sz="2000" dirty="0" err="1" smtClean="0"/>
              <a:t>Буякова</a:t>
            </a:r>
            <a:r>
              <a:rPr lang="ru-RU" sz="2000" dirty="0" smtClean="0"/>
              <a:t> В.Н</a:t>
            </a:r>
            <a:r>
              <a:rPr lang="ru-RU" sz="2000" dirty="0" smtClean="0"/>
              <a:t>.</a:t>
            </a:r>
          </a:p>
          <a:p>
            <a:pPr algn="r"/>
            <a:endParaRPr lang="ru-RU" sz="2000" dirty="0" smtClean="0"/>
          </a:p>
          <a:p>
            <a:pPr algn="ctr"/>
            <a:r>
              <a:rPr lang="ru-RU" sz="2000" smtClean="0"/>
              <a:t>Декабрь, 2014г.</a:t>
            </a:r>
            <a:endParaRPr lang="ru-RU"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85728"/>
            <a:ext cx="7498080" cy="2000264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latin typeface="Calibri" pitchFamily="34" charset="0"/>
                <a:cs typeface="Calibri" pitchFamily="34" charset="0"/>
              </a:rPr>
              <a:t>Если знакомить детей, начиная с раннего возраста, с родной культурой, произведениями устного народного творчества, родной речью, то это будет способствовать духовному, нравственному, патриотическому воспитанию дошкольников и в будущем они сумеют сохранить все культурные ценности нашей Родины.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ru-RU" dirty="0" smtClean="0">
                <a:latin typeface="Calibri" pitchFamily="34" charset="0"/>
                <a:cs typeface="Calibri" pitchFamily="34" charset="0"/>
              </a:rPr>
            </a:br>
            <a:endParaRPr lang="ru-RU" dirty="0"/>
          </a:p>
        </p:txBody>
      </p:sp>
      <p:pic>
        <p:nvPicPr>
          <p:cNvPr id="4" name="Содержимое 3" descr="TheMoms.RU - Album Photo View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95550" y="2214563"/>
            <a:ext cx="5378449" cy="403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/>
              <a:t>Приобщение </a:t>
            </a:r>
            <a:r>
              <a:rPr lang="ru-RU" sz="2800" dirty="0"/>
              <a:t>к русской народной культуре является средством формирования моральных качеств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      Русские </a:t>
            </a:r>
            <a:r>
              <a:rPr lang="ru-RU" dirty="0"/>
              <a:t>народные сказки, песни, пословицы, приговорки, прибаутки - это народная мудрость, кладезь богатства русского языка. Все, что пришло к нам из глубины веков, мы теперь называем народным творчеством. Очень важно научить детей знать культуру своего народа, показать им дорогу в этот добрый мир, возродить в детских душах прекрасное и вечное. </a:t>
            </a:r>
            <a:r>
              <a:rPr lang="ru-RU" dirty="0" smtClean="0"/>
              <a:t>Мы </a:t>
            </a:r>
            <a:r>
              <a:rPr lang="ru-RU" dirty="0"/>
              <a:t>по-новому относимся к русским традициям, фольклору, в которых народ оставил нам самое ценное из своих </a:t>
            </a:r>
            <a:r>
              <a:rPr lang="ru-RU" dirty="0" smtClean="0"/>
              <a:t>достижений.</a:t>
            </a:r>
            <a:r>
              <a:rPr lang="ru-RU" dirty="0"/>
              <a:t> </a:t>
            </a:r>
            <a:endParaRPr lang="ru-RU" dirty="0" smtClean="0"/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  В </a:t>
            </a:r>
            <a:r>
              <a:rPr lang="ru-RU" dirty="0"/>
              <a:t>нашем детском саду создаются </a:t>
            </a:r>
            <a:r>
              <a:rPr lang="ru-RU" dirty="0" smtClean="0"/>
              <a:t>условия </a:t>
            </a:r>
            <a:r>
              <a:rPr lang="ru-RU" dirty="0"/>
              <a:t>для развития детей. Программа обучения, разнообразная индивидуальная деятельность, помогают всесторонне развить ребенка и подготовить его к современной жизни. Дети большую часть времени </a:t>
            </a:r>
            <a:r>
              <a:rPr lang="ru-RU" dirty="0" smtClean="0"/>
              <a:t>находятся </a:t>
            </a:r>
            <a:r>
              <a:rPr lang="ru-RU" dirty="0"/>
              <a:t>в детском саду, </a:t>
            </a:r>
            <a:r>
              <a:rPr lang="ru-RU" dirty="0" smtClean="0"/>
              <a:t>и мы стараемся приобщить </a:t>
            </a:r>
            <a:r>
              <a:rPr lang="ru-RU" dirty="0"/>
              <a:t>дошкольников к русской народной культуре посредством русского народного творчества.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Приобщение дошкольников к истокам русской народной культуры посредством устного народного творчества позволяет решить следующие задачи: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1.Развитие </a:t>
            </a:r>
            <a:r>
              <a:rPr lang="ru-RU" sz="2000" dirty="0"/>
              <a:t>эмоциональной отзывчивости на произведения русского народного </a:t>
            </a:r>
            <a:r>
              <a:rPr lang="ru-RU" sz="2000" dirty="0" smtClean="0"/>
              <a:t>творчества.</a:t>
            </a:r>
          </a:p>
          <a:p>
            <a:pPr>
              <a:buNone/>
            </a:pPr>
            <a:r>
              <a:rPr lang="ru-RU" sz="2000" dirty="0" smtClean="0"/>
              <a:t>2.Развитие </a:t>
            </a:r>
            <a:r>
              <a:rPr lang="ru-RU" sz="2000" dirty="0"/>
              <a:t>фантазии, творческих способностей детей и умения находить средства выражения образа в мимике, жестах. </a:t>
            </a: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3.Воспитание </a:t>
            </a:r>
            <a:r>
              <a:rPr lang="ru-RU" sz="2000" dirty="0"/>
              <a:t>у дошкольников патриотизма через возрождение и приобщения богатого опыта русских традиций. </a:t>
            </a: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4</a:t>
            </a:r>
            <a:r>
              <a:rPr lang="ru-RU" sz="2000" dirty="0"/>
              <a:t>. Обогащение словаря, фонематического слуха. </a:t>
            </a: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5</a:t>
            </a:r>
            <a:r>
              <a:rPr lang="ru-RU" sz="2000" dirty="0"/>
              <a:t>. Повышение в душе каждого дошкольника интереса к русскому народному творчеству. </a:t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4" name="Рисунок 3" descr="&amp;Ucy;&amp;rcy;&amp;ocy;&amp;kcy; &amp;pcy;&amp;ocy; &amp;vcy;&amp;ncy;&amp;iecy;&amp;kcy;&amp;lcy;&amp;acy;&amp;scy;&amp;scy;&amp;ncy;&amp;ocy;&amp;mcy;&amp;ucy; &amp;chcy;&amp;tcy;&amp;iecy;&amp;ncy;&amp;icy;&amp;yucy; 3 &amp;kcy;&amp;lcy;&amp;acy;&amp;scy;&amp;scy; &amp;Tcy;&amp;iecy;&amp;mcy;&amp;acy; &amp;ucy;&amp;rcy;&amp;ocy;&amp;kcy;&amp;acy;: &amp;Ucy;&amp;rcy;&amp;ocy;&amp;kcy; &amp;vcy;&amp;ncy;&amp;iecy;&amp;kcy;&amp;lcy;&amp;acy;&amp;scy;&amp;scy;&amp;ncy;&amp;ocy;&amp;gcy;&amp;ocy; &amp;chcy;&amp;tcy;&amp;iecy;&amp;ncy;&amp;icy;&amp;yacy; &quot;&amp;Vcy;&amp;ocy;&amp;lcy;&amp;shcy;&amp;iecy;&amp;bcy;&amp;ncy;&amp;icy;&amp;kcy; &amp;pcy;&amp;ocy; &amp;icy;&amp;mcy;&amp;iecy;&amp;ncy;&amp;icy; &amp;Kcy;&amp;ocy;&amp;vcy;&amp;acy;&amp;lcy;&amp;softcy;&quot;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4286256"/>
            <a:ext cx="3318493" cy="2309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Подходы к решению поставленных задач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600" dirty="0" smtClean="0"/>
              <a:t>Используем следующие методы: наглядный, словесный, игровой, практический.</a:t>
            </a:r>
          </a:p>
          <a:p>
            <a:r>
              <a:rPr lang="ru-RU" sz="1600" dirty="0" smtClean="0"/>
              <a:t>Используем </a:t>
            </a:r>
            <a:r>
              <a:rPr lang="ru-RU" sz="1600" dirty="0"/>
              <a:t>следующие виды фольклора (сказки, песенки, пословицы, поговорки, хороводы, прибаутки, </a:t>
            </a:r>
            <a:r>
              <a:rPr lang="ru-RU" sz="1600" dirty="0" err="1"/>
              <a:t>заклички</a:t>
            </a:r>
            <a:r>
              <a:rPr lang="ru-RU" sz="1600" dirty="0"/>
              <a:t>, русские народные </a:t>
            </a:r>
            <a:r>
              <a:rPr lang="ru-RU" sz="1600" dirty="0" smtClean="0"/>
              <a:t>игры, настольные театры). </a:t>
            </a:r>
            <a:r>
              <a:rPr lang="ru-RU" sz="1600" dirty="0"/>
              <a:t>В устном народном творчестве сохранились черты русского характера, представления о доброте, красоте, правде, храбрости, трудолюбии, верности. При знакомстве с поговорками, загадками , сказками и т. д. дети приобщаются к народным </a:t>
            </a:r>
            <a:r>
              <a:rPr lang="ru-RU" sz="1600" dirty="0" smtClean="0"/>
              <a:t>ценностям.</a:t>
            </a:r>
            <a:endParaRPr lang="ru-RU" sz="1600" dirty="0"/>
          </a:p>
        </p:txBody>
      </p:sp>
      <p:pic>
        <p:nvPicPr>
          <p:cNvPr id="4" name="Рисунок 3" descr="&amp;Pcy;&amp;ocy;&amp;scy;&amp;lcy;&amp;ocy;&amp;vcy;&amp;icy;&amp;tscy;&amp;ycy;, &amp;pcy;&amp;ocy;&amp;gcy;&amp;ocy;&amp;vcy;&amp;ocy;&amp;rcy;&amp;kcy;&amp;icy;, &amp;pcy;&amp;ocy;&amp;tcy;&amp;iecy;&amp;shcy;&amp;kcy;&amp;icy;, &amp;scy;&amp;kcy;&amp;ocy;&amp;rcy;&amp;ocy;&amp;gcy;&amp;ocy;&amp;vcy;&amp;ocy;&amp;rcy;&amp;kcy;&amp;icy;. - &amp;Tcy;&amp;acy;&amp;rcy;&amp;acy;&amp;bcy;&amp;acy;&amp;rcy;&amp;icy;&amp;ncy;&amp;acy; &amp;Tcy;.&amp;Icy;.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4000504"/>
            <a:ext cx="1785950" cy="2195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&quot;&amp;Rcy;&amp;ocy;&amp;lcy;&amp;softcy; &amp;tcy;&amp;iecy;&amp;acy;&amp;tcy;&amp;rcy;&amp;acy; &amp;vcy; &amp;ocy;&amp;zcy;&amp;ncy;&amp;acy;&amp;kcy;&amp;ocy;&amp;mcy;&amp;lcy;&amp;iecy;&amp;ncy;&amp;icy;&amp;icy; &amp;dcy;&amp;iecy;&amp;tcy;&amp;iecy;&amp;jcy; &amp;mcy;&amp;lcy;&amp;acy;&amp;dcy;&amp;shcy;&amp;iecy;&amp;gcy;&amp;ocy; &amp;dcy;&amp;ocy;&amp;shcy;&amp;kcy;&amp;ocy;&amp;lcy;&amp;softcy;&amp;ncy;&amp;ocy;&amp;gcy;&amp;ocy; &amp;vcy;&amp;ocy;&amp;zcy;&amp;rcy;&amp;acy;&amp;scy;&amp;tcy;&amp;acy; &amp;scy; &amp;ucy;&amp;scy;&amp;tcy;&amp;ncy;&amp;ycy;&amp;mcy; &amp;ncy;&amp;acy;&amp;rcy;&amp;ocy;&amp;dcy;&amp;ncy;&amp;ycy;&amp;mcy; &amp;tcy;&amp;vcy;&amp;ocy;&amp;rcy;&amp;chcy;&amp;iecy;&amp;scy;&amp;tcy;&amp;vcy;&amp;acy;&quot; - &amp;Dcy;&amp;lcy;&amp;yacy; &amp;vcy;&amp;ocy;&amp;scy;&amp;pcy;&amp;icy;&amp;tcy;&amp;acy;&amp;tcy;&amp;iecy;&amp;lcy;&amp;iecy;&amp;jcy; &amp;dcy;&amp;iecy;&amp;tcy;&amp;scy;&amp;kcy;&amp;icy;&amp;khcy; &amp;scy;&amp;acy;&amp;dcy;&amp;ocy;&amp;vcy; -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4000504"/>
            <a:ext cx="2533948" cy="2239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01154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Calibri" pitchFamily="34" charset="0"/>
                <a:cs typeface="Calibri" pitchFamily="34" charset="0"/>
              </a:rPr>
              <a:t>План работы по теме</a:t>
            </a:r>
            <a:endParaRPr lang="ru-RU" sz="2800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714480" y="1285860"/>
          <a:ext cx="6858048" cy="5504714"/>
        </p:xfrm>
        <a:graphic>
          <a:graphicData uri="http://schemas.openxmlformats.org/drawingml/2006/table">
            <a:tbl>
              <a:tblPr/>
              <a:tblGrid>
                <a:gridCol w="1527385"/>
                <a:gridCol w="3889003"/>
                <a:gridCol w="1441660"/>
              </a:tblGrid>
              <a:tr h="1449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 dirty="0">
                          <a:latin typeface="Times New Roman"/>
                          <a:ea typeface="Times New Roman"/>
                          <a:cs typeface="Times New Roman"/>
                        </a:rPr>
                        <a:t>Разделы плана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409" marR="334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latin typeface="Times New Roman"/>
                          <a:ea typeface="Times New Roman"/>
                          <a:cs typeface="Times New Roman"/>
                        </a:rPr>
                        <a:t>Содержание 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409" marR="334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latin typeface="Times New Roman"/>
                          <a:ea typeface="Times New Roman"/>
                          <a:cs typeface="Times New Roman"/>
                        </a:rPr>
                        <a:t>Методика изучения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409" marR="334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98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Диагностика знаний, умений, навыков и уровня развития детей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409" marR="334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- знание и применение устного народного творчества в повседневной жизни;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- умение использовать фольклорные элементы для установления контактов с окружающими; 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- употребление детьми </a:t>
                      </a:r>
                      <a:r>
                        <a:rPr lang="ru-RU" sz="1000" dirty="0" err="1">
                          <a:latin typeface="Times New Roman"/>
                          <a:ea typeface="Times New Roman"/>
                          <a:cs typeface="Times New Roman"/>
                        </a:rPr>
                        <a:t>потешек</a:t>
                      </a: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, пословиц, поговорок, загадок в свободной  и театрализованной деятельности.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409" marR="334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Наблюдение за детьми в разных режимных моментах,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диагностика знаний детей.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409" marR="334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98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Уровень профессионального мастерства  педагогов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409" marR="334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- знание базисной  программы  развития ребенка-дошкольника «Истоки» по разделу «Речь и речевое общение, «Художественная литература»;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- знание программы  О.С. Ушаковой «Развитие речи дошкольников» ;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- использование в работе программы  О.Л.Князевой, М. Д. </a:t>
                      </a:r>
                      <a:r>
                        <a:rPr lang="ru-RU" sz="1000" dirty="0" err="1">
                          <a:latin typeface="Times New Roman"/>
                          <a:ea typeface="Times New Roman"/>
                          <a:cs typeface="Times New Roman"/>
                        </a:rPr>
                        <a:t>Маханёвой</a:t>
                      </a: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 «Приобщение детей к истокам русской народной культуры».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409" marR="334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Просмотр работы с детьми в разных режимных моментах;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самооценка педагогов  по данной теме.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409" marR="334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99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Планирование работы с детьми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409" marR="334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- наличие системы в планировании работы по разделу «Речь и речевое общение», «Ознакомление с художественной литературой»;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- планирование  работы с родителем в годовом плане.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409" marR="334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Оценка системы планирования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409" marR="334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97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Создание условий для воспитания и обучения детей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409" marR="334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- содержание книжного уголка в группах;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- пополнение библиотеки детского сада и книжных уголков в группах книгами на народную тематику: мифы, сказания , былины, сказки…;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- наличие дидактических игр по приобщению детей к истокам народной культуры; 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- наличие картотеки народных игр в методическом кабинете и в группах.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409" marR="334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Смотр-конкурс на лучшее содержание книжного уголка в группах;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оценка состояния методического обеспечения в группах и методическом кабинете  </a:t>
                      </a:r>
                      <a:r>
                        <a:rPr lang="ru-RU" sz="1000" dirty="0" err="1">
                          <a:latin typeface="Times New Roman"/>
                          <a:ea typeface="Times New Roman"/>
                          <a:cs typeface="Times New Roman"/>
                        </a:rPr>
                        <a:t>д</a:t>
                      </a: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/с.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409" marR="334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48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Работа с родителями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409" marR="334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- наличие в группах  и в библиотеке д/с информационного , справочного материала по теме;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- привлечение родителей к участию в праздниках и досугах с использованием фольклора, 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- проведение консультаций для родителей.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409" marR="334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Просмотр различных форм работы с родителями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409" marR="334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14475" algn="l"/>
                <a:tab pos="2970213" algn="ctr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&amp;Ucy;&amp;scy;&amp;tcy;&amp;ncy;&amp;ocy;&amp;iecy; &amp;ncy;&amp;acy;&amp;rcy;&amp;ocy;&amp;dcy;&amp;ncy;&amp;ocy;&amp;iecy; &amp;tcy;&amp;vcy;&amp;ocy;&amp;rcy;&amp;chcy;&amp;iecy;&amp;scy;&amp;tcy;&amp;vcy;&amp;ocy; &amp;vcy; &amp;rcy;&amp;acy;&amp;zcy;&amp;vcy;&amp;icy;&amp;tcy;&amp;icy;&amp;icy; &amp;rcy;&amp;iecy;&amp;chcy;&amp;icy; &amp;dcy;&amp;iecy;&amp;tcy;&amp;iecy;&amp;jcy; &amp;rcy;&amp;acy;&amp;ncy;&amp;ncy;&amp;iecy;&amp;gcy;&amp;ocy; &amp;icy; &amp;mcy;&amp;lcy;&amp;acy;&amp;dcy;&amp;shcy;&amp;iecy;&amp;gcy;&amp;ocy; &amp;dcy;&amp;ocy;&amp;shcy;&amp;kcy;&amp;ocy;&amp;lcy;&amp;softcy;&amp;ncy;&amp;ocy;&amp;gcy;&amp;ocy; &amp;vcy;&amp;ocy;&amp;zcy;&amp;rcy;&amp;acy;&amp;scy;&amp;tcy;&amp;acy;. &amp;Mcy;&amp;bcy;&amp;dcy;&amp;ocy;&amp;ucy; 39 &amp;Scy;&amp;ocy;&amp;lcy;&amp;ncy;&amp;ycy;&amp;shcy;&amp;kcy;&amp;ocy;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714620"/>
            <a:ext cx="3735410" cy="358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&amp;Vcy;&amp;ycy;&amp;pcy;&amp;ucy;&amp;scy;&amp;kcy; &quot;&amp;ZHcy;&amp;iecy;&amp;ncy;&amp;scy;&amp;kcy;&amp;acy;&amp;yacy; &amp;zhcy;&amp;ucy;&amp;rcy;&amp;ncy;&amp;acy;&amp;lcy;&amp;icy;&amp;scy;&amp;tcy;&amp;icy;&amp;kcy;&amp;acy; &amp;ncy;&amp;acy; myJulia: &amp;vcy;&amp;ycy;&amp;pcy;&amp;ucy;&amp;scy;&amp;tcy;&amp;icy; &amp;vcy; &amp;scy;&amp;vcy;&amp;iecy;&amp;tcy; &amp;scy;&amp;vcy;&amp;ocy;&amp;yucy; &amp;scy;&amp;tcy;&amp;acy;&amp;tcy;&amp;softcy;&amp;yucy;&quot; &amp;rcy;&amp;acy;&amp;scy;&amp;scy;&amp;ycy;&amp;lcy;&amp;kcy;&amp;icy; &quot;&amp;ZHcy;&amp;iecy;&amp;ncy;&amp;scy;&amp;kcy;&amp;acy;&amp;yacy; &amp;zhcy;&amp;ucy;&amp;rcy;&amp;ncy;&amp;acy;&amp;lcy;&amp;icy;&amp;scy;&amp;tcy;&amp;icy;&amp;kcy;&amp;acy; &amp;ncy;&amp;acy; myJulia: &amp;vcy;&amp;ycy;&amp;pcy;&amp;ucy;&amp;scy;&amp;tcy;&amp;icy; &amp;vcy; &amp;scy;&amp;vcy;&amp;iecy;&amp;tcy; &amp;scy;"/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214942" y="2714620"/>
            <a:ext cx="3657600" cy="358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&amp;Pcy;&amp;rcy;&amp;iecy;&amp;zcy;&amp;iecy;&amp;ncy;&amp;tcy;&amp;acy;&amp;tscy;&amp;icy;&amp;yacy; &amp;ucy;&amp;scy;&amp;tcy;&amp;ncy;&amp;ocy;&amp;iecy; &amp;ncy;&amp;acy;&amp;rcy;&amp;ocy;&amp;dcy;&amp;ncy;&amp;ocy;&amp;iecy; &amp;tcy;&amp;vcy;&amp;ocy;&amp;rcy;&amp;chcy;&amp;iecy;&amp;scy;&amp;tcy;&amp;vcy;&amp;ocy; - &amp;Vcy;&amp;scy;&amp;iecy; &amp;ucy;&amp;chcy;&amp;iecy;&amp;bcy;&amp;ncy;&amp;icy;&amp;kcy;&amp;icy; &amp;ncy;&amp;acy; &amp;ocy;&amp;dcy;&amp;ncy;&amp;ocy;&amp;mcy; &amp;scy;&amp;acy;&amp;jcy;&amp;tcy;&amp;iecy;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0298" y="214290"/>
            <a:ext cx="5286412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Calibri" pitchFamily="34" charset="0"/>
                <a:cs typeface="Calibri" pitchFamily="34" charset="0"/>
              </a:rPr>
              <a:t>«Умные </a:t>
            </a:r>
            <a:r>
              <a:rPr lang="ru-RU" sz="2800" dirty="0" err="1" smtClean="0">
                <a:latin typeface="Calibri" pitchFamily="34" charset="0"/>
                <a:cs typeface="Calibri" pitchFamily="34" charset="0"/>
              </a:rPr>
              <a:t>потешки</a:t>
            </a:r>
            <a:r>
              <a:rPr lang="ru-RU" sz="2800" dirty="0" smtClean="0">
                <a:latin typeface="Calibri" pitchFamily="34" charset="0"/>
                <a:cs typeface="Calibri" pitchFamily="34" charset="0"/>
              </a:rPr>
              <a:t>»</a:t>
            </a:r>
            <a:endParaRPr lang="ru-RU" sz="28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Рисунок 5" descr="&amp;Pcy;&amp;ocy;&amp;tcy;&amp;iecy;&amp;shcy;&amp;kcy;&amp;icy; &amp;vcy; &amp;kcy;&amp;acy;&amp;rcy;&amp;tcy;&amp;icy;&amp;ncy;&amp;kcy;&amp;acy;&amp;khcy; - &amp;Scy;&amp;ocy;&amp;ocy;&amp;bcy;&amp;shchcy;&amp;iecy;&amp;scy;&amp;tcy;&amp;vcy;&amp;ocy; &quot;&amp;Icy;&amp;gcy;&amp;rcy;&amp;ycy; &amp;scy; &amp;dcy;&amp;iecy;&amp;tcy;&amp;softcy;&amp;mcy;&amp;icy;&quot; / &amp;Rcy;&amp;acy;&amp;zcy;&amp;vcy;&amp;icy;&amp;tcy;&amp;icy;&amp;iecy; - &amp;pcy;&amp;ocy;&amp;tcy;&amp;iecy;&amp;shcy;&amp;kcy;&amp;icy; &amp;vcy; &amp;kcy;&amp;acy;&amp;rcy;&amp;tcy;&amp;icy;&amp;ncy;&amp;kcy;&amp;acy;&amp;khcy;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928670"/>
            <a:ext cx="2075437" cy="3177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&amp;Pcy;&amp;ocy;&amp;tcy;&amp;iecy;&amp;shcy;&amp;kcy;&amp;icy;, &amp;mcy;&amp;acy;&amp;mcy;&amp;acy;&amp;mcy; &amp;vcy; &amp;pcy;&amp;ocy;&amp;mcy;&amp;ocy;&amp;shchcy;&amp;softcy;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1428736"/>
            <a:ext cx="1928826" cy="3099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cs425531.vk.me/v425531090/4959/a4PzHoRGnlU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2000240"/>
            <a:ext cx="1942785" cy="3143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&amp;Pcy;&amp;ocy;&amp;tcy;&amp;iecy;&amp;shcy;&amp;kcy;&amp;icy; &amp;dcy;&amp;lcy;&amp;yacy; &amp;mcy;&amp;acy;&amp;lcy;&amp;iecy;&amp;ncy;&amp;softcy;&amp;kcy;&amp;icy;&amp;khcy; - &amp;Rcy;&amp;acy;&amp;zcy;&amp;vcy;&amp;icy;&amp;tcy;&amp;icy;&amp;iecy; &amp;mcy;&amp;acy;&amp;lcy;&amp;ycy;&amp;shcy;&amp;acy; - &amp;Kcy;&amp;acy;&amp;tcy;&amp;acy;&amp;lcy;&amp;ocy;&amp;gcy; &amp;scy;&amp;tcy;&amp;acy;&amp;tcy;&amp;iecy;&amp;jcy; - &amp;Vcy; &amp;dcy;&amp;iecy;&amp;kcy;&amp;rcy;&amp;iecy;&amp;tcy;&amp;iecy;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00826" y="2571744"/>
            <a:ext cx="2014223" cy="3000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500042"/>
            <a:ext cx="7498080" cy="5748358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Calibri" pitchFamily="34" charset="0"/>
                <a:cs typeface="Calibri" pitchFamily="34" charset="0"/>
              </a:rPr>
              <a:t>Дошкольники любят инсценировать отрывки из сказок или целые сказки, говорить голосами сказочных персонажей, показывать действия героев сказки. Дети очень любят играть в сказку, надевать костюмы и маски героев сказки, дети любят превращаться в волшебника и творить добрые дела. Детей увлекает вымысел, быстрая смена событий в сказке, приключения и победа добра над злом. Прямое сопереживание героям, умение следить за развитием сюжета, сопоставление событий, описанных в произведении, с теми что ему приходилось наблюдать в жизни, помогают дошкольнику сравнительно быстро и правильно понимать рассказы, сказки , а к концу дошкольного возраста- перевёртыши, небылицы. </a:t>
            </a:r>
          </a:p>
          <a:p>
            <a:endParaRPr lang="ru-RU" dirty="0"/>
          </a:p>
        </p:txBody>
      </p:sp>
      <p:pic>
        <p:nvPicPr>
          <p:cNvPr id="5" name="Рисунок 4" descr="&amp;Tcy;&amp;yacy;&amp;ncy;&amp;iecy;&amp;mcy; - &amp;pcy;&amp;ocy;&amp;tcy;&amp;yacy;&amp;ncy;&amp;iecy;&amp;mcy; - &amp;Pcy;&amp;rcy;&amp;acy;&amp;zcy;&amp;dcy;&amp;ncy;&amp;icy;&amp;kcy;&amp;icy; &amp;icy; &amp;rcy;&amp;acy;&amp;zcy;&amp;vcy;&amp;lcy;&amp;iecy;&amp;chcy;&amp;iecy;&amp;ncy;&amp;icy;&amp;yacy; - &amp;Gcy;&amp;rcy;&amp;ucy;&amp;pcy;&amp;pcy;&amp;acy; &quot;&amp;Mcy;&amp;acy;&amp;lcy;&amp;icy;&amp;ncy;&amp;kcy;&amp;acy;&quot;…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3571876"/>
            <a:ext cx="3857652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654164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Calibri" pitchFamily="34" charset="0"/>
                <a:cs typeface="Calibri" pitchFamily="34" charset="0"/>
              </a:rPr>
              <a:t>В нашем детском саду оформлена горница, где стоит русская печь , предметы старины ( чугунок, керосиновая лампа, ухват, прялка, веретено т.д.), дети знакомятся с предметами , которыми пользовался русский народ в прошлом</a:t>
            </a:r>
            <a:endParaRPr lang="ru-RU" sz="20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9458" name="Picture 2" descr="D:\детский сад\фото печать\DSC_004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97608" y="2143125"/>
            <a:ext cx="6174334" cy="41052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96</TotalTime>
  <Words>834</Words>
  <Application>Microsoft Office PowerPoint</Application>
  <PresentationFormat>Экран (4:3)</PresentationFormat>
  <Paragraphs>54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Солнцестояние</vt:lpstr>
      <vt:lpstr>«Использование устного народного творчества на занятиях и в повседневной жизни»</vt:lpstr>
      <vt:lpstr>Приобщение к русской народной культуре является средством формирования моральных качеств</vt:lpstr>
      <vt:lpstr>Приобщение дошкольников к истокам русской народной культуры посредством устного народного творчества позволяет решить следующие задачи:</vt:lpstr>
      <vt:lpstr>Подходы к решению поставленных задач</vt:lpstr>
      <vt:lpstr>План работы по теме</vt:lpstr>
      <vt:lpstr>Слайд 6</vt:lpstr>
      <vt:lpstr>«Умные потешки»</vt:lpstr>
      <vt:lpstr>Слайд 8</vt:lpstr>
      <vt:lpstr>В нашем детском саду оформлена горница, где стоит русская печь , предметы старины ( чугунок, керосиновая лампа, ухват, прялка, веретено т.д.), дети знакомятся с предметами , которыми пользовался русский народ в прошлом</vt:lpstr>
      <vt:lpstr>Если знакомить детей, начиная с раннего возраста, с родной культурой, произведениями устного народного творчества, родной речью, то это будет способствовать духовному, нравственному, патриотическому воспитанию дошкольников и в будущем они сумеют сохранить все культурные ценности нашей Родины. </vt:lpstr>
      <vt:lpstr>Спасибо за внимание!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«Использование устного народного творчества на занятиях и в повседневной жизни»</dc:title>
  <dc:creator>Роман</dc:creator>
  <cp:lastModifiedBy>Роман</cp:lastModifiedBy>
  <cp:revision>13</cp:revision>
  <dcterms:created xsi:type="dcterms:W3CDTF">2014-12-18T07:52:38Z</dcterms:created>
  <dcterms:modified xsi:type="dcterms:W3CDTF">2015-03-12T12:48:49Z</dcterms:modified>
</cp:coreProperties>
</file>