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138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DFD1A-EC69-44FD-BFB5-4B5B00CF8BD1}" type="datetimeFigureOut">
              <a:rPr lang="ru-RU" smtClean="0"/>
              <a:t>25.02.2015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6DD35-ACD0-4C27-BB04-6907AE91AB04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DFD1A-EC69-44FD-BFB5-4B5B00CF8BD1}" type="datetimeFigureOut">
              <a:rPr lang="ru-RU" smtClean="0"/>
              <a:t>25.02.2015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6DD35-ACD0-4C27-BB04-6907AE91AB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DFD1A-EC69-44FD-BFB5-4B5B00CF8BD1}" type="datetimeFigureOut">
              <a:rPr lang="ru-RU" smtClean="0"/>
              <a:t>25.02.2015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6DD35-ACD0-4C27-BB04-6907AE91AB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DFD1A-EC69-44FD-BFB5-4B5B00CF8BD1}" type="datetimeFigureOut">
              <a:rPr lang="ru-RU" smtClean="0"/>
              <a:t>25.02.2015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6DD35-ACD0-4C27-BB04-6907AE91AB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DFD1A-EC69-44FD-BFB5-4B5B00CF8BD1}" type="datetimeFigureOut">
              <a:rPr lang="ru-RU" smtClean="0"/>
              <a:t>25.02.2015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6DD35-ACD0-4C27-BB04-6907AE91AB04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DFD1A-EC69-44FD-BFB5-4B5B00CF8BD1}" type="datetimeFigureOut">
              <a:rPr lang="ru-RU" smtClean="0"/>
              <a:t>25.02.2015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6DD35-ACD0-4C27-BB04-6907AE91AB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DFD1A-EC69-44FD-BFB5-4B5B00CF8BD1}" type="datetimeFigureOut">
              <a:rPr lang="ru-RU" smtClean="0"/>
              <a:t>25.02.2015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6DD35-ACD0-4C27-BB04-6907AE91AB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DFD1A-EC69-44FD-BFB5-4B5B00CF8BD1}" type="datetimeFigureOut">
              <a:rPr lang="ru-RU" smtClean="0"/>
              <a:t>25.02.2015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6DD35-ACD0-4C27-BB04-6907AE91AB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DFD1A-EC69-44FD-BFB5-4B5B00CF8BD1}" type="datetimeFigureOut">
              <a:rPr lang="ru-RU" smtClean="0"/>
              <a:t>25.02.2015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6DD35-ACD0-4C27-BB04-6907AE91AB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DFD1A-EC69-44FD-BFB5-4B5B00CF8BD1}" type="datetimeFigureOut">
              <a:rPr lang="ru-RU" smtClean="0"/>
              <a:t>25.02.2015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6DD35-ACD0-4C27-BB04-6907AE91AB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DFD1A-EC69-44FD-BFB5-4B5B00CF8BD1}" type="datetimeFigureOut">
              <a:rPr lang="ru-RU" smtClean="0"/>
              <a:t>25.02.2015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2E6DD35-ACD0-4C27-BB04-6907AE91AB04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BBDFD1A-EC69-44FD-BFB5-4B5B00CF8BD1}" type="datetimeFigureOut">
              <a:rPr lang="ru-RU" smtClean="0"/>
              <a:t>25.02.2015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2E6DD35-ACD0-4C27-BB04-6907AE91AB04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altLang="ru-RU" sz="5400" dirty="0">
                <a:solidFill>
                  <a:srgbClr val="C00000"/>
                </a:solidFill>
                <a:effectLst/>
                <a:latin typeface="Cambria" pitchFamily="18" charset="0"/>
              </a:rPr>
              <a:t>КАК ПОДРУЖИТЬСЯ</a:t>
            </a:r>
            <a:br>
              <a:rPr lang="ru-RU" altLang="ru-RU" sz="5400" dirty="0">
                <a:solidFill>
                  <a:srgbClr val="C00000"/>
                </a:solidFill>
                <a:effectLst/>
                <a:latin typeface="Cambria" pitchFamily="18" charset="0"/>
              </a:rPr>
            </a:br>
            <a:r>
              <a:rPr lang="ru-RU" altLang="ru-RU" sz="5400" dirty="0">
                <a:solidFill>
                  <a:srgbClr val="C00000"/>
                </a:solidFill>
                <a:effectLst/>
                <a:latin typeface="Cambria" pitchFamily="18" charset="0"/>
              </a:rPr>
              <a:t> С ОГНЁМ?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R="0" lvl="0">
              <a:buClrTx/>
              <a:buSzTx/>
              <a:defRPr/>
            </a:pPr>
            <a:r>
              <a:rPr lang="ru-RU" sz="1800" dirty="0">
                <a:solidFill>
                  <a:srgbClr val="C0504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 </a:t>
            </a:r>
            <a:r>
              <a:rPr lang="ru-RU" sz="1800" dirty="0" err="1">
                <a:solidFill>
                  <a:srgbClr val="C0504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Ланкина</a:t>
            </a:r>
            <a:r>
              <a:rPr lang="ru-RU" sz="1800" dirty="0">
                <a:solidFill>
                  <a:srgbClr val="C0504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Надежда Николаевна,</a:t>
            </a:r>
          </a:p>
          <a:p>
            <a:pPr marR="0" lvl="0">
              <a:buClrTx/>
              <a:buSzTx/>
              <a:defRPr/>
            </a:pPr>
            <a:r>
              <a:rPr lang="ru-RU" sz="1800" dirty="0">
                <a:solidFill>
                  <a:srgbClr val="C0504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подготовительной группы</a:t>
            </a:r>
          </a:p>
          <a:p>
            <a:pPr marR="0" lvl="0">
              <a:buClrTx/>
              <a:buSzTx/>
              <a:defRPr/>
            </a:pPr>
            <a:r>
              <a:rPr lang="ru-RU" sz="1800" dirty="0">
                <a:solidFill>
                  <a:srgbClr val="C0504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МБДОО «Детский сад №171»,</a:t>
            </a:r>
          </a:p>
          <a:p>
            <a:pPr marR="0" lvl="0">
              <a:buClrTx/>
              <a:buSzTx/>
              <a:defRPr/>
            </a:pPr>
            <a:r>
              <a:rPr lang="ru-RU" sz="1800" dirty="0">
                <a:solidFill>
                  <a:srgbClr val="C0504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г. Зима, Иркутская область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7084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dirty="0">
                <a:solidFill>
                  <a:srgbClr val="C00000"/>
                </a:solidFill>
                <a:latin typeface="Cambria" panose="02040503050406030204" pitchFamily="18" charset="0"/>
              </a:rPr>
              <a:t>Правила противопожарной безопасности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fontAlgn="base">
              <a:spcAft>
                <a:spcPct val="0"/>
              </a:spcAft>
              <a:buClrTx/>
              <a:buSzTx/>
              <a:buFont typeface="Wingdings" pitchFamily="2" charset="2"/>
              <a:buChar char="Ø"/>
            </a:pPr>
            <a:r>
              <a:rPr lang="ru-RU" altLang="ru-RU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Уходя из дома, не забывай выключать электроприборы.</a:t>
            </a:r>
          </a:p>
          <a:p>
            <a:pPr marL="342900" lvl="0" indent="-342900" fontAlgn="base">
              <a:spcAft>
                <a:spcPct val="0"/>
              </a:spcAft>
              <a:buClrTx/>
              <a:buSzTx/>
              <a:buFont typeface="Wingdings" pitchFamily="2" charset="2"/>
              <a:buChar char="Ø"/>
            </a:pPr>
            <a:r>
              <a:rPr lang="ru-RU" altLang="ru-RU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Не суши белье над плитой. </a:t>
            </a:r>
          </a:p>
          <a:p>
            <a:pPr marL="342900" lvl="0" indent="-342900" fontAlgn="base">
              <a:spcAft>
                <a:spcPct val="0"/>
              </a:spcAft>
              <a:buClrTx/>
              <a:buSzTx/>
              <a:buFont typeface="Wingdings" pitchFamily="2" charset="2"/>
              <a:buChar char="Ø"/>
            </a:pPr>
            <a:r>
              <a:rPr lang="ru-RU" altLang="ru-RU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 вешай на лампу бумажный абажур.</a:t>
            </a:r>
          </a:p>
          <a:p>
            <a:pPr marL="342900" lvl="0" indent="-342900" fontAlgn="base">
              <a:spcAft>
                <a:spcPct val="0"/>
              </a:spcAft>
              <a:buClrTx/>
              <a:buSzTx/>
              <a:buFont typeface="Wingdings" pitchFamily="2" charset="2"/>
              <a:buChar char="Ø"/>
            </a:pPr>
            <a:r>
              <a:rPr lang="ru-RU" altLang="ru-RU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Будь осторожен с газом.</a:t>
            </a:r>
          </a:p>
          <a:p>
            <a:pPr marL="342900" lvl="0" indent="-342900" fontAlgn="base">
              <a:spcAft>
                <a:spcPct val="0"/>
              </a:spcAft>
              <a:buClrTx/>
              <a:buSzTx/>
              <a:buFont typeface="Arial" charset="0"/>
              <a:buChar char="•"/>
            </a:pPr>
            <a:endParaRPr lang="ru-RU" altLang="ru-RU" sz="3200" dirty="0">
              <a:solidFill>
                <a:prstClr val="black"/>
              </a:solidFill>
              <a:latin typeface="Calibri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3564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24877"/>
            <a:ext cx="8229600" cy="4389120"/>
          </a:xfrm>
        </p:spPr>
        <p:txBody>
          <a:bodyPr/>
          <a:lstStyle/>
          <a:p>
            <a:pPr marL="0" lvl="0" indent="0" fontAlgn="base">
              <a:spcAft>
                <a:spcPct val="0"/>
              </a:spcAft>
              <a:buClrTx/>
              <a:buSzTx/>
              <a:buNone/>
            </a:pPr>
            <a:r>
              <a:rPr lang="ru-RU" alt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	Если </a:t>
            </a:r>
            <a:r>
              <a:rPr lang="ru-RU" altLang="ru-RU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вдруг пожар возник,</a:t>
            </a:r>
            <a:r>
              <a:rPr lang="ru-RU" altLang="ru-RU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altLang="ru-RU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Ты звонить обязан вмиг,</a:t>
            </a:r>
            <a:r>
              <a:rPr lang="ru-RU" altLang="ru-RU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altLang="ru-RU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Знает каждый гражданин</a:t>
            </a:r>
            <a:r>
              <a:rPr lang="ru-RU" altLang="ru-RU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altLang="ru-RU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Часть пожарных – 01!</a:t>
            </a:r>
            <a:endParaRPr lang="ru-RU" altLang="ru-RU" sz="3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Picture 2" descr="http://yug-gelendzhik.ru/wp-content/uploads/2013/03/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119437"/>
            <a:ext cx="4824413" cy="373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913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651" y="174625"/>
            <a:ext cx="8229600" cy="1143000"/>
          </a:xfrm>
        </p:spPr>
        <p:txBody>
          <a:bodyPr/>
          <a:lstStyle/>
          <a:p>
            <a:pPr algn="ctr"/>
            <a:r>
              <a:rPr lang="ru-RU" sz="4000" dirty="0">
                <a:solidFill>
                  <a:srgbClr val="C00000"/>
                </a:solidFill>
                <a:latin typeface="Cambria" panose="02040503050406030204" pitchFamily="18" charset="0"/>
              </a:rPr>
              <a:t>Правила поведения при пожаре</a:t>
            </a:r>
            <a:endParaRPr lang="ru-RU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9170" y="1628800"/>
            <a:ext cx="2911475" cy="2303463"/>
          </a:xfrm>
          <a:prstGeom prst="rect">
            <a:avLst/>
          </a:prstGeom>
          <a:noFill/>
          <a:ln w="762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62022" y="1628800"/>
            <a:ext cx="2807062" cy="2394260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rnd">
            <a:solidFill>
              <a:srgbClr val="FFFF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6" name="Прямоугольник 3"/>
          <p:cNvSpPr>
            <a:spLocks noChangeArrowheads="1"/>
          </p:cNvSpPr>
          <p:nvPr/>
        </p:nvSpPr>
        <p:spPr bwMode="auto">
          <a:xfrm>
            <a:off x="215451" y="4201813"/>
            <a:ext cx="313055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Aft>
                <a:spcPct val="0"/>
              </a:spcAft>
              <a:buFontTx/>
              <a:buNone/>
            </a:pPr>
            <a:r>
              <a:rPr lang="ru-RU" alt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 заливай водой горящие электроприборы!</a:t>
            </a:r>
          </a:p>
        </p:txBody>
      </p:sp>
      <p:sp>
        <p:nvSpPr>
          <p:cNvPr id="7" name="Прямоугольник 4"/>
          <p:cNvSpPr>
            <a:spLocks noChangeArrowheads="1"/>
          </p:cNvSpPr>
          <p:nvPr/>
        </p:nvSpPr>
        <p:spPr bwMode="auto">
          <a:xfrm>
            <a:off x="3351213" y="5541020"/>
            <a:ext cx="2420937" cy="103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Aft>
                <a:spcPct val="0"/>
              </a:spcAft>
              <a:buFontTx/>
              <a:buNone/>
            </a:pPr>
            <a:r>
              <a:rPr lang="ru-RU" alt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 открывай </a:t>
            </a:r>
          </a:p>
          <a:p>
            <a:pPr algn="ctr" eaLnBrk="1" fontAlgn="base" hangingPunct="1">
              <a:spcAft>
                <a:spcPct val="0"/>
              </a:spcAft>
              <a:buFontTx/>
              <a:buNone/>
            </a:pPr>
            <a:r>
              <a:rPr lang="ru-RU" alt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окна!</a:t>
            </a:r>
          </a:p>
        </p:txBody>
      </p:sp>
      <p:sp>
        <p:nvSpPr>
          <p:cNvPr id="8" name="Прямоугольник 5"/>
          <p:cNvSpPr>
            <a:spLocks noChangeArrowheads="1"/>
          </p:cNvSpPr>
          <p:nvPr/>
        </p:nvSpPr>
        <p:spPr bwMode="auto">
          <a:xfrm>
            <a:off x="5772150" y="4201813"/>
            <a:ext cx="287972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Прятаться во время пожара нельзя!</a:t>
            </a:r>
            <a:endParaRPr lang="ru-RU" altLang="ru-RU" sz="16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4" descr="http://images.myshared.ru/467971/slide_1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50252" y="2780531"/>
            <a:ext cx="2490787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3844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484923" y="42276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7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C00000"/>
                </a:solidFill>
                <a:latin typeface="Cambria" panose="02040503050406030204" pitchFamily="18" charset="0"/>
              </a:rPr>
              <a:t>Правила поведения при пожаре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7200" y="1475457"/>
            <a:ext cx="4200466" cy="2520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Прямоугольник 3"/>
          <p:cNvSpPr>
            <a:spLocks noChangeArrowheads="1"/>
          </p:cNvSpPr>
          <p:nvPr/>
        </p:nvSpPr>
        <p:spPr bwMode="auto">
          <a:xfrm>
            <a:off x="209550" y="3995737"/>
            <a:ext cx="4572000" cy="190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Aft>
                <a:spcPct val="0"/>
              </a:spcAft>
              <a:buFontTx/>
              <a:buNone/>
            </a:pPr>
            <a:r>
              <a:rPr lang="ru-RU" altLang="ru-RU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Постарайся поскорее покинуть помещение!</a:t>
            </a:r>
          </a:p>
          <a:p>
            <a:pPr algn="ctr" eaLnBrk="1" fontAlgn="base" hangingPunct="1">
              <a:spcAft>
                <a:spcPct val="0"/>
              </a:spcAft>
              <a:buFontTx/>
              <a:buNone/>
            </a:pPr>
            <a:r>
              <a:rPr lang="ru-RU" altLang="ru-RU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Лифтом пользоваться нельзя!</a:t>
            </a:r>
          </a:p>
        </p:txBody>
      </p:sp>
      <p:sp>
        <p:nvSpPr>
          <p:cNvPr id="7" name="Прямоугольник 4"/>
          <p:cNvSpPr>
            <a:spLocks noChangeArrowheads="1"/>
          </p:cNvSpPr>
          <p:nvPr/>
        </p:nvSpPr>
        <p:spPr bwMode="auto">
          <a:xfrm>
            <a:off x="5053013" y="4946650"/>
            <a:ext cx="3551237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Aft>
                <a:spcPct val="0"/>
              </a:spcAft>
              <a:buFontTx/>
              <a:buNone/>
            </a:pPr>
            <a:r>
              <a:rPr lang="ru-RU" altLang="ru-RU" sz="28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Сообщи о пожаре соседям и попроси вызвать пожарных</a:t>
            </a:r>
            <a:r>
              <a:rPr lang="ru-RU" altLang="ru-RU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52595" y="1556792"/>
            <a:ext cx="3389362" cy="33893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466192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4400" dirty="0">
                <a:solidFill>
                  <a:srgbClr val="C00000"/>
                </a:solidFill>
                <a:latin typeface="Cambria" pitchFamily="18" charset="0"/>
              </a:rPr>
              <a:t>Народные мудрости…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fontAlgn="base">
              <a:spcAft>
                <a:spcPct val="0"/>
              </a:spcAft>
              <a:buClrTx/>
              <a:buSzTx/>
              <a:buFont typeface="Arial" charset="0"/>
              <a:buChar char="•"/>
            </a:pPr>
            <a:r>
              <a:rPr lang="ru-RU" alt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Не шути с огнем - обожжешься.</a:t>
            </a:r>
          </a:p>
          <a:p>
            <a:pPr marL="342900" lvl="0" indent="-342900" fontAlgn="base">
              <a:spcAft>
                <a:spcPct val="0"/>
              </a:spcAft>
              <a:buClrTx/>
              <a:buSzTx/>
              <a:buFont typeface="Arial" charset="0"/>
              <a:buChar char="•"/>
            </a:pPr>
            <a:r>
              <a:rPr lang="ru-RU" alt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Ни дыму без огня, ни огня без дыму.</a:t>
            </a:r>
          </a:p>
          <a:p>
            <a:pPr marL="342900" lvl="0" indent="-342900" fontAlgn="base">
              <a:spcAft>
                <a:spcPct val="0"/>
              </a:spcAft>
              <a:buClrTx/>
              <a:buSzTx/>
              <a:buFont typeface="Arial" charset="0"/>
              <a:buChar char="•"/>
            </a:pPr>
            <a:r>
              <a:rPr lang="ru-RU" alt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 огнем да с водою не поспоришь.</a:t>
            </a:r>
          </a:p>
          <a:p>
            <a:pPr marL="342900" lvl="0" indent="-342900" fontAlgn="base">
              <a:spcAft>
                <a:spcPct val="0"/>
              </a:spcAft>
              <a:buClrTx/>
              <a:buSzTx/>
              <a:buFont typeface="Arial" charset="0"/>
              <a:buChar char="•"/>
            </a:pPr>
            <a:r>
              <a:rPr lang="ru-RU" alt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Кто огня не бережется, тот скоро обожжется.</a:t>
            </a:r>
          </a:p>
          <a:p>
            <a:pPr marL="342900" lvl="0" indent="-342900" fontAlgn="base">
              <a:spcAft>
                <a:spcPct val="0"/>
              </a:spcAft>
              <a:buClrTx/>
              <a:buSzTx/>
              <a:buFont typeface="Arial" charset="0"/>
              <a:buChar char="•"/>
            </a:pPr>
            <a:r>
              <a:rPr lang="ru-RU" alt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 огнем не шутят.</a:t>
            </a:r>
          </a:p>
          <a:p>
            <a:pPr marL="342900" lvl="0" indent="-342900" fontAlgn="base">
              <a:spcAft>
                <a:spcPct val="0"/>
              </a:spcAft>
              <a:buClrTx/>
              <a:buSzTx/>
              <a:buFont typeface="Arial" charset="0"/>
              <a:buChar char="•"/>
            </a:pPr>
            <a:r>
              <a:rPr lang="ru-RU" alt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Солома с огнем не дружит.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98418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3825" y="1124744"/>
            <a:ext cx="8229600" cy="178880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>
                <a:solidFill>
                  <a:srgbClr val="FF0000"/>
                </a:solidFill>
                <a:latin typeface="Cambria" panose="02040503050406030204" pitchFamily="18" charset="0"/>
              </a:rPr>
              <a:t>Помните!</a:t>
            </a:r>
            <a:r>
              <a:rPr lang="ru-RU" sz="4400" dirty="0">
                <a:solidFill>
                  <a:srgbClr val="000000"/>
                </a:solidFill>
                <a:latin typeface="Arial"/>
              </a:rPr>
              <a:t/>
            </a:r>
            <a:br>
              <a:rPr lang="ru-RU" sz="4400" dirty="0">
                <a:solidFill>
                  <a:srgbClr val="000000"/>
                </a:solidFill>
                <a:latin typeface="Arial"/>
              </a:rPr>
            </a:br>
            <a:r>
              <a:rPr lang="ru-RU" sz="4400" dirty="0">
                <a:solidFill>
                  <a:srgbClr val="C00000"/>
                </a:solidFill>
                <a:latin typeface="Cambria" panose="02040503050406030204" pitchFamily="18" charset="0"/>
              </a:rPr>
              <a:t>Всякая шалость с огнем может привести к большому несчастью! К пожару!</a:t>
            </a:r>
            <a:endParaRPr lang="ru-RU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6550" y="3255963"/>
            <a:ext cx="4056063" cy="29987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http://mirvkartinkah.ru/wp-content/uploads/lesnye-pozhary-v-ssha-0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538" y="3255963"/>
            <a:ext cx="4476750" cy="29987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5351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 fontAlgn="base">
              <a:spcAft>
                <a:spcPct val="0"/>
              </a:spcAft>
              <a:buClrTx/>
              <a:buSzTx/>
              <a:buNone/>
            </a:pPr>
            <a:r>
              <a:rPr lang="ru-RU" altLang="ru-RU" sz="3600" b="1" dirty="0">
                <a:solidFill>
                  <a:srgbClr val="C00000"/>
                </a:solidFill>
                <a:latin typeface="Cambria" pitchFamily="18" charset="0"/>
                <a:ea typeface="Batang" pitchFamily="18" charset="-127"/>
              </a:rPr>
              <a:t>Рыжий зверь в печи сидит,</a:t>
            </a:r>
            <a:br>
              <a:rPr lang="ru-RU" altLang="ru-RU" sz="3600" b="1" dirty="0">
                <a:solidFill>
                  <a:srgbClr val="C00000"/>
                </a:solidFill>
                <a:latin typeface="Cambria" pitchFamily="18" charset="0"/>
                <a:ea typeface="Batang" pitchFamily="18" charset="-127"/>
              </a:rPr>
            </a:br>
            <a:r>
              <a:rPr lang="ru-RU" altLang="ru-RU" sz="3600" b="1" dirty="0">
                <a:solidFill>
                  <a:srgbClr val="C00000"/>
                </a:solidFill>
                <a:latin typeface="Cambria" pitchFamily="18" charset="0"/>
                <a:ea typeface="Batang" pitchFamily="18" charset="-127"/>
              </a:rPr>
              <a:t>Рыжий зверь на всех сердит.</a:t>
            </a:r>
            <a:br>
              <a:rPr lang="ru-RU" altLang="ru-RU" sz="3600" b="1" dirty="0">
                <a:solidFill>
                  <a:srgbClr val="C00000"/>
                </a:solidFill>
                <a:latin typeface="Cambria" pitchFamily="18" charset="0"/>
                <a:ea typeface="Batang" pitchFamily="18" charset="-127"/>
              </a:rPr>
            </a:br>
            <a:r>
              <a:rPr lang="ru-RU" altLang="ru-RU" sz="3600" b="1" dirty="0">
                <a:solidFill>
                  <a:srgbClr val="C00000"/>
                </a:solidFill>
                <a:latin typeface="Cambria" pitchFamily="18" charset="0"/>
                <a:ea typeface="Batang" pitchFamily="18" charset="-127"/>
              </a:rPr>
              <a:t>Он от злости ест дрова</a:t>
            </a:r>
            <a:br>
              <a:rPr lang="ru-RU" altLang="ru-RU" sz="3600" b="1" dirty="0">
                <a:solidFill>
                  <a:srgbClr val="C00000"/>
                </a:solidFill>
                <a:latin typeface="Cambria" pitchFamily="18" charset="0"/>
                <a:ea typeface="Batang" pitchFamily="18" charset="-127"/>
              </a:rPr>
            </a:br>
            <a:r>
              <a:rPr lang="ru-RU" altLang="ru-RU" sz="3600" b="1" dirty="0">
                <a:solidFill>
                  <a:srgbClr val="C00000"/>
                </a:solidFill>
                <a:latin typeface="Cambria" pitchFamily="18" charset="0"/>
                <a:ea typeface="Batang" pitchFamily="18" charset="-127"/>
              </a:rPr>
              <a:t>Целый час, а может - два.</a:t>
            </a:r>
            <a:br>
              <a:rPr lang="ru-RU" altLang="ru-RU" sz="3600" b="1" dirty="0">
                <a:solidFill>
                  <a:srgbClr val="C00000"/>
                </a:solidFill>
                <a:latin typeface="Cambria" pitchFamily="18" charset="0"/>
                <a:ea typeface="Batang" pitchFamily="18" charset="-127"/>
              </a:rPr>
            </a:br>
            <a:r>
              <a:rPr lang="ru-RU" altLang="ru-RU" sz="3600" b="1" dirty="0">
                <a:solidFill>
                  <a:srgbClr val="C00000"/>
                </a:solidFill>
                <a:latin typeface="Cambria" pitchFamily="18" charset="0"/>
                <a:ea typeface="Batang" pitchFamily="18" charset="-127"/>
              </a:rPr>
              <a:t>Ты его рукой не тронь,</a:t>
            </a:r>
            <a:br>
              <a:rPr lang="ru-RU" altLang="ru-RU" sz="3600" b="1" dirty="0">
                <a:solidFill>
                  <a:srgbClr val="C00000"/>
                </a:solidFill>
                <a:latin typeface="Cambria" pitchFamily="18" charset="0"/>
                <a:ea typeface="Batang" pitchFamily="18" charset="-127"/>
              </a:rPr>
            </a:br>
            <a:r>
              <a:rPr lang="ru-RU" altLang="ru-RU" sz="3600" b="1" dirty="0">
                <a:solidFill>
                  <a:srgbClr val="C00000"/>
                </a:solidFill>
                <a:latin typeface="Cambria" pitchFamily="18" charset="0"/>
                <a:ea typeface="Batang" pitchFamily="18" charset="-127"/>
              </a:rPr>
              <a:t>Искусает всю ладонь.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6895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52704"/>
          </a:xfrm>
        </p:spPr>
        <p:txBody>
          <a:bodyPr/>
          <a:lstStyle/>
          <a:p>
            <a:pPr algn="ctr"/>
            <a:r>
              <a:rPr lang="ru-RU" altLang="ru-RU" sz="4400" dirty="0">
                <a:solidFill>
                  <a:srgbClr val="C00000"/>
                </a:solidFill>
                <a:latin typeface="Cambria" pitchFamily="18" charset="0"/>
              </a:rPr>
              <a:t>Огонь - друг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7988" y="1935480"/>
            <a:ext cx="4468812" cy="4389120"/>
          </a:xfrm>
        </p:spPr>
        <p:txBody>
          <a:bodyPr>
            <a:normAutofit lnSpcReduction="10000"/>
          </a:bodyPr>
          <a:lstStyle/>
          <a:p>
            <a:pPr marL="0" lvl="0" indent="0">
              <a:buClrTx/>
              <a:buSzTx/>
              <a:buNone/>
              <a:defRPr/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давних времён огонь был другом человека. Наши древние предки считали его живым существом, «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приру-чали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его, поселяя его в своих пещерах. Огонь спасал людей от холода, помогал готовить пищу, отпугивал страшных хищников от пещер и стоянок древнего человека.</a:t>
            </a:r>
            <a:endParaRPr lang="ru-RU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88840"/>
            <a:ext cx="348297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13470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4400" dirty="0">
                <a:solidFill>
                  <a:srgbClr val="C00000"/>
                </a:solidFill>
                <a:latin typeface="Cambria" pitchFamily="18" charset="0"/>
              </a:rPr>
              <a:t>Огонь – друг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fontAlgn="base">
              <a:spcAft>
                <a:spcPct val="0"/>
              </a:spcAft>
              <a:buClrTx/>
              <a:buSzTx/>
              <a:buNone/>
            </a:pPr>
            <a:r>
              <a:rPr lang="ru-RU" altLang="ru-RU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 без доброго огня обойтись нельзя и дня.</a:t>
            </a:r>
            <a:br>
              <a:rPr lang="ru-RU" altLang="ru-RU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Он надежно дружит с нами: гонит холод, </a:t>
            </a:r>
          </a:p>
          <a:p>
            <a:pPr marL="0" lvl="0" indent="0" fontAlgn="base">
              <a:spcAft>
                <a:spcPct val="0"/>
              </a:spcAft>
              <a:buClrTx/>
              <a:buSzTx/>
              <a:buNone/>
            </a:pPr>
            <a:r>
              <a:rPr lang="ru-RU" altLang="ru-RU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					гонит мрак.</a:t>
            </a:r>
            <a:br>
              <a:rPr lang="ru-RU" altLang="ru-RU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Он приветливое пламя поднимает, будто флаг.</a:t>
            </a:r>
            <a:br>
              <a:rPr lang="ru-RU" altLang="ru-RU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Всем огонь хороший нужен, и за то ему почет,</a:t>
            </a:r>
            <a:br>
              <a:rPr lang="ru-RU" altLang="ru-RU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Что ребятам греет ужин, режет сталь </a:t>
            </a:r>
          </a:p>
          <a:p>
            <a:pPr marL="0" lvl="0" indent="0" fontAlgn="base">
              <a:spcAft>
                <a:spcPct val="0"/>
              </a:spcAft>
              <a:buClrTx/>
              <a:buSzTx/>
              <a:buNone/>
            </a:pPr>
            <a:r>
              <a:rPr lang="ru-RU" altLang="ru-RU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					и хлеб печет.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5209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0375" y="332656"/>
            <a:ext cx="8229600" cy="1143000"/>
          </a:xfrm>
        </p:spPr>
        <p:txBody>
          <a:bodyPr/>
          <a:lstStyle/>
          <a:p>
            <a:pPr algn="ctr"/>
            <a:r>
              <a:rPr lang="ru-RU" altLang="ru-RU" sz="4400" dirty="0">
                <a:solidFill>
                  <a:srgbClr val="C00000"/>
                </a:solidFill>
                <a:latin typeface="Cambria" pitchFamily="18" charset="0"/>
              </a:rPr>
              <a:t>Кто работает с огнём?</a:t>
            </a:r>
            <a:endParaRPr lang="ru-RU" dirty="0"/>
          </a:p>
        </p:txBody>
      </p:sp>
      <p:pic>
        <p:nvPicPr>
          <p:cNvPr id="4" name="Picture 6" descr="http://www.spbvedomosti.ru/images/upload1/2011/12/5Kuzne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03" y="1484784"/>
            <a:ext cx="2349500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2787" y="1511849"/>
            <a:ext cx="2541587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2344" y="1511849"/>
            <a:ext cx="2325687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http://auto-prikol.ru/uploads/images/f/0/b/5/3/b510d19a7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4694" y="4037270"/>
            <a:ext cx="2185988" cy="218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http://www.svarchicplus.ru/index.php/fotogalereya/1-fotoralereya/detail/1-foto1?tmpl=component&amp;phocadownload=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4931" y="3969299"/>
            <a:ext cx="2185988" cy="218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5"/>
          <p:cNvSpPr>
            <a:spLocks noChangeArrowheads="1"/>
          </p:cNvSpPr>
          <p:nvPr/>
        </p:nvSpPr>
        <p:spPr bwMode="auto">
          <a:xfrm>
            <a:off x="1116360" y="3451483"/>
            <a:ext cx="1417638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Aft>
                <a:spcPct val="0"/>
              </a:spcAft>
              <a:buFontTx/>
              <a:buNone/>
            </a:pPr>
            <a:r>
              <a:rPr lang="ru-RU" alt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Кузнец</a:t>
            </a:r>
          </a:p>
        </p:txBody>
      </p:sp>
      <p:sp>
        <p:nvSpPr>
          <p:cNvPr id="10" name="Прямоугольник 4"/>
          <p:cNvSpPr>
            <a:spLocks noChangeArrowheads="1"/>
          </p:cNvSpPr>
          <p:nvPr/>
        </p:nvSpPr>
        <p:spPr bwMode="auto">
          <a:xfrm>
            <a:off x="3535405" y="3383512"/>
            <a:ext cx="17843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Aft>
                <a:spcPct val="0"/>
              </a:spcAft>
              <a:buFontTx/>
              <a:buNone/>
            </a:pPr>
            <a:r>
              <a:rPr lang="ru-RU" alt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Сталевар</a:t>
            </a:r>
          </a:p>
        </p:txBody>
      </p:sp>
      <p:sp>
        <p:nvSpPr>
          <p:cNvPr id="11" name="Прямоугольник 3"/>
          <p:cNvSpPr>
            <a:spLocks noChangeArrowheads="1"/>
          </p:cNvSpPr>
          <p:nvPr/>
        </p:nvSpPr>
        <p:spPr bwMode="auto">
          <a:xfrm>
            <a:off x="6496694" y="3451483"/>
            <a:ext cx="15684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Кочегар</a:t>
            </a:r>
            <a:endParaRPr lang="ru-RU" altLang="ru-RU" sz="1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6"/>
          <p:cNvSpPr>
            <a:spLocks noChangeArrowheads="1"/>
          </p:cNvSpPr>
          <p:nvPr/>
        </p:nvSpPr>
        <p:spPr bwMode="auto">
          <a:xfrm>
            <a:off x="2256138" y="6116509"/>
            <a:ext cx="2057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Aft>
                <a:spcPct val="0"/>
              </a:spcAft>
              <a:buFontTx/>
              <a:buNone/>
            </a:pPr>
            <a:r>
              <a:rPr lang="ru-RU" alt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Пожарный</a:t>
            </a:r>
          </a:p>
        </p:txBody>
      </p:sp>
      <p:sp>
        <p:nvSpPr>
          <p:cNvPr id="13" name="Прямоугольник 7"/>
          <p:cNvSpPr>
            <a:spLocks noChangeArrowheads="1"/>
          </p:cNvSpPr>
          <p:nvPr/>
        </p:nvSpPr>
        <p:spPr bwMode="auto">
          <a:xfrm>
            <a:off x="5445124" y="6116509"/>
            <a:ext cx="17700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Aft>
                <a:spcPct val="0"/>
              </a:spcAft>
              <a:buFontTx/>
              <a:buNone/>
            </a:pPr>
            <a:r>
              <a:rPr lang="ru-RU" alt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Сварщик</a:t>
            </a:r>
          </a:p>
        </p:txBody>
      </p:sp>
    </p:spTree>
    <p:extLst>
      <p:ext uri="{BB962C8B-B14F-4D97-AF65-F5344CB8AC3E}">
        <p14:creationId xmlns:p14="http://schemas.microsoft.com/office/powerpoint/2010/main" val="33305439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pPr algn="ctr"/>
            <a:r>
              <a:rPr lang="ru-RU" altLang="ru-RU" sz="4400" dirty="0">
                <a:solidFill>
                  <a:srgbClr val="C00000"/>
                </a:solidFill>
                <a:latin typeface="Cambria" pitchFamily="18" charset="0"/>
              </a:rPr>
              <a:t>Кто работает с огнём?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28237"/>
            <a:ext cx="2658086" cy="199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 descr="http://vanilice.ru/wp-content/img_pages/fotog08/ogon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205" y="1549721"/>
            <a:ext cx="1871662" cy="267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http://www.dw.de/image/0,,3398349_4,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1549721"/>
            <a:ext cx="2420937" cy="198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http://www.etoday.ru/2007/07/06/wausau_wi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4129088"/>
            <a:ext cx="2595563" cy="196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4129088"/>
            <a:ext cx="2614613" cy="196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4"/>
          <p:cNvSpPr>
            <a:spLocks noChangeArrowheads="1"/>
          </p:cNvSpPr>
          <p:nvPr/>
        </p:nvSpPr>
        <p:spPr bwMode="auto">
          <a:xfrm>
            <a:off x="930275" y="3535683"/>
            <a:ext cx="20208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dirty="0">
                <a:solidFill>
                  <a:srgbClr val="0000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Стеклодув</a:t>
            </a:r>
            <a:endParaRPr lang="ru-RU" altLang="ru-RU" sz="1800" dirty="0"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</p:txBody>
      </p:sp>
      <p:sp>
        <p:nvSpPr>
          <p:cNvPr id="10" name="Прямоугольник 6"/>
          <p:cNvSpPr>
            <a:spLocks noChangeArrowheads="1"/>
          </p:cNvSpPr>
          <p:nvPr/>
        </p:nvSpPr>
        <p:spPr bwMode="auto">
          <a:xfrm>
            <a:off x="3859213" y="4204021"/>
            <a:ext cx="17922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Жонглёр</a:t>
            </a:r>
            <a:r>
              <a:rPr lang="ru-RU" altLang="ru-RU" dirty="0">
                <a:solidFill>
                  <a:srgbClr val="000000"/>
                </a:solidFill>
              </a:rPr>
              <a:t> </a:t>
            </a:r>
            <a:endParaRPr lang="ru-RU" altLang="ru-RU" sz="1800" dirty="0"/>
          </a:p>
        </p:txBody>
      </p:sp>
      <p:sp>
        <p:nvSpPr>
          <p:cNvPr id="11" name="Прямоугольник 7"/>
          <p:cNvSpPr>
            <a:spLocks noChangeArrowheads="1"/>
          </p:cNvSpPr>
          <p:nvPr/>
        </p:nvSpPr>
        <p:spPr bwMode="auto">
          <a:xfrm>
            <a:off x="6732588" y="3534224"/>
            <a:ext cx="14335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Aft>
                <a:spcPct val="0"/>
              </a:spcAft>
              <a:buFontTx/>
              <a:buNone/>
            </a:pPr>
            <a:r>
              <a:rPr lang="ru-RU" alt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Пекарь</a:t>
            </a:r>
          </a:p>
        </p:txBody>
      </p:sp>
      <p:sp>
        <p:nvSpPr>
          <p:cNvPr id="12" name="Прямоугольник 8"/>
          <p:cNvSpPr>
            <a:spLocks noChangeArrowheads="1"/>
          </p:cNvSpPr>
          <p:nvPr/>
        </p:nvSpPr>
        <p:spPr bwMode="auto">
          <a:xfrm>
            <a:off x="1320800" y="6092825"/>
            <a:ext cx="189706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ru-RU" altLang="ru-RU" dirty="0">
                <a:solidFill>
                  <a:srgbClr val="000000"/>
                </a:solidFill>
              </a:rPr>
              <a:t> </a:t>
            </a:r>
            <a:r>
              <a:rPr lang="ru-RU" alt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Каскадер</a:t>
            </a:r>
          </a:p>
        </p:txBody>
      </p:sp>
      <p:sp>
        <p:nvSpPr>
          <p:cNvPr id="13" name="Прямоугольник 9"/>
          <p:cNvSpPr>
            <a:spLocks noChangeArrowheads="1"/>
          </p:cNvSpPr>
          <p:nvPr/>
        </p:nvSpPr>
        <p:spPr bwMode="auto">
          <a:xfrm>
            <a:off x="6699250" y="6108700"/>
            <a:ext cx="1498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Печник</a:t>
            </a:r>
            <a:endParaRPr lang="ru-RU" altLang="ru-RU" sz="1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66946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pPr algn="ctr"/>
            <a:r>
              <a:rPr lang="ru-RU" altLang="ru-RU" sz="4400" dirty="0">
                <a:solidFill>
                  <a:srgbClr val="C00000"/>
                </a:solidFill>
                <a:latin typeface="Cambria" pitchFamily="18" charset="0"/>
              </a:rPr>
              <a:t>Огонь - враг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 fontAlgn="base">
              <a:spcAft>
                <a:spcPct val="0"/>
              </a:spcAft>
              <a:buClrTx/>
              <a:buSzTx/>
              <a:buNone/>
            </a:pPr>
            <a:r>
              <a:rPr lang="ru-RU" altLang="ru-RU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Коль играем мы небрежно</a:t>
            </a:r>
            <a:br>
              <a:rPr lang="ru-RU" altLang="ru-RU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 огнём - хорошего не жди!</a:t>
            </a:r>
            <a:br>
              <a:rPr lang="ru-RU" altLang="ru-RU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Врагом он станет неизбежно</a:t>
            </a:r>
            <a:br>
              <a:rPr lang="ru-RU" altLang="ru-RU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от него нам не уйти.</a:t>
            </a:r>
            <a:br>
              <a:rPr lang="ru-RU" altLang="ru-RU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Пожар – стихия, всем он страшен -</a:t>
            </a:r>
            <a:br>
              <a:rPr lang="ru-RU" altLang="ru-RU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человеку, и зверью.</a:t>
            </a:r>
            <a:br>
              <a:rPr lang="ru-RU" altLang="ru-RU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чтобы избежать несчастья,</a:t>
            </a:r>
            <a:br>
              <a:rPr lang="ru-RU" altLang="ru-RU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Ты воли не давай огню.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13545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3600" dirty="0">
                <a:solidFill>
                  <a:srgbClr val="C00000"/>
                </a:solidFill>
                <a:latin typeface="Cambria" pitchFamily="18" charset="0"/>
              </a:rPr>
              <a:t>Правила противопожарной безопасности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fontAlgn="base">
              <a:spcAft>
                <a:spcPct val="0"/>
              </a:spcAft>
              <a:buClrTx/>
              <a:buSzTx/>
              <a:buFont typeface="Wingdings" pitchFamily="2" charset="2"/>
              <a:buChar char="Ø"/>
            </a:pPr>
            <a:r>
              <a:rPr lang="ru-RU" altLang="ru-RU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 балуйся со спичками и зажигалками.</a:t>
            </a:r>
          </a:p>
          <a:p>
            <a:pPr marL="342900" lvl="0" indent="-342900" fontAlgn="base">
              <a:spcAft>
                <a:spcPct val="0"/>
              </a:spcAft>
              <a:buClrTx/>
              <a:buSzTx/>
              <a:buFont typeface="Wingdings" pitchFamily="2" charset="2"/>
              <a:buChar char="Ø"/>
            </a:pPr>
            <a:r>
              <a:rPr lang="ru-RU" altLang="ru-RU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Не разводи костер в лесу.</a:t>
            </a:r>
          </a:p>
          <a:p>
            <a:pPr marL="342900" lvl="0" indent="-342900" fontAlgn="base">
              <a:spcAft>
                <a:spcPct val="0"/>
              </a:spcAft>
              <a:buClrTx/>
              <a:buSzTx/>
              <a:buFont typeface="Wingdings" pitchFamily="2" charset="2"/>
              <a:buChar char="Ø"/>
            </a:pPr>
            <a:r>
              <a:rPr lang="ru-RU" altLang="ru-RU" sz="3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 поджигайте тополиный пух и не разводите костер около строений.</a:t>
            </a:r>
            <a:br>
              <a:rPr lang="ru-RU" altLang="ru-RU" sz="3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altLang="ru-RU" sz="36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27172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dirty="0">
                <a:solidFill>
                  <a:srgbClr val="C00000"/>
                </a:solidFill>
                <a:latin typeface="Cambria" panose="02040503050406030204" pitchFamily="18" charset="0"/>
              </a:rPr>
              <a:t>Правила противопожарной безопасности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lvl="0" indent="-342900"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 в коем случае не зажигай фейерверки, свечи или бенгальские огни дома.</a:t>
            </a:r>
          </a:p>
          <a:p>
            <a:pPr marL="342900" lvl="0" indent="-342900"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подходи к печке, когда она топится, и не открывай печную дверцу.</a:t>
            </a:r>
            <a:endParaRPr lang="ru-RU" sz="3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играй с легковоспламеняющимися и горючими жидкостями.</a:t>
            </a: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1299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18</TotalTime>
  <Words>314</Words>
  <Application>Microsoft Office PowerPoint</Application>
  <PresentationFormat>Экран (4:3)</PresentationFormat>
  <Paragraphs>57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Поток</vt:lpstr>
      <vt:lpstr>КАК ПОДРУЖИТЬСЯ  С ОГНЁМ?</vt:lpstr>
      <vt:lpstr>Презентация PowerPoint</vt:lpstr>
      <vt:lpstr>Огонь - друг</vt:lpstr>
      <vt:lpstr>Огонь – друг </vt:lpstr>
      <vt:lpstr>Кто работает с огнём?</vt:lpstr>
      <vt:lpstr>Кто работает с огнём?</vt:lpstr>
      <vt:lpstr>Огонь - враг</vt:lpstr>
      <vt:lpstr>Правила противопожарной безопасности</vt:lpstr>
      <vt:lpstr>Правила противопожарной безопасности</vt:lpstr>
      <vt:lpstr>Правила противопожарной безопасности</vt:lpstr>
      <vt:lpstr>Презентация PowerPoint</vt:lpstr>
      <vt:lpstr>Правила поведения при пожаре</vt:lpstr>
      <vt:lpstr>Презентация PowerPoint</vt:lpstr>
      <vt:lpstr>Народные мудрости…</vt:lpstr>
      <vt:lpstr>Помните! Всякая шалость с огнем может привести к большому несчастью! К пожару!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ПОДРУЖИТЬСЯ  С ОГНЁМ?</dc:title>
  <dc:creator>Леха</dc:creator>
  <cp:lastModifiedBy>Леха</cp:lastModifiedBy>
  <cp:revision>4</cp:revision>
  <dcterms:created xsi:type="dcterms:W3CDTF">2015-02-25T13:10:11Z</dcterms:created>
  <dcterms:modified xsi:type="dcterms:W3CDTF">2015-02-25T13:31:49Z</dcterms:modified>
</cp:coreProperties>
</file>