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E9750-B72C-464A-9769-AC56D051627C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C4EA-D5B9-4100-B789-A99BFF0CF8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BBC16-2CA8-4D53-A0CC-A6F70054EE5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4820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1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2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3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4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6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7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8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9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30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4833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34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4839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4841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42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4843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4844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4845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4846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4847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4848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49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50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4851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4852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53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54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4855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34856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57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4858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4859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4860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61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62" name="AutoShape 44"/>
          <p:cNvSpPr>
            <a:spLocks noChangeArrowheads="1"/>
          </p:cNvSpPr>
          <p:nvPr/>
        </p:nvSpPr>
        <p:spPr bwMode="auto">
          <a:xfrm rot="5400000">
            <a:off x="3534569" y="680244"/>
            <a:ext cx="433388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2" name="AutoShape 45"/>
          <p:cNvSpPr>
            <a:spLocks noChangeArrowheads="1"/>
          </p:cNvSpPr>
          <p:nvPr/>
        </p:nvSpPr>
        <p:spPr bwMode="auto">
          <a:xfrm>
            <a:off x="4500563" y="4857750"/>
            <a:ext cx="4427537" cy="1643063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Перед битвой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 князя Дмитрия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благословил Сергий…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28688" y="0"/>
            <a:ext cx="592931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50" name="WordArt 44"/>
          <p:cNvSpPr>
            <a:spLocks noChangeArrowheads="1" noChangeShapeType="1" noTextEdit="1"/>
          </p:cNvSpPr>
          <p:nvPr/>
        </p:nvSpPr>
        <p:spPr bwMode="auto">
          <a:xfrm>
            <a:off x="1714500" y="0"/>
            <a:ext cx="5880100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94"/>
              </a:avLst>
            </a:prstTxWarp>
          </a:bodyPr>
          <a:lstStyle/>
          <a:p>
            <a:pPr algn="ctr"/>
            <a:r>
              <a:rPr lang="ru-RU" sz="7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Monotype Corsiva"/>
              </a:rPr>
              <a:t>кроссворд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55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4870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71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72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73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74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0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5844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5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6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7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8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0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1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2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3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4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55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35856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5857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5859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5861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5865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66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5867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5868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5869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5870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5871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5873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5874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5875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5876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5877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78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5879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35880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81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5882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5883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5884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85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86" name="AutoShape 44"/>
          <p:cNvSpPr>
            <a:spLocks noChangeArrowheads="1"/>
          </p:cNvSpPr>
          <p:nvPr/>
        </p:nvSpPr>
        <p:spPr bwMode="auto">
          <a:xfrm rot="5400000">
            <a:off x="2820194" y="2751932"/>
            <a:ext cx="433387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75" y="0"/>
            <a:ext cx="59293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35888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5889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5890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5891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5892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93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94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95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96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" name="AutoShape 45"/>
          <p:cNvSpPr>
            <a:spLocks noChangeArrowheads="1"/>
          </p:cNvSpPr>
          <p:nvPr/>
        </p:nvSpPr>
        <p:spPr bwMode="auto">
          <a:xfrm>
            <a:off x="4573588" y="4786313"/>
            <a:ext cx="4570412" cy="187960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Около какой реки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произошла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Куликовская битва?</a:t>
            </a:r>
          </a:p>
        </p:txBody>
      </p:sp>
      <p:sp>
        <p:nvSpPr>
          <p:cNvPr id="35899" name="TextBox 59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6868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69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0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1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2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4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5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6877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8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79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36880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6881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82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6884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6885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6887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88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6889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90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6891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6892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6893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6894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6895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6896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6897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6898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6899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6900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6901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02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6903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36904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05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6906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6907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6908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09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10" name="AutoShape 44"/>
          <p:cNvSpPr>
            <a:spLocks noChangeArrowheads="1"/>
          </p:cNvSpPr>
          <p:nvPr/>
        </p:nvSpPr>
        <p:spPr bwMode="auto">
          <a:xfrm rot="5400000">
            <a:off x="4248944" y="2823369"/>
            <a:ext cx="433388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75" y="0"/>
            <a:ext cx="59293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36912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6913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6914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6915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6919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920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>
            <a:off x="4357688" y="5000625"/>
            <a:ext cx="4786312" cy="1857375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Правитель Золотой Орды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в год Куликовской Битвы.</a:t>
            </a:r>
          </a:p>
        </p:txBody>
      </p:sp>
      <p:sp>
        <p:nvSpPr>
          <p:cNvPr id="36923" name="TextBox 60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7892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3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4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5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7899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0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7901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2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03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37904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7906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7908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7909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7913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14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7916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7917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7918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7919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7920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7921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7922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7923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7924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7925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26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7927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7929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7930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7931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7932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33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934" name="AutoShape 44"/>
          <p:cNvSpPr>
            <a:spLocks noChangeArrowheads="1"/>
          </p:cNvSpPr>
          <p:nvPr/>
        </p:nvSpPr>
        <p:spPr bwMode="auto">
          <a:xfrm rot="5400000">
            <a:off x="5463381" y="1751807"/>
            <a:ext cx="433387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75" y="0"/>
            <a:ext cx="59293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37936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7937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7938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7939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7940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7941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7942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Ч</a:t>
            </a:r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>
            <a:off x="4357688" y="5000625"/>
            <a:ext cx="4786312" cy="1643063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Ордынский воин,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участвовавший 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в поединке  перед битвой.</a:t>
            </a:r>
          </a:p>
        </p:txBody>
      </p:sp>
      <p:sp>
        <p:nvSpPr>
          <p:cNvPr id="37947" name="TextBox 58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8916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7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18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8920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П</a:t>
            </a:r>
          </a:p>
        </p:txBody>
      </p:sp>
      <p:sp>
        <p:nvSpPr>
          <p:cNvPr id="38922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8924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8927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38928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8929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8930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8931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8932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8933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8936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8938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8939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8940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8941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8942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8943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8944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8945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8946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8947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8948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8949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50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8951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38952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8953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8954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8955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8956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57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958" name="AutoShape 44"/>
          <p:cNvSpPr>
            <a:spLocks noChangeArrowheads="1"/>
          </p:cNvSpPr>
          <p:nvPr/>
        </p:nvSpPr>
        <p:spPr bwMode="auto">
          <a:xfrm rot="5400000">
            <a:off x="6534944" y="1394619"/>
            <a:ext cx="433388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75" y="0"/>
            <a:ext cx="59293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38960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8961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8962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8963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8964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8965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8966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8967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8968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Ч</a:t>
            </a:r>
          </a:p>
        </p:txBody>
      </p:sp>
      <p:sp>
        <p:nvSpPr>
          <p:cNvPr id="63" name="AutoShape 45"/>
          <p:cNvSpPr>
            <a:spLocks noChangeArrowheads="1"/>
          </p:cNvSpPr>
          <p:nvPr/>
        </p:nvSpPr>
        <p:spPr bwMode="auto">
          <a:xfrm>
            <a:off x="4573588" y="5000625"/>
            <a:ext cx="4570412" cy="159385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Имя русского воина,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вышедшего на поединок .</a:t>
            </a:r>
          </a:p>
        </p:txBody>
      </p:sp>
      <p:sp>
        <p:nvSpPr>
          <p:cNvPr id="38971" name="TextBox 58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071563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071563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071563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9943" name="Rectangle 22"/>
          <p:cNvSpPr>
            <a:spLocks noChangeArrowheads="1"/>
          </p:cNvSpPr>
          <p:nvPr/>
        </p:nvSpPr>
        <p:spPr bwMode="auto">
          <a:xfrm>
            <a:off x="6572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9944" name="Rectangle 22"/>
          <p:cNvSpPr>
            <a:spLocks noChangeArrowheads="1"/>
          </p:cNvSpPr>
          <p:nvPr/>
        </p:nvSpPr>
        <p:spPr bwMode="auto">
          <a:xfrm>
            <a:off x="5500688" y="285750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6572250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П</a:t>
            </a:r>
          </a:p>
        </p:txBody>
      </p:sp>
      <p:sp>
        <p:nvSpPr>
          <p:cNvPr id="39946" name="Rectangle 22"/>
          <p:cNvSpPr>
            <a:spLocks noChangeArrowheads="1"/>
          </p:cNvSpPr>
          <p:nvPr/>
        </p:nvSpPr>
        <p:spPr bwMode="auto">
          <a:xfrm>
            <a:off x="5500688" y="3214688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9947" name="Rectangle 22"/>
          <p:cNvSpPr>
            <a:spLocks noChangeArrowheads="1"/>
          </p:cNvSpPr>
          <p:nvPr/>
        </p:nvSpPr>
        <p:spPr bwMode="auto">
          <a:xfrm>
            <a:off x="6572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48" name="Rectangle 22"/>
          <p:cNvSpPr>
            <a:spLocks noChangeArrowheads="1"/>
          </p:cNvSpPr>
          <p:nvPr/>
        </p:nvSpPr>
        <p:spPr bwMode="auto">
          <a:xfrm>
            <a:off x="4286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9949" name="Rectangle 22"/>
          <p:cNvSpPr>
            <a:spLocks noChangeArrowheads="1"/>
          </p:cNvSpPr>
          <p:nvPr/>
        </p:nvSpPr>
        <p:spPr bwMode="auto">
          <a:xfrm>
            <a:off x="6572250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50" name="Rectangle 22"/>
          <p:cNvSpPr>
            <a:spLocks noChangeArrowheads="1"/>
          </p:cNvSpPr>
          <p:nvPr/>
        </p:nvSpPr>
        <p:spPr bwMode="auto">
          <a:xfrm>
            <a:off x="6572250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9951" name="Rectangle 22"/>
          <p:cNvSpPr>
            <a:spLocks noChangeArrowheads="1"/>
          </p:cNvSpPr>
          <p:nvPr/>
        </p:nvSpPr>
        <p:spPr bwMode="auto">
          <a:xfrm>
            <a:off x="3571875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39952" name="Rectangle 22"/>
          <p:cNvSpPr>
            <a:spLocks noChangeArrowheads="1"/>
          </p:cNvSpPr>
          <p:nvPr/>
        </p:nvSpPr>
        <p:spPr bwMode="auto">
          <a:xfrm>
            <a:off x="3571875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9953" name="Rectangle 22"/>
          <p:cNvSpPr>
            <a:spLocks noChangeArrowheads="1"/>
          </p:cNvSpPr>
          <p:nvPr/>
        </p:nvSpPr>
        <p:spPr bwMode="auto">
          <a:xfrm>
            <a:off x="5500688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9954" name="Rectangle 22"/>
          <p:cNvSpPr>
            <a:spLocks noChangeArrowheads="1"/>
          </p:cNvSpPr>
          <p:nvPr/>
        </p:nvSpPr>
        <p:spPr bwMode="auto">
          <a:xfrm>
            <a:off x="285750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9955" name="Rectangle 22"/>
          <p:cNvSpPr>
            <a:spLocks noChangeArrowheads="1"/>
          </p:cNvSpPr>
          <p:nvPr/>
        </p:nvSpPr>
        <p:spPr bwMode="auto">
          <a:xfrm>
            <a:off x="3571875" y="10715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571875" y="14287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9957" name="Rectangle 22"/>
          <p:cNvSpPr>
            <a:spLocks noChangeArrowheads="1"/>
          </p:cNvSpPr>
          <p:nvPr/>
        </p:nvSpPr>
        <p:spPr bwMode="auto">
          <a:xfrm>
            <a:off x="3571875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3929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6572250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60" name="Rectangle 22"/>
          <p:cNvSpPr>
            <a:spLocks noChangeArrowheads="1"/>
          </p:cNvSpPr>
          <p:nvPr/>
        </p:nvSpPr>
        <p:spPr bwMode="auto">
          <a:xfrm>
            <a:off x="3571875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9961" name="Rectangle 22"/>
          <p:cNvSpPr>
            <a:spLocks noChangeArrowheads="1"/>
          </p:cNvSpPr>
          <p:nvPr/>
        </p:nvSpPr>
        <p:spPr bwMode="auto">
          <a:xfrm>
            <a:off x="6572250" y="32146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9962" name="Rectangle 22"/>
          <p:cNvSpPr>
            <a:spLocks noChangeArrowheads="1"/>
          </p:cNvSpPr>
          <p:nvPr/>
        </p:nvSpPr>
        <p:spPr bwMode="auto">
          <a:xfrm>
            <a:off x="214312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9963" name="Rectangle 22"/>
          <p:cNvSpPr>
            <a:spLocks noChangeArrowheads="1"/>
          </p:cNvSpPr>
          <p:nvPr/>
        </p:nvSpPr>
        <p:spPr bwMode="auto">
          <a:xfrm>
            <a:off x="250031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9964" name="Rectangle 22"/>
          <p:cNvSpPr>
            <a:spLocks noChangeArrowheads="1"/>
          </p:cNvSpPr>
          <p:nvPr/>
        </p:nvSpPr>
        <p:spPr bwMode="auto">
          <a:xfrm>
            <a:off x="285750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9965" name="Rectangle 22"/>
          <p:cNvSpPr>
            <a:spLocks noChangeArrowheads="1"/>
          </p:cNvSpPr>
          <p:nvPr/>
        </p:nvSpPr>
        <p:spPr bwMode="auto">
          <a:xfrm>
            <a:off x="3214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9966" name="Rectangle 22"/>
          <p:cNvSpPr>
            <a:spLocks noChangeArrowheads="1"/>
          </p:cNvSpPr>
          <p:nvPr/>
        </p:nvSpPr>
        <p:spPr bwMode="auto">
          <a:xfrm>
            <a:off x="3571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9967" name="Rectangle 22"/>
          <p:cNvSpPr>
            <a:spLocks noChangeArrowheads="1"/>
          </p:cNvSpPr>
          <p:nvPr/>
        </p:nvSpPr>
        <p:spPr bwMode="auto">
          <a:xfrm>
            <a:off x="4643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39968" name="Rectangle 22"/>
          <p:cNvSpPr>
            <a:spLocks noChangeArrowheads="1"/>
          </p:cNvSpPr>
          <p:nvPr/>
        </p:nvSpPr>
        <p:spPr bwMode="auto">
          <a:xfrm>
            <a:off x="285750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9969" name="Rectangle 22"/>
          <p:cNvSpPr>
            <a:spLocks noChangeArrowheads="1"/>
          </p:cNvSpPr>
          <p:nvPr/>
        </p:nvSpPr>
        <p:spPr bwMode="auto">
          <a:xfrm>
            <a:off x="4286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9970" name="Rectangle 22"/>
          <p:cNvSpPr>
            <a:spLocks noChangeArrowheads="1"/>
          </p:cNvSpPr>
          <p:nvPr/>
        </p:nvSpPr>
        <p:spPr bwMode="auto">
          <a:xfrm>
            <a:off x="65722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39971" name="Rectangle 22"/>
          <p:cNvSpPr>
            <a:spLocks noChangeArrowheads="1"/>
          </p:cNvSpPr>
          <p:nvPr/>
        </p:nvSpPr>
        <p:spPr bwMode="auto">
          <a:xfrm>
            <a:off x="5857875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9972" name="Rectangle 22"/>
          <p:cNvSpPr>
            <a:spLocks noChangeArrowheads="1"/>
          </p:cNvSpPr>
          <p:nvPr/>
        </p:nvSpPr>
        <p:spPr bwMode="auto">
          <a:xfrm>
            <a:off x="69294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1071563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9974" name="Rectangle 22"/>
          <p:cNvSpPr>
            <a:spLocks noChangeArrowheads="1"/>
          </p:cNvSpPr>
          <p:nvPr/>
        </p:nvSpPr>
        <p:spPr bwMode="auto">
          <a:xfrm>
            <a:off x="62150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9975" name="Rectangle 22"/>
          <p:cNvSpPr>
            <a:spLocks noChangeArrowheads="1"/>
          </p:cNvSpPr>
          <p:nvPr/>
        </p:nvSpPr>
        <p:spPr bwMode="auto">
          <a:xfrm>
            <a:off x="550068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39976" name="Rectangle 22"/>
          <p:cNvSpPr>
            <a:spLocks noChangeArrowheads="1"/>
          </p:cNvSpPr>
          <p:nvPr/>
        </p:nvSpPr>
        <p:spPr bwMode="auto">
          <a:xfrm>
            <a:off x="5500688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77" name="Rectangle 22"/>
          <p:cNvSpPr>
            <a:spLocks noChangeArrowheads="1"/>
          </p:cNvSpPr>
          <p:nvPr/>
        </p:nvSpPr>
        <p:spPr bwMode="auto">
          <a:xfrm>
            <a:off x="1071563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39978" name="Rectangle 22"/>
          <p:cNvSpPr>
            <a:spLocks noChangeArrowheads="1"/>
          </p:cNvSpPr>
          <p:nvPr/>
        </p:nvSpPr>
        <p:spPr bwMode="auto">
          <a:xfrm>
            <a:off x="1428750" y="357187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39979" name="Rectangle 22"/>
          <p:cNvSpPr>
            <a:spLocks noChangeArrowheads="1"/>
          </p:cNvSpPr>
          <p:nvPr/>
        </p:nvSpPr>
        <p:spPr bwMode="auto">
          <a:xfrm>
            <a:off x="1785938" y="357187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1071563" y="39290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1071563" y="42862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9982" name="AutoShape 44"/>
          <p:cNvSpPr>
            <a:spLocks noChangeArrowheads="1"/>
          </p:cNvSpPr>
          <p:nvPr/>
        </p:nvSpPr>
        <p:spPr bwMode="auto">
          <a:xfrm rot="5400000">
            <a:off x="1034256" y="1680369"/>
            <a:ext cx="433388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75" y="0"/>
            <a:ext cx="59293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Monotype Corsiva"/>
            </a:endParaRPr>
          </a:p>
        </p:txBody>
      </p:sp>
      <p:sp>
        <p:nvSpPr>
          <p:cNvPr id="39984" name="Rectangle 22"/>
          <p:cNvSpPr>
            <a:spLocks noChangeArrowheads="1"/>
          </p:cNvSpPr>
          <p:nvPr/>
        </p:nvSpPr>
        <p:spPr bwMode="auto">
          <a:xfrm>
            <a:off x="3571875" y="17859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39985" name="Rectangle 22"/>
          <p:cNvSpPr>
            <a:spLocks noChangeArrowheads="1"/>
          </p:cNvSpPr>
          <p:nvPr/>
        </p:nvSpPr>
        <p:spPr bwMode="auto">
          <a:xfrm>
            <a:off x="3571875" y="2143125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9986" name="Rectangle 22"/>
          <p:cNvSpPr>
            <a:spLocks noChangeArrowheads="1"/>
          </p:cNvSpPr>
          <p:nvPr/>
        </p:nvSpPr>
        <p:spPr bwMode="auto">
          <a:xfrm>
            <a:off x="3571875" y="250031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9987" name="Rectangle 22"/>
          <p:cNvSpPr>
            <a:spLocks noChangeArrowheads="1"/>
          </p:cNvSpPr>
          <p:nvPr/>
        </p:nvSpPr>
        <p:spPr bwMode="auto">
          <a:xfrm>
            <a:off x="3571875" y="285750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88" name="Rectangle 22"/>
          <p:cNvSpPr>
            <a:spLocks noChangeArrowheads="1"/>
          </p:cNvSpPr>
          <p:nvPr/>
        </p:nvSpPr>
        <p:spPr bwMode="auto">
          <a:xfrm>
            <a:off x="4286250" y="3929063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39989" name="Rectangle 22"/>
          <p:cNvSpPr>
            <a:spLocks noChangeArrowheads="1"/>
          </p:cNvSpPr>
          <p:nvPr/>
        </p:nvSpPr>
        <p:spPr bwMode="auto">
          <a:xfrm>
            <a:off x="4286250" y="4286250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9990" name="Rectangle 22"/>
          <p:cNvSpPr>
            <a:spLocks noChangeArrowheads="1"/>
          </p:cNvSpPr>
          <p:nvPr/>
        </p:nvSpPr>
        <p:spPr bwMode="auto">
          <a:xfrm>
            <a:off x="4286250" y="464343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39991" name="Rectangle 22"/>
          <p:cNvSpPr>
            <a:spLocks noChangeArrowheads="1"/>
          </p:cNvSpPr>
          <p:nvPr/>
        </p:nvSpPr>
        <p:spPr bwMode="auto">
          <a:xfrm>
            <a:off x="5500688" y="250031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9992" name="Rectangle 22"/>
          <p:cNvSpPr>
            <a:spLocks noChangeArrowheads="1"/>
          </p:cNvSpPr>
          <p:nvPr/>
        </p:nvSpPr>
        <p:spPr bwMode="auto">
          <a:xfrm>
            <a:off x="5500688" y="2143125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Ч</a:t>
            </a:r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>
            <a:off x="4357688" y="4929188"/>
            <a:ext cx="4786312" cy="1736725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Так прозвали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князя Дмитрия Ивановича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 после победы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на Куликовом поле.</a:t>
            </a:r>
          </a:p>
        </p:txBody>
      </p:sp>
      <p:sp>
        <p:nvSpPr>
          <p:cNvPr id="65" name="WordArt 46"/>
          <p:cNvSpPr>
            <a:spLocks noChangeArrowheads="1" noChangeShapeType="1" noTextEdit="1"/>
          </p:cNvSpPr>
          <p:nvPr/>
        </p:nvSpPr>
        <p:spPr bwMode="auto">
          <a:xfrm rot="-976277">
            <a:off x="463550" y="1230313"/>
            <a:ext cx="7443788" cy="131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58"/>
              </a:avLst>
            </a:prstTxWarp>
          </a:bodyPr>
          <a:lstStyle/>
          <a:p>
            <a:pPr algn="ctr"/>
            <a:r>
              <a:rPr lang="ru-RU" sz="7200" b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Monotype Corsiva"/>
              </a:rPr>
              <a:t>МОЛОДЦЫ!</a:t>
            </a:r>
          </a:p>
        </p:txBody>
      </p:sp>
      <p:sp>
        <p:nvSpPr>
          <p:cNvPr id="39995" name="TextBox 58"/>
          <p:cNvSpPr txBox="1">
            <a:spLocks noChangeArrowheads="1"/>
          </p:cNvSpPr>
          <p:nvPr/>
        </p:nvSpPr>
        <p:spPr bwMode="auto">
          <a:xfrm>
            <a:off x="4500563" y="28575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</a:rPr>
              <a:t>1380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PresentationFormat>Экран (4:3)</PresentationFormat>
  <Paragraphs>246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2014-02-27T13:05:22Z</dcterms:modified>
</cp:coreProperties>
</file>