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9" r:id="rId3"/>
    <p:sldId id="263" r:id="rId4"/>
    <p:sldId id="262" r:id="rId5"/>
    <p:sldId id="261" r:id="rId6"/>
    <p:sldId id="260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B975E-F0C4-4A90-B3A0-7CCCB109A78C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09BA12-4A4A-4C6F-ACC8-575D96521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Оценка личностных, </a:t>
            </a:r>
            <a:r>
              <a:rPr lang="ru-RU" sz="5400" dirty="0" err="1" smtClean="0"/>
              <a:t>метапредмет</a:t>
            </a: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smtClean="0"/>
              <a:t>ных</a:t>
            </a:r>
            <a:r>
              <a:rPr lang="ru-RU" sz="5400" dirty="0" smtClean="0"/>
              <a:t> </a:t>
            </a:r>
            <a:r>
              <a:rPr lang="ru-RU" sz="5400" dirty="0" smtClean="0"/>
              <a:t>и предметных результатов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1648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Личностные результаты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8396318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	</a:t>
            </a:r>
            <a:r>
              <a:rPr lang="ru-RU" sz="2800" dirty="0" smtClean="0"/>
              <a:t>Под </a:t>
            </a:r>
            <a:r>
              <a:rPr lang="ru-RU" sz="2800" b="1" dirty="0" smtClean="0">
                <a:solidFill>
                  <a:srgbClr val="00B0F0"/>
                </a:solidFill>
              </a:rPr>
              <a:t>личностными результатами </a:t>
            </a:r>
            <a:r>
              <a:rPr lang="ru-RU" sz="2800" dirty="0" smtClean="0"/>
              <a:t>в стандарте понимается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становление самоопределения личности, включая развитие основ гражданской идентичности и формирование внутренней позиции школьника: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развитие мотивов и смыслов учебно-образовательной деятельности;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развитие системы ценностных ориентаций выпускников начальной школы, в том числе морально-этической ориентации, отражающих их индивидуально-личностные позиции, социальные чувства и личностные качества.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Личностные УУД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714908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Самоопределение</a:t>
            </a:r>
            <a:r>
              <a:rPr lang="ru-RU" sz="2800" dirty="0" smtClean="0"/>
              <a:t> - мотивация учения, формирование основ гражданской идентичности личности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Смыслообразования</a:t>
            </a:r>
            <a:r>
              <a:rPr lang="ru-RU" sz="2800" dirty="0" smtClean="0"/>
              <a:t> - «Какое значение, смысл имеет для меня учение», и умение находить ответ на него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Нравственно-этического оценивания </a:t>
            </a:r>
            <a:r>
              <a:rPr lang="ru-RU" sz="2800" dirty="0" smtClean="0"/>
              <a:t> -оценивание усваиваемого содержания, исходя из социальных и личностных ценностей, обеспечивающее личностный моральный выбор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Предметные результаты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3200" dirty="0" smtClean="0"/>
              <a:t>Под </a:t>
            </a:r>
            <a:r>
              <a:rPr lang="ru-RU" sz="3200" b="1" dirty="0" smtClean="0">
                <a:solidFill>
                  <a:srgbClr val="00B0F0"/>
                </a:solidFill>
              </a:rPr>
              <a:t>предметными результатами </a:t>
            </a:r>
            <a:r>
              <a:rPr lang="ru-RU" sz="3200" dirty="0" smtClean="0"/>
              <a:t>образовательной деятельности понимается освоенный обучающимися в ходе изучения учебного предмета опыт специфической для данного предмета деятельности по получению нового знания, его преобразованию и применению, а так же система основополагающих элементов научного знания, лежащего в основе современной научной картины мира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8786874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00B0F0"/>
                </a:solidFill>
              </a:rPr>
              <a:t>Метапредметные</a:t>
            </a:r>
            <a:r>
              <a:rPr lang="ru-RU" dirty="0" smtClean="0">
                <a:solidFill>
                  <a:srgbClr val="00B0F0"/>
                </a:solidFill>
              </a:rPr>
              <a:t> результаты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50720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dirty="0" smtClean="0"/>
              <a:t>Под </a:t>
            </a:r>
            <a:r>
              <a:rPr lang="ru-RU" sz="2800" b="1" dirty="0" err="1" smtClean="0">
                <a:solidFill>
                  <a:srgbClr val="00B0F0"/>
                </a:solidFill>
              </a:rPr>
              <a:t>метапредметными</a:t>
            </a:r>
            <a:r>
              <a:rPr lang="ru-RU" sz="2800" b="1" dirty="0" smtClean="0">
                <a:solidFill>
                  <a:srgbClr val="00B0F0"/>
                </a:solidFill>
              </a:rPr>
              <a:t> результатами </a:t>
            </a:r>
            <a:r>
              <a:rPr lang="ru-RU" sz="2800" dirty="0" smtClean="0"/>
              <a:t>понимается универсальные способы деятельности –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познавательные, коммуникативные и способы регуляции своей деятельности, </a:t>
            </a:r>
            <a:r>
              <a:rPr lang="ru-RU" sz="2800" dirty="0" smtClean="0"/>
              <a:t>включая планирование, контроль и коррекцию. Универсальные способы деятельности осваиваются обучающимися на базе одного, нескольких или всех учебных предметов и применяются учащимися как в рамках образовательного процесса, так и при решении проблем в реальных жизненных ситуациях.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Познавательные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УУД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715436" cy="56436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b="1" dirty="0" err="1" smtClean="0">
                <a:solidFill>
                  <a:srgbClr val="00B0F0"/>
                </a:solidFill>
              </a:rPr>
              <a:t>Общеучебные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/>
              <a:t> </a:t>
            </a:r>
            <a:r>
              <a:rPr lang="ru-RU" sz="2300" dirty="0" smtClean="0"/>
              <a:t>формулирование познавательной цели;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/>
              <a:t> поиск и выделение информации;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/>
              <a:t> знаково-символические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/>
              <a:t> моделирование</a:t>
            </a:r>
          </a:p>
          <a:p>
            <a:pPr lvl="1" algn="just"/>
            <a:r>
              <a:rPr lang="ru-RU" sz="21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Логические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100" dirty="0" smtClean="0"/>
              <a:t> </a:t>
            </a:r>
            <a:r>
              <a:rPr lang="ru-RU" sz="2300" dirty="0" smtClean="0"/>
              <a:t>анализ с целью выделения признаков (существенных, несущественных);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синтез как составление целого из частей, восполняя недостающие компоненты;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выбор оснований и критериев для сравнения, </a:t>
            </a:r>
            <a:r>
              <a:rPr lang="ru-RU" sz="2300" dirty="0" err="1" smtClean="0"/>
              <a:t>сериации</a:t>
            </a:r>
            <a:r>
              <a:rPr lang="ru-RU" sz="2300" dirty="0" smtClean="0"/>
              <a:t>, классификации объектов;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подведение под понятие, выделение следствий;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установление причинно-следственных связей;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построение логической цепи рассуждений;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доказательство;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выдвижение гипотез и их обоснование</a:t>
            </a:r>
          </a:p>
          <a:p>
            <a:pPr lvl="1" algn="just"/>
            <a:r>
              <a:rPr lang="ru-RU" sz="21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Действия постановки и решения проблемы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100" dirty="0" smtClean="0"/>
              <a:t> </a:t>
            </a:r>
            <a:r>
              <a:rPr lang="ru-RU" sz="2300" dirty="0" smtClean="0"/>
              <a:t>формулирование проблемы;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2300" dirty="0" smtClean="0"/>
              <a:t> самостоятельное создание способов решения проблем творческого и поискового характера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Коммуникативные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УУД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51435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3600" b="1" dirty="0" smtClean="0">
                <a:solidFill>
                  <a:srgbClr val="00B0F0"/>
                </a:solidFill>
              </a:rPr>
              <a:t>Планирование</a:t>
            </a:r>
            <a:r>
              <a:rPr lang="ru-RU" sz="3600" dirty="0" smtClean="0"/>
              <a:t> - определение цели, функций участников, способов взаимодействия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	</a:t>
            </a:r>
            <a:r>
              <a:rPr lang="ru-RU" sz="3600" b="1" dirty="0" smtClean="0">
                <a:solidFill>
                  <a:srgbClr val="00B0F0"/>
                </a:solidFill>
              </a:rPr>
              <a:t>Постановка вопросов - </a:t>
            </a:r>
            <a:r>
              <a:rPr lang="ru-RU" sz="3600" dirty="0" smtClean="0"/>
              <a:t>инициативное сотрудничество в поиске и сборе информации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	</a:t>
            </a:r>
            <a:r>
              <a:rPr lang="ru-RU" sz="3600" b="1" dirty="0" smtClean="0">
                <a:solidFill>
                  <a:srgbClr val="00B0F0"/>
                </a:solidFill>
              </a:rPr>
              <a:t>Разрешение конфликтов - </a:t>
            </a:r>
            <a:r>
              <a:rPr lang="ru-RU" sz="3600" dirty="0" smtClean="0"/>
              <a:t>выявление, идентификация проблемы, поиск и оценка альтернативных способов разрешения конфликта, принятие решения и его реализация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	</a:t>
            </a:r>
            <a:r>
              <a:rPr lang="ru-RU" sz="3600" b="1" dirty="0" smtClean="0">
                <a:solidFill>
                  <a:srgbClr val="00B0F0"/>
                </a:solidFill>
              </a:rPr>
              <a:t>Управление поведение партнера точностью выражать свои мысли - </a:t>
            </a:r>
            <a:r>
              <a:rPr lang="ru-RU" sz="3600" dirty="0" smtClean="0"/>
              <a:t>контроль, коррекция, оценка действий партнера, умение с достаточной полнотой и точностью выражать свои мысли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143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Регулятивные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УУД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86874" cy="578647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b="1" dirty="0" err="1" smtClean="0">
                <a:solidFill>
                  <a:srgbClr val="00B0F0"/>
                </a:solidFill>
              </a:rPr>
              <a:t>Целеполагание</a:t>
            </a:r>
            <a:r>
              <a:rPr lang="ru-RU" sz="2800" dirty="0" smtClean="0"/>
              <a:t> (постановка учебной задачи на основе соотнесения того, что уже известно и усвоено учащимися, и того, что еще неизвестно)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Планирование</a:t>
            </a:r>
            <a:r>
              <a:rPr lang="ru-RU" sz="2800" dirty="0" smtClean="0"/>
              <a:t> (определение последовательности промежуточных целей с учетом конечного результата; составление плана и последовательности действий)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Прогнозирование</a:t>
            </a:r>
            <a:r>
              <a:rPr lang="ru-RU" sz="2800" dirty="0" smtClean="0"/>
              <a:t> (предвосхищение результатов уровня усвоения, его временных характеристик)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Контроль</a:t>
            </a:r>
            <a:r>
              <a:rPr lang="ru-RU" sz="2800" dirty="0" smtClean="0"/>
              <a:t> (в форме сличения способа действия и его результата с заданным эталоном с целью обнаружения отклонений и отличий от эталона)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Коррекция</a:t>
            </a:r>
            <a:r>
              <a:rPr lang="ru-RU" sz="2800" dirty="0" smtClean="0"/>
              <a:t> ( внесение необходимых дополнений и корректив в план и способ действия в случае расхождения эталона, реального действия и его продукта)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Оценка</a:t>
            </a:r>
            <a:r>
              <a:rPr lang="ru-RU" sz="2800" dirty="0" smtClean="0"/>
              <a:t> (выделение и осознание учащимися того, что уже усвоено и что еще подлежит усвоению, осознание качества и уровня усвоения)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00B0F0"/>
                </a:solidFill>
              </a:rPr>
              <a:t>Волевая саморегуляция </a:t>
            </a:r>
            <a:r>
              <a:rPr lang="ru-RU" sz="2800" dirty="0" smtClean="0"/>
              <a:t>(способность к мобилизации сил и энергии; способность к волевому усилию – к выбору в ситуации мотивационного конфликта и к преодолению препятствий)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786874" cy="578647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428604"/>
          <a:ext cx="8786874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500198"/>
                <a:gridCol w="2000264"/>
                <a:gridCol w="1714512"/>
                <a:gridCol w="17859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Смысловые акценты УУД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личностные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Жизненное самоопределение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Нравственно-этическая ориентация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смысло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образование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Нравственно-этическая ориентация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регулятивные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600" dirty="0" err="1" smtClean="0"/>
                        <a:t>Целеполагание</a:t>
                      </a:r>
                      <a:r>
                        <a:rPr lang="ru-RU" sz="1600" dirty="0" smtClean="0"/>
                        <a:t>, планирование, прогнозирование,</a:t>
                      </a:r>
                      <a:r>
                        <a:rPr lang="ru-RU" sz="1600" baseline="0" dirty="0" smtClean="0"/>
                        <a:t> контроль, коррекция, оценка, алгоритмизация действий (Математика, Русский язык, Окружающий мир, Технология, физическая культура и др.)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познавательные</a:t>
                      </a:r>
                    </a:p>
                    <a:p>
                      <a:r>
                        <a:rPr lang="ru-RU" sz="1600" dirty="0" err="1" smtClean="0"/>
                        <a:t>общеучебные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Моделирование (перевод устной речи в письменную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Смысловое чтение, произвольные и сознательные устные и письменные</a:t>
                      </a:r>
                      <a:r>
                        <a:rPr lang="ru-RU" sz="1600" baseline="0" dirty="0" smtClean="0"/>
                        <a:t> высказывания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Моделирование, выбор наиболее эффективных способов решения задач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Широкий спектр источников информации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познавательные </a:t>
                      </a:r>
                    </a:p>
                    <a:p>
                      <a:r>
                        <a:rPr lang="ru-RU" sz="1600" dirty="0" smtClean="0"/>
                        <a:t>логические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Формулирование личных,</a:t>
                      </a:r>
                      <a:r>
                        <a:rPr lang="ru-RU" sz="1600" baseline="0" dirty="0" smtClean="0"/>
                        <a:t> языковых, нравственных проблем. Самостоятельное создание способов решения проблем поискового и творческого характера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Анализ, синтез, сравнение, группировка, причинно-следственные связи, логические рассуждения, доказательства, практические действия           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коммуникативные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600" dirty="0" smtClean="0"/>
                        <a:t>Использование средств языка и речи для получения и передачи информации, участие в продуктивном диалоге; самовыражение: монологическое</a:t>
                      </a:r>
                      <a:r>
                        <a:rPr lang="ru-RU" sz="1600" baseline="0" dirty="0" smtClean="0"/>
                        <a:t> высказывание  разного типа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205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Оценка личностных, метапредмет ных и предметных результатов</vt:lpstr>
      <vt:lpstr>Личностные результаты</vt:lpstr>
      <vt:lpstr>Личностные УУД</vt:lpstr>
      <vt:lpstr>Предметные результаты</vt:lpstr>
      <vt:lpstr>Метапредметные результаты</vt:lpstr>
      <vt:lpstr>Познавательные УУД</vt:lpstr>
      <vt:lpstr>Коммуникативные УУД</vt:lpstr>
      <vt:lpstr>Регулятивные УУД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Наталия</cp:lastModifiedBy>
  <cp:revision>19</cp:revision>
  <dcterms:created xsi:type="dcterms:W3CDTF">2011-02-03T20:12:24Z</dcterms:created>
  <dcterms:modified xsi:type="dcterms:W3CDTF">2012-11-20T17:19:28Z</dcterms:modified>
</cp:coreProperties>
</file>