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488832" cy="223224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Решение  задач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3816424" cy="3816424"/>
          </a:xfrm>
          <a:prstGeom prst="rect">
            <a:avLst/>
          </a:prstGeom>
          <a:ln w="1016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611560" y="293224"/>
            <a:ext cx="3816424" cy="3787472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392680" y="253048"/>
            <a:ext cx="2035304" cy="1876007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152252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9 см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4424695"/>
            <a:ext cx="66864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=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9 ∙ 4 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=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36 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см 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28800" y="5373216"/>
            <a:ext cx="67249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chemeClr val="tx2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</a:t>
            </a:r>
            <a:r>
              <a:rPr lang="ru-RU" sz="5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= </a:t>
            </a:r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9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∙ </a:t>
            </a:r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9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= </a:t>
            </a:r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81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см</a:t>
            </a:r>
            <a:r>
              <a:rPr lang="ru-RU" sz="5400" b="1" baseline="30000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2</a:t>
            </a:r>
            <a:endParaRPr lang="ru-RU" sz="5400" b="1" baseline="300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2474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  <a:latin typeface="Arial Black" pitchFamily="34" charset="0"/>
              </a:rPr>
              <a:t>Периметр квадрата 12см.</a:t>
            </a:r>
          </a:p>
          <a:p>
            <a:pPr algn="ctr"/>
            <a:endParaRPr lang="ru-RU" sz="4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/>
            <a:r>
              <a:rPr lang="ru-RU" sz="4800" dirty="0" smtClean="0">
                <a:solidFill>
                  <a:schemeClr val="tx2"/>
                </a:solidFill>
                <a:latin typeface="Arial Black" pitchFamily="34" charset="0"/>
              </a:rPr>
              <a:t>Узнай площадь этого квадрата.</a:t>
            </a:r>
            <a:endParaRPr lang="ru-RU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08760"/>
            <a:ext cx="86409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12 : 4=3 (см) </a:t>
            </a: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– </a:t>
            </a:r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сторона </a:t>
            </a: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     </a:t>
            </a:r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квадрата</a:t>
            </a:r>
          </a:p>
          <a:p>
            <a:endParaRPr lang="ru-RU" sz="3600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2) </a:t>
            </a:r>
            <a:r>
              <a:rPr lang="en-US" sz="8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5400" dirty="0" smtClean="0">
                <a:solidFill>
                  <a:schemeClr val="tx2"/>
                </a:solidFill>
                <a:latin typeface="Arial Black" pitchFamily="34" charset="0"/>
              </a:rPr>
              <a:t>= 3 ∙ 3 = 9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(см</a:t>
            </a:r>
            <a:r>
              <a:rPr lang="ru-RU" sz="5400" baseline="30000" dirty="0" smtClean="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ru-RU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7235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C00000"/>
                </a:solidFill>
                <a:latin typeface="Arial Black" pitchFamily="34" charset="0"/>
              </a:rPr>
              <a:t>Домашнее</a:t>
            </a:r>
            <a:r>
              <a:rPr lang="ru-RU" sz="5400" i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5400" i="1" dirty="0" smtClean="0">
                <a:solidFill>
                  <a:srgbClr val="C00000"/>
                </a:solidFill>
                <a:latin typeface="Arial Black" pitchFamily="34" charset="0"/>
              </a:rPr>
              <a:t>задание</a:t>
            </a:r>
            <a:r>
              <a:rPr lang="ru-RU" sz="5400" i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5400" i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314096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/>
                </a:solidFill>
                <a:latin typeface="Arial Black" pitchFamily="34" charset="0"/>
              </a:rPr>
              <a:t>Стр. 77  № 6, № 8</a:t>
            </a:r>
            <a:endParaRPr lang="ru-RU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7540" y="332656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/>
                </a:solidFill>
                <a:latin typeface="Arial Black" pitchFamily="34" charset="0"/>
              </a:rPr>
              <a:t>а : а =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7540" y="1844823"/>
            <a:ext cx="52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/>
                </a:solidFill>
                <a:latin typeface="Arial Black" pitchFamily="34" charset="0"/>
              </a:rPr>
              <a:t>а : 1 = 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7540" y="3356992"/>
            <a:ext cx="4337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tx2"/>
                </a:solidFill>
                <a:latin typeface="Arial Black" pitchFamily="34" charset="0"/>
              </a:rPr>
              <a:t>0</a:t>
            </a:r>
            <a:r>
              <a:rPr lang="ru-RU" sz="7200" dirty="0" smtClean="0">
                <a:solidFill>
                  <a:schemeClr val="tx2"/>
                </a:solidFill>
                <a:latin typeface="Arial Black" pitchFamily="34" charset="0"/>
              </a:rPr>
              <a:t> : а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9860" y="4941167"/>
            <a:ext cx="4517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/>
                </a:solidFill>
                <a:latin typeface="Arial Black" pitchFamily="34" charset="0"/>
              </a:rPr>
              <a:t>а ∙ </a:t>
            </a:r>
            <a:r>
              <a:rPr lang="ru-RU" sz="7200" dirty="0">
                <a:solidFill>
                  <a:schemeClr val="tx2"/>
                </a:solidFill>
                <a:latin typeface="Arial Black" pitchFamily="34" charset="0"/>
              </a:rPr>
              <a:t>0</a:t>
            </a:r>
            <a:r>
              <a:rPr lang="ru-RU" sz="7200" dirty="0" smtClean="0">
                <a:solidFill>
                  <a:schemeClr val="tx2"/>
                </a:solidFill>
                <a:latin typeface="Arial Black" pitchFamily="34" charset="0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29358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28638"/>
            <a:ext cx="3600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7 ∙  8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56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6 ∙  6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36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3 ∙  9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27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5 ∙  8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40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4 ∙  7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28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6 ∙  9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54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2 ∙  9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18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7 ∙  7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49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508636"/>
            <a:ext cx="3600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54 : 6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45 : 9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32 : 4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8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72 : 8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16 : 4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24 : 4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6 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81 : 9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9 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40 : 8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04" y="1783668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</a:rPr>
              <a:t>Ябл.– 4 ящ.по 8 кг</a:t>
            </a:r>
          </a:p>
          <a:p>
            <a:endParaRPr lang="ru-RU" sz="54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</a:rPr>
              <a:t>Гр.  –  26 кг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7088872" y="1830614"/>
            <a:ext cx="576064" cy="2534490"/>
          </a:xfrm>
          <a:prstGeom prst="rightBrace">
            <a:avLst>
              <a:gd name="adj1" fmla="val 8333"/>
              <a:gd name="adj2" fmla="val 49266"/>
            </a:avLst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76904" y="2454674"/>
            <a:ext cx="1763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 кг</a:t>
            </a:r>
            <a:endParaRPr lang="ru-RU" sz="6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04" y="1769016"/>
            <a:ext cx="67001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</a:rPr>
              <a:t>Ябл.– 4 ящ.по8кг</a:t>
            </a:r>
          </a:p>
          <a:p>
            <a:endParaRPr lang="ru-RU" sz="54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</a:rPr>
              <a:t>Гр.  –  26 кг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6" name="Месяц 35"/>
          <p:cNvSpPr/>
          <p:nvPr/>
        </p:nvSpPr>
        <p:spPr>
          <a:xfrm rot="10800000">
            <a:off x="6478839" y="1769016"/>
            <a:ext cx="720079" cy="2448272"/>
          </a:xfrm>
          <a:prstGeom prst="moon">
            <a:avLst>
              <a:gd name="adj" fmla="val 15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198918" y="2348880"/>
            <a:ext cx="1945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8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? </a:t>
            </a:r>
            <a:r>
              <a:rPr lang="en-US" sz="48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&gt;</a:t>
            </a:r>
            <a:endParaRPr lang="ru-RU" sz="48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4664" y="337848"/>
            <a:ext cx="8640960" cy="4968552"/>
          </a:xfrm>
          <a:prstGeom prst="ellipse">
            <a:avLst/>
          </a:prstGeom>
          <a:solidFill>
            <a:schemeClr val="bg2"/>
          </a:solidFill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?  1) (∙)</a:t>
            </a:r>
            <a:endParaRPr lang="ru-RU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1124744"/>
            <a:ext cx="4392488" cy="2376264"/>
          </a:xfrm>
          <a:prstGeom prst="ellipse">
            <a:avLst/>
          </a:prstGeom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01168" y="1142302"/>
            <a:ext cx="3561536" cy="2808312"/>
          </a:xfrm>
          <a:prstGeom prst="ellipse">
            <a:avLst/>
          </a:prstGeom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89070"/>
            <a:ext cx="1248462" cy="12000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80" y="1689069"/>
            <a:ext cx="1261682" cy="12127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262" y="1736609"/>
            <a:ext cx="1199004" cy="11525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489" y="1527135"/>
            <a:ext cx="995908" cy="9545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228" y="1512639"/>
            <a:ext cx="995908" cy="9545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748" y="2546458"/>
            <a:ext cx="995908" cy="9545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489" y="2546458"/>
            <a:ext cx="995908" cy="95455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379807" y="3517557"/>
            <a:ext cx="25090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chemeClr val="tx2"/>
                </a:solidFill>
                <a:latin typeface="Arial Black" pitchFamily="34" charset="0"/>
              </a:rPr>
              <a:t>?  1) (∙)</a:t>
            </a:r>
            <a:endParaRPr lang="ru-RU" sz="48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3933056"/>
            <a:ext cx="25090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chemeClr val="tx2"/>
                </a:solidFill>
                <a:latin typeface="Arial Black" pitchFamily="34" charset="0"/>
              </a:rPr>
              <a:t>?  2) (∙)</a:t>
            </a:r>
            <a:endParaRPr lang="ru-RU" sz="48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60485" y="5445224"/>
            <a:ext cx="27959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? 3) (+)</a:t>
            </a:r>
            <a:endParaRPr lang="ru-RU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9600" y="337848"/>
            <a:ext cx="8640960" cy="4968552"/>
          </a:xfrm>
          <a:prstGeom prst="ellipse">
            <a:avLst/>
          </a:prstGeom>
          <a:solidFill>
            <a:schemeClr val="bg2"/>
          </a:solidFill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2" y="1345960"/>
            <a:ext cx="3456384" cy="2952328"/>
          </a:xfrm>
          <a:prstGeom prst="ellipse">
            <a:avLst/>
          </a:prstGeom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77248" y="1224960"/>
            <a:ext cx="4267160" cy="1692188"/>
          </a:xfrm>
          <a:prstGeom prst="ellipse">
            <a:avLst/>
          </a:prstGeom>
          <a:ln w="1016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16108" y="1849488"/>
            <a:ext cx="1080120" cy="868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 Black" pitchFamily="34" charset="0"/>
              </a:rPr>
              <a:t>9 кг</a:t>
            </a:r>
            <a:endParaRPr lang="ru-RU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1252" y="1846764"/>
            <a:ext cx="1080120" cy="868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9 кг</a:t>
            </a:r>
            <a:endParaRPr lang="ru-RU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1252" y="2800596"/>
            <a:ext cx="1080120" cy="887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9 кг</a:t>
            </a:r>
            <a:endParaRPr lang="ru-RU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6108" y="2822124"/>
            <a:ext cx="1080120" cy="844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9 кг</a:t>
            </a:r>
            <a:endParaRPr lang="ru-RU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1715922"/>
            <a:ext cx="1080120" cy="6293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8 кг</a:t>
            </a:r>
            <a:endParaRPr lang="ru-RU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44108" y="1699096"/>
            <a:ext cx="1133440" cy="646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Arial Black" pitchFamily="34" charset="0"/>
              </a:rPr>
              <a:t>8 кг</a:t>
            </a:r>
            <a:endParaRPr lang="ru-RU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3924" y="1715922"/>
            <a:ext cx="1098808" cy="646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8 кг</a:t>
            </a:r>
            <a:endParaRPr lang="ru-RU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3524" y="4225523"/>
            <a:ext cx="2675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Arial Black" pitchFamily="34" charset="0"/>
              </a:rPr>
              <a:t>?  1) (∙)</a:t>
            </a:r>
            <a:endParaRPr lang="ru-RU" sz="44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1020" y="3244336"/>
            <a:ext cx="254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Arial Black" pitchFamily="34" charset="0"/>
              </a:rPr>
              <a:t>? </a:t>
            </a:r>
            <a:r>
              <a:rPr lang="ru-RU" sz="3600" b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4400" b="1" dirty="0" smtClean="0">
                <a:solidFill>
                  <a:schemeClr val="tx2"/>
                </a:solidFill>
                <a:latin typeface="Arial Black" pitchFamily="34" charset="0"/>
              </a:rPr>
              <a:t>2) </a:t>
            </a:r>
            <a:r>
              <a:rPr lang="ru-RU" sz="4800" b="1" dirty="0" smtClean="0">
                <a:solidFill>
                  <a:schemeClr val="tx2"/>
                </a:solidFill>
                <a:latin typeface="Arial Black" pitchFamily="34" charset="0"/>
              </a:rPr>
              <a:t>(∙)</a:t>
            </a:r>
            <a:endParaRPr lang="ru-RU" sz="48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1938" y="5517232"/>
            <a:ext cx="2556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Arial Black" pitchFamily="34" charset="0"/>
              </a:rPr>
              <a:t>? 3) (+)</a:t>
            </a:r>
            <a:endParaRPr lang="ru-RU" sz="44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772915"/>
            <a:ext cx="6048672" cy="3312368"/>
          </a:xfrm>
          <a:prstGeom prst="rect">
            <a:avLst/>
          </a:prstGeom>
          <a:solidFill>
            <a:schemeClr val="bg2"/>
          </a:solidFill>
          <a:ln w="1016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6084168" y="752168"/>
            <a:ext cx="1584176" cy="331236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084168" y="752168"/>
            <a:ext cx="0" cy="331236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49256" y="1265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9 см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984" y="220966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6 см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856" y="433423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7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= (6 + 9) ∙ 2 = 30 см </a:t>
            </a:r>
            <a:endParaRPr lang="ru-RU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5373216"/>
            <a:ext cx="7549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 = 6 ∙ 9 = 54 см</a:t>
            </a:r>
            <a:r>
              <a:rPr lang="ru-RU" sz="5400" baseline="30000" dirty="0" smtClean="0">
                <a:solidFill>
                  <a:schemeClr val="tx2"/>
                </a:solidFill>
                <a:latin typeface="Arial Black" pitchFamily="34" charset="0"/>
              </a:rPr>
              <a:t>2</a:t>
            </a:r>
            <a:endParaRPr lang="ru-RU" sz="5400" baseline="300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1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7272" y="772915"/>
            <a:ext cx="4672920" cy="3312368"/>
          </a:xfrm>
          <a:prstGeom prst="rect">
            <a:avLst/>
          </a:prstGeom>
          <a:solidFill>
            <a:schemeClr val="bg2"/>
          </a:solidFill>
          <a:ln w="1016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627272" y="2996952"/>
            <a:ext cx="467292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1627272" y="2996953"/>
            <a:ext cx="3448784" cy="108833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5710" y="126584"/>
            <a:ext cx="1407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8 см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210593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7 см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5" y="4141659"/>
            <a:ext cx="84249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=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(8 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+ </a:t>
            </a:r>
            <a:r>
              <a:rPr lang="ru-RU" sz="5400" dirty="0" smtClean="0">
                <a:solidFill>
                  <a:schemeClr val="tx2"/>
                </a:solidFill>
                <a:latin typeface="Arial Black" pitchFamily="34" charset="0"/>
              </a:rPr>
              <a:t>7) </a:t>
            </a:r>
            <a:r>
              <a:rPr lang="ru-RU" sz="5400" dirty="0">
                <a:solidFill>
                  <a:schemeClr val="tx2"/>
                </a:solidFill>
                <a:latin typeface="Arial Black" pitchFamily="34" charset="0"/>
              </a:rPr>
              <a:t>∙ 2 = 30 см 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5" y="5366712"/>
            <a:ext cx="68323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chemeClr val="tx2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= </a:t>
            </a:r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8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∙ </a:t>
            </a:r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7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= </a:t>
            </a:r>
            <a:r>
              <a:rPr lang="ru-RU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56 </a:t>
            </a:r>
            <a:r>
              <a:rPr lang="ru-RU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см</a:t>
            </a:r>
            <a:r>
              <a:rPr lang="ru-RU" sz="5400" b="1" baseline="30000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2</a:t>
            </a:r>
            <a:endParaRPr lang="ru-RU" sz="5400" b="1" baseline="300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6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291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Решение 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задач</dc:title>
  <cp:lastModifiedBy>Валентина</cp:lastModifiedBy>
  <cp:revision>19</cp:revision>
  <dcterms:modified xsi:type="dcterms:W3CDTF">2011-12-11T19:38:19Z</dcterms:modified>
</cp:coreProperties>
</file>