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6" r:id="rId3"/>
    <p:sldId id="275" r:id="rId4"/>
    <p:sldId id="258" r:id="rId5"/>
    <p:sldId id="257" r:id="rId6"/>
    <p:sldId id="261" r:id="rId7"/>
    <p:sldId id="260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7B4851-F528-4202-8270-ECFB07AAA737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C1DD86-38B1-4E5C-B79E-40A291FC9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5E8DC-0FB8-4D1C-A3D1-4E445D9309B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BDAF6B-43D2-449A-B71B-B448B1E92CB4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818E-9B71-4B4B-BCE6-68E2B13B96F1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F409-B620-40FB-B20E-B165E395A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DC729-14F7-49D3-B881-31B3B5BB18E3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04D6-BE4B-4C95-B0FB-A78389E3F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B492-F060-42FF-92A5-7D4D9975E747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C0B4-8B55-446D-B454-FB6CE222C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91BF-74CB-4F98-8DC1-E20D04591C8E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123B-545A-4FD0-ADAB-A483245DE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9F88-86CF-4CFB-B12F-929D18FF9C36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D7DB-78DD-4D10-BC69-93A95A5D2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6FF9-E457-439D-9D47-70A3A80E3246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ACEB-05BF-41B3-B550-93823D4A4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ABB1-3BF7-49C3-BDAB-26DD9F0A504C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704E-F556-488D-856C-E7D11D59E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7BD8-3A84-429A-AC22-44DA1E00C7B5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E85A-3DDA-4708-97B3-F80873C6C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01EA-11AF-472F-9BAE-3548FAB07B00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BC9D-0B48-43EE-BD47-C89DFC615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7B79-4700-49EA-9366-E82098602183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A7A4-2AD9-421C-8CB1-37620EBAD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7235-D638-493F-A0C9-5BF68976FE1A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3ABD-F2DB-444E-92EF-85AE20B53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E1FE29-D5AD-4E63-8480-846D07E11175}" type="datetimeFigureOut">
              <a:rPr lang="ru-RU"/>
              <a:pPr>
                <a:defRPr/>
              </a:pPr>
              <a:t>06.02.2010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36244-31B7-4B1E-BB7C-652A52D07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6700" dirty="0" smtClean="0">
                <a:latin typeface="Monotype Corsiva" pitchFamily="66" charset="0"/>
              </a:rPr>
              <a:t>Переходим в пятый класс.</a:t>
            </a:r>
            <a:endParaRPr lang="ru-RU" sz="67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Изучение кратковременной слуховой памяти на слова.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dirty="0" smtClean="0">
                <a:latin typeface="Century Gothic" pitchFamily="34" charset="0"/>
              </a:rPr>
              <a:t>Слон,  год, мяч, мыло, соль, шум, рука, пол, весна ,сын.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Оценка.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6 и более слов – высокий уровень.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5 слов – уровень выше среднего.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3- 4 слова – средний уровень.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1- 2 слова – уровень ниже среднего.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0 слов -  низкий уровень.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Изучение  слуховой памяти на материале рассказов.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   Галка и голуби.</a:t>
            </a:r>
          </a:p>
          <a:p>
            <a:pPr eaLnBrk="1" hangingPunct="1"/>
            <a:r>
              <a:rPr lang="ru-RU" smtClean="0"/>
              <a:t>Галка увидала, что голубей хорошо кормят, - выбелилась и влетела в голубятню. Голуби подумали, что она  такой же голубь, и пустили её. Но галка забылась и закричала по-галчьи. Тогда её голуби стали клевать и прогнали. Галка полетела назад, к своим, но галки испугались её оттого, что она была белая, и тоже прогнали.</a:t>
            </a:r>
          </a:p>
          <a:p>
            <a:pPr eaLnBrk="1" hangingPunct="1"/>
            <a:r>
              <a:rPr lang="ru-RU" smtClean="0"/>
              <a:t>                                                      (Л.Н. Толстой)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571500" y="285750"/>
            <a:ext cx="80010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                   </a:t>
            </a:r>
          </a:p>
          <a:p>
            <a:endParaRPr lang="ru-RU" sz="2800">
              <a:latin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</a:rPr>
              <a:t>                       Муравей и голубка. </a:t>
            </a:r>
          </a:p>
          <a:p>
            <a:r>
              <a:rPr lang="ru-RU" sz="2800">
                <a:latin typeface="Times New Roman" pitchFamily="18" charset="0"/>
              </a:rPr>
              <a:t>Муравей спустился к ручью: захотел напиться. Волна захлестнула его и  чуть не потопила. Голубка несла ветку; она увидела – муравей тонет, и бросила ему ветку в ручей. Муравей сел на ветку и спасся. Потом охотник расставил сеть на голубку и хотел захлопнуть. Муравей подполз к охотнику и укусил его за ногу; охотник охнул и уронил сеть. Голубка вспорхнула и улетела.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Изучение кратковременной зрительной памяти.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00188"/>
          <a:ext cx="8229600" cy="52117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4404"/>
                <a:gridCol w="7115196"/>
              </a:tblGrid>
              <a:tr h="1048738">
                <a:tc>
                  <a:txBody>
                    <a:bodyPr/>
                    <a:lstStyle/>
                    <a:p>
                      <a:r>
                        <a:rPr lang="ru-RU" dirty="0" smtClean="0"/>
                        <a:t>   1.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2.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5864">
                <a:tc>
                  <a:txBody>
                    <a:bodyPr/>
                    <a:lstStyle/>
                    <a:p>
                      <a:r>
                        <a:rPr lang="ru-RU" dirty="0" smtClean="0"/>
                        <a:t>    3.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 ?</a:t>
                      </a:r>
                      <a:endParaRPr lang="ru-RU" sz="6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4.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 </a:t>
                      </a:r>
                      <a:r>
                        <a:rPr lang="ru-RU" sz="6000" dirty="0" smtClean="0"/>
                        <a:t> </a:t>
                      </a:r>
                      <a:endParaRPr lang="ru-RU" sz="6000" dirty="0"/>
                    </a:p>
                  </a:txBody>
                  <a:tcPr/>
                </a:tc>
              </a:tr>
              <a:tr h="840132">
                <a:tc>
                  <a:txBody>
                    <a:bodyPr/>
                    <a:lstStyle/>
                    <a:p>
                      <a:r>
                        <a:rPr lang="ru-RU" dirty="0" smtClean="0"/>
                        <a:t>    5.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sz="6000" dirty="0" smtClean="0"/>
                        <a:t>Х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1785938" y="1785938"/>
            <a:ext cx="1071562" cy="785812"/>
          </a:xfrm>
          <a:prstGeom prst="triangle">
            <a:avLst>
              <a:gd name="adj" fmla="val 484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1813" y="1785938"/>
            <a:ext cx="857250" cy="785812"/>
          </a:xfrm>
          <a:prstGeom prst="rect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928813" y="2786063"/>
            <a:ext cx="714375" cy="785812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000375" y="2643188"/>
            <a:ext cx="1143000" cy="1000125"/>
          </a:xfrm>
          <a:prstGeom prst="mathPlu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оловина рамки 13"/>
          <p:cNvSpPr/>
          <p:nvPr/>
        </p:nvSpPr>
        <p:spPr>
          <a:xfrm>
            <a:off x="4429125" y="2786063"/>
            <a:ext cx="857250" cy="785812"/>
          </a:xfrm>
          <a:prstGeom prst="halfFrame">
            <a:avLst>
              <a:gd name="adj1" fmla="val 18933"/>
              <a:gd name="adj2" fmla="val 2373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4214813" y="3857625"/>
            <a:ext cx="928687" cy="642938"/>
          </a:xfrm>
          <a:prstGeom prst="mathEqual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2928938" y="3571875"/>
            <a:ext cx="1214437" cy="1071563"/>
          </a:xfrm>
          <a:prstGeom prst="mathPlus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>
            <a:off x="5643563" y="3643313"/>
            <a:ext cx="1071562" cy="1000125"/>
          </a:xfrm>
          <a:prstGeom prst="diamon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>
            <a:off x="2000250" y="4786313"/>
            <a:ext cx="714375" cy="642937"/>
          </a:xfrm>
          <a:prstGeom prst="rtTriangl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000375" y="5000625"/>
            <a:ext cx="1143000" cy="42862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929188"/>
            <a:ext cx="1071563" cy="5000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блако 32"/>
          <p:cNvSpPr/>
          <p:nvPr/>
        </p:nvSpPr>
        <p:spPr>
          <a:xfrm>
            <a:off x="6286500" y="4786313"/>
            <a:ext cx="914400" cy="785812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3143250" y="5786438"/>
            <a:ext cx="928688" cy="785812"/>
          </a:xfrm>
          <a:prstGeom prst="down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43438" y="5929313"/>
            <a:ext cx="1071562" cy="5000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6357938" y="5786438"/>
            <a:ext cx="857250" cy="785812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>
            <a:off x="7572375" y="5786438"/>
            <a:ext cx="1000125" cy="857250"/>
          </a:xfrm>
          <a:prstGeom prst="rtTriangl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Оценка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1 ряд – по 1 баллу за фигуру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2 ряд – по 2 балла за фигуру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3 ряд – по 3 балла за фигуру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4 ряд – по 4 балла за фигуру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5 ряд – по 5 балов за фигуру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Максимально возможное количество баллов – 51,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это - 100%.  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Техника чтения.</a:t>
            </a:r>
            <a:endParaRPr lang="ru-RU" sz="3600" dirty="0"/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357313"/>
            <a:ext cx="8215312" cy="4857750"/>
          </a:xfrm>
        </p:spPr>
        <p:txBody>
          <a:bodyPr/>
          <a:lstStyle/>
          <a:p>
            <a:pPr eaLnBrk="1" hangingPunct="1"/>
            <a:r>
              <a:rPr lang="ru-RU" u="sng" smtClean="0"/>
              <a:t>Для четвероклассников норма на конец учебного года – 110-120 слов в минуту.</a:t>
            </a:r>
          </a:p>
          <a:p>
            <a:pPr eaLnBrk="1" hangingPunct="1"/>
            <a:endParaRPr lang="ru-RU" u="sng" smtClean="0"/>
          </a:p>
          <a:p>
            <a:pPr eaLnBrk="1" hangingPunct="1"/>
            <a:r>
              <a:rPr lang="ru-RU" smtClean="0"/>
              <a:t>В нашем классе по результатам 1 полугодия с нормой справились 22 ученика – 110 слов и более.</a:t>
            </a:r>
          </a:p>
          <a:p>
            <a:pPr eaLnBrk="1" hangingPunct="1"/>
            <a:r>
              <a:rPr lang="ru-RU" smtClean="0"/>
              <a:t>Норма 1 полугодия – 100 слов в минуту – 4 ученика.</a:t>
            </a:r>
          </a:p>
          <a:p>
            <a:pPr eaLnBrk="1" hangingPunct="1"/>
            <a:r>
              <a:rPr lang="ru-RU" smtClean="0"/>
              <a:t>Читают ниже нормы – менее 100 слов – 6 человек. (19%) </a:t>
            </a:r>
          </a:p>
          <a:p>
            <a:pPr eaLnBrk="1" hangingPunct="1"/>
            <a:endParaRPr lang="ru-RU" u="sng" smtClean="0"/>
          </a:p>
          <a:p>
            <a:pPr eaLnBrk="1" hangingPunct="1"/>
            <a:endParaRPr lang="ru-RU" u="sng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Может ли ребёнок сопереживать и сочувствовать.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1. Родители спят, а я хочу играть, тогда я 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2. Маша улыбается…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3. Когда я вижу бездомное животное, я 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4. У мамы неприятности на работе, я 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5. Я вижу, что на улице ребята мучают кошку 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6. Виталик потерял свою любимую игрушку …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642938" y="428625"/>
            <a:ext cx="77866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endParaRPr lang="ru-RU" sz="3600"/>
          </a:p>
          <a:p>
            <a:pPr>
              <a:buFont typeface="Wingdings 2" pitchFamily="18" charset="2"/>
              <a:buNone/>
            </a:pPr>
            <a:endParaRPr lang="ru-RU" sz="3600"/>
          </a:p>
          <a:p>
            <a:pPr>
              <a:buFont typeface="Wingdings" pitchFamily="2" charset="2"/>
              <a:buChar char="Ø"/>
            </a:pPr>
            <a:r>
              <a:rPr lang="ru-RU" sz="3600"/>
              <a:t>Как, на ваш взгляд, надо закончить рассказ?</a:t>
            </a:r>
          </a:p>
          <a:p>
            <a:endParaRPr lang="ru-RU" sz="3600"/>
          </a:p>
          <a:p>
            <a:pPr>
              <a:buFont typeface="Wingdings" pitchFamily="2" charset="2"/>
              <a:buChar char="Ø"/>
            </a:pPr>
            <a:r>
              <a:rPr lang="ru-RU" sz="3600"/>
              <a:t>Как бы вы поступили на месте героя?</a:t>
            </a:r>
          </a:p>
          <a:p>
            <a:endParaRPr lang="ru-RU" sz="3600"/>
          </a:p>
          <a:p>
            <a:pPr>
              <a:buFont typeface="Wingdings" pitchFamily="2" charset="2"/>
              <a:buChar char="Ø"/>
            </a:pPr>
            <a:r>
              <a:rPr lang="ru-RU" sz="3600"/>
              <a:t>Кого из героев вам жалко?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4" descr="IMG_22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8707437" cy="65722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4" descr="DSC077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628650"/>
            <a:ext cx="8401050" cy="56007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4" descr="DSC075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500063"/>
            <a:ext cx="8786813" cy="58578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Наши ожидания, проблемы, страхи, опасения…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Негативные ожидания имеют 20 % детей;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Позитивные ожидания    80  % детей.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Среди негативных ожиданий чаще встречаются: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Боятся трудностей в обучении 2 % детей;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Боятся кабинетной системы 2 % детей;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Боятся расставаться с классным руководителем и новых учителей 6%;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Боятся нового коллектива  0 % детей;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Боятся, что будут ругать родители 0 % детей.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О трудностях.</a:t>
            </a:r>
            <a:endParaRPr lang="ru-RU" sz="400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1. Новые учебные предметы.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2. Необходимость общаться с разными учителями.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Учитель и ребёнок находятся на разных полюсах. (флегматик – холерик)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Ребёнку надо приспосабливаться к разным стилям преподавания. (учителя по-разному объясняют, по-разному воздействуют на ученика)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3. Способность к  произвольной регуляции деятельности (состояние ребёнка подчиняться режиму, требованиям, правилам).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Недостатки, которые мешают учиться в среднем звене: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Плохо развита память (на это указывают 53% опрошенных учителей);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Невнимательны (33% учителей);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Несамостоятельны (23% учителей);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Плохо развита речь;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Плохо развит навык чтения;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Неорганизованны;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Не проявляют познавательный интерес;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Неумение  и нежелание сопереживать (низкий уровень </a:t>
            </a:r>
            <a:r>
              <a:rPr lang="ru-RU" dirty="0" err="1" smtClean="0"/>
              <a:t>эмпатии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Развитие внимания, самоконтроля.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Стары  лебеди склонили перед  ним гордые шеи. Взрослые и дти толпились на берегу. Внизу над ними расстилалась ледяная пустыня. В отфет я кивал ему рукой. Солнце дохотило до верхушек деревьев и тряталось за ними. Сорняки живучи и плодовиты. Я уже заснул, когда кто-то окликнул меня. На столе лежала карта на шего города. Самолёт сюда, чтобы помочь людям. Скоро удалось мне на машине.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Подсчитайте количество пропущенных ошибок: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1643063"/>
            <a:ext cx="8229600" cy="47085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0 – 2 – высокий уровень внимания.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3 – 4  - средний уровень внимания.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Более 5 пропущенных ошибок – низкий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  уровень внимания.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Изучение кратковременной слуховой памяти на цифры.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5, 3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7, 2, 5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6, 3, 5, 7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3, 1, 5, 7, 2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7, 2, 3, 8, 3, 1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                       6, 3, 5, 7, 2, 8, 1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Оценка (по длине строки).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Строка, где 6-7 цифр –    отличная память.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Строка, где 4-5 цифр –    хорошая память.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Строка, где 2-3 цифры – плохая память.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545</TotalTime>
  <Words>848</Words>
  <Application>Microsoft Office PowerPoint</Application>
  <PresentationFormat>Экран (4:3)</PresentationFormat>
  <Paragraphs>111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Wingdings 2</vt:lpstr>
      <vt:lpstr>Wingdings</vt:lpstr>
      <vt:lpstr>Wingdings 3</vt:lpstr>
      <vt:lpstr>Calibri</vt:lpstr>
      <vt:lpstr>Century Gothic</vt:lpstr>
      <vt:lpstr>Апекс</vt:lpstr>
      <vt:lpstr>       Переходим в пятый класс.</vt:lpstr>
      <vt:lpstr>Слайд 2</vt:lpstr>
      <vt:lpstr>Слайд 3</vt:lpstr>
      <vt:lpstr>Наши ожидания, проблемы, страхи, опасения…</vt:lpstr>
      <vt:lpstr>О трудностях.</vt:lpstr>
      <vt:lpstr>Недостатки, которые мешают учиться в среднем звене:</vt:lpstr>
      <vt:lpstr>Развитие внимания, самоконтроля.</vt:lpstr>
      <vt:lpstr>Подсчитайте количество пропущенных ошибок:</vt:lpstr>
      <vt:lpstr>Изучение кратковременной слуховой памяти на цифры.</vt:lpstr>
      <vt:lpstr>Изучение кратковременной слуховой памяти на слова.</vt:lpstr>
      <vt:lpstr> Изучение  слуховой памяти на материале рассказов. </vt:lpstr>
      <vt:lpstr>Слайд 12</vt:lpstr>
      <vt:lpstr>Изучение кратковременной зрительной памяти.</vt:lpstr>
      <vt:lpstr>Оценка.</vt:lpstr>
      <vt:lpstr>Техника чтения.</vt:lpstr>
      <vt:lpstr>Может ли ребёнок сопереживать и сочувствовать.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Переходим в пятый класс.</dc:title>
  <dc:creator>User</dc:creator>
  <cp:lastModifiedBy>User</cp:lastModifiedBy>
  <cp:revision>52</cp:revision>
  <dcterms:created xsi:type="dcterms:W3CDTF">2010-02-03T01:23:49Z</dcterms:created>
  <dcterms:modified xsi:type="dcterms:W3CDTF">2010-02-05T15:43:08Z</dcterms:modified>
</cp:coreProperties>
</file>