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E389-325D-4F60-9563-8A7AEB59EE7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3F60-702E-4BC6-86B9-36814CA06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3073"/>
            <a:ext cx="7715303" cy="56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3"/>
          <p:cNvSpPr>
            <a:spLocks noChangeArrowheads="1"/>
          </p:cNvSpPr>
          <p:nvPr/>
        </p:nvSpPr>
        <p:spPr bwMode="auto">
          <a:xfrm>
            <a:off x="3886200" y="3984625"/>
            <a:ext cx="1371600" cy="1295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BD5B"/>
              </a:gs>
            </a:gsLst>
            <a:path path="rect">
              <a:fillToRect t="100000" r="100000"/>
            </a:path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Freeform 7"/>
          <p:cNvSpPr>
            <a:spLocks/>
          </p:cNvSpPr>
          <p:nvPr/>
        </p:nvSpPr>
        <p:spPr bwMode="auto">
          <a:xfrm>
            <a:off x="914400" y="4975225"/>
            <a:ext cx="1035050" cy="965200"/>
          </a:xfrm>
          <a:custGeom>
            <a:avLst/>
            <a:gdLst>
              <a:gd name="T0" fmla="*/ 2147483647 w 652"/>
              <a:gd name="T1" fmla="*/ 0 h 608"/>
              <a:gd name="T2" fmla="*/ 2147483647 w 652"/>
              <a:gd name="T3" fmla="*/ 2147483647 h 608"/>
              <a:gd name="T4" fmla="*/ 2147483647 w 652"/>
              <a:gd name="T5" fmla="*/ 2147483647 h 608"/>
              <a:gd name="T6" fmla="*/ 0 w 652"/>
              <a:gd name="T7" fmla="*/ 2147483647 h 608"/>
              <a:gd name="T8" fmla="*/ 2147483647 w 652"/>
              <a:gd name="T9" fmla="*/ 0 h 6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2"/>
              <a:gd name="T16" fmla="*/ 0 h 608"/>
              <a:gd name="T17" fmla="*/ 652 w 652"/>
              <a:gd name="T18" fmla="*/ 608 h 6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2" h="608">
                <a:moveTo>
                  <a:pt x="2" y="0"/>
                </a:moveTo>
                <a:lnTo>
                  <a:pt x="650" y="6"/>
                </a:lnTo>
                <a:lnTo>
                  <a:pt x="652" y="608"/>
                </a:lnTo>
                <a:lnTo>
                  <a:pt x="0" y="604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5661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066800" y="3146425"/>
          <a:ext cx="701675" cy="461963"/>
        </p:xfrm>
        <a:graphic>
          <a:graphicData uri="http://schemas.openxmlformats.org/presentationml/2006/ole">
            <p:oleObj spid="_x0000_s2050" name="Формула" r:id="rId3" imgW="342720" imgH="228600" progId="Equation.3">
              <p:embed/>
            </p:oleObj>
          </a:graphicData>
        </a:graphic>
      </p:graphicFrame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914400" y="3603625"/>
            <a:ext cx="990600" cy="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1000100" y="4214818"/>
          <a:ext cx="835025" cy="527050"/>
        </p:xfrm>
        <a:graphic>
          <a:graphicData uri="http://schemas.openxmlformats.org/presentationml/2006/ole">
            <p:oleObj spid="_x0000_s2051" name="Формула" r:id="rId4" imgW="406080" imgH="254160" progId="Equation.3">
              <p:embed/>
            </p:oleObj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4214810" y="3071810"/>
          <a:ext cx="785818" cy="527050"/>
        </p:xfrm>
        <a:graphic>
          <a:graphicData uri="http://schemas.openxmlformats.org/presentationml/2006/ole">
            <p:oleObj spid="_x0000_s2052" name="Формула" r:id="rId5" imgW="393480" imgH="254160" progId="Equation.3">
              <p:embed/>
            </p:oleObj>
          </a:graphicData>
        </a:graphic>
      </p:graphicFrame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1908175" y="1089025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Кубический сантиметр</a:t>
            </a:r>
          </a:p>
        </p:txBody>
      </p:sp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4114800" y="5280025"/>
          <a:ext cx="685800" cy="450850"/>
        </p:xfrm>
        <a:graphic>
          <a:graphicData uri="http://schemas.openxmlformats.org/presentationml/2006/ole">
            <p:oleObj spid="_x0000_s2053" name="Формула" r:id="rId6" imgW="342720" imgH="228600" progId="Equation.3">
              <p:embed/>
            </p:oleObj>
          </a:graphicData>
        </a:graphic>
      </p:graphicFrame>
      <p:graphicFrame>
        <p:nvGraphicFramePr>
          <p:cNvPr id="1030" name="Object 19"/>
          <p:cNvGraphicFramePr>
            <a:graphicFrameLocks noChangeAspect="1"/>
          </p:cNvGraphicFramePr>
          <p:nvPr/>
        </p:nvGraphicFramePr>
        <p:xfrm>
          <a:off x="5334000" y="4365625"/>
          <a:ext cx="685800" cy="450850"/>
        </p:xfrm>
        <a:graphic>
          <a:graphicData uri="http://schemas.openxmlformats.org/presentationml/2006/ole">
            <p:oleObj spid="_x0000_s2054" name="Формула" r:id="rId7" imgW="342720" imgH="228600" progId="Equation.3">
              <p:embed/>
            </p:oleObj>
          </a:graphicData>
        </a:graphic>
      </p:graphicFrame>
      <p:sp>
        <p:nvSpPr>
          <p:cNvPr id="1037" name="Line 21"/>
          <p:cNvSpPr>
            <a:spLocks noChangeShapeType="1"/>
          </p:cNvSpPr>
          <p:nvPr/>
        </p:nvSpPr>
        <p:spPr bwMode="auto">
          <a:xfrm>
            <a:off x="3886200" y="5280025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Freeform 23"/>
          <p:cNvSpPr>
            <a:spLocks/>
          </p:cNvSpPr>
          <p:nvPr/>
        </p:nvSpPr>
        <p:spPr bwMode="auto">
          <a:xfrm>
            <a:off x="4940300" y="4308475"/>
            <a:ext cx="1588" cy="958850"/>
          </a:xfrm>
          <a:custGeom>
            <a:avLst/>
            <a:gdLst>
              <a:gd name="T0" fmla="*/ 0 w 1"/>
              <a:gd name="T1" fmla="*/ 0 h 604"/>
              <a:gd name="T2" fmla="*/ 0 w 1"/>
              <a:gd name="T3" fmla="*/ 2147483647 h 604"/>
              <a:gd name="T4" fmla="*/ 0 60000 65536"/>
              <a:gd name="T5" fmla="*/ 0 60000 65536"/>
              <a:gd name="T6" fmla="*/ 0 w 1"/>
              <a:gd name="T7" fmla="*/ 0 h 604"/>
              <a:gd name="T8" fmla="*/ 1 w 1"/>
              <a:gd name="T9" fmla="*/ 604 h 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04">
                <a:moveTo>
                  <a:pt x="0" y="0"/>
                </a:moveTo>
                <a:cubicBezTo>
                  <a:pt x="0" y="201"/>
                  <a:pt x="0" y="403"/>
                  <a:pt x="0" y="60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26"/>
          <p:cNvSpPr>
            <a:spLocks noChangeShapeType="1"/>
          </p:cNvSpPr>
          <p:nvPr/>
        </p:nvSpPr>
        <p:spPr bwMode="auto">
          <a:xfrm flipH="1">
            <a:off x="4953000" y="4975225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31" name="Object 18"/>
          <p:cNvGraphicFramePr>
            <a:graphicFrameLocks noChangeAspect="1"/>
          </p:cNvGraphicFramePr>
          <p:nvPr/>
        </p:nvGraphicFramePr>
        <p:xfrm>
          <a:off x="5029200" y="5127625"/>
          <a:ext cx="685800" cy="450850"/>
        </p:xfrm>
        <a:graphic>
          <a:graphicData uri="http://schemas.openxmlformats.org/presentationml/2006/ole">
            <p:oleObj spid="_x0000_s2055" name="Формула" r:id="rId8" imgW="342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4929190" y="264318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4500562" y="521495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5214942" y="521495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5929322" y="521495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6643702" y="521495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4500562" y="450057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5214942" y="450057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5929322" y="450057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6643702" y="4500570"/>
            <a:ext cx="928694" cy="928694"/>
          </a:xfrm>
          <a:prstGeom prst="cub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1071538" y="5357826"/>
            <a:ext cx="928694" cy="928694"/>
          </a:xfrm>
          <a:prstGeom prst="cub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1071538" y="4643446"/>
            <a:ext cx="928694" cy="928694"/>
          </a:xfrm>
          <a:prstGeom prst="cub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1071538" y="3929066"/>
            <a:ext cx="928694" cy="928694"/>
          </a:xfrm>
          <a:prstGeom prst="cub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1071538" y="3214686"/>
            <a:ext cx="928694" cy="928694"/>
          </a:xfrm>
          <a:prstGeom prst="cub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1071538" y="2500306"/>
            <a:ext cx="928694" cy="928694"/>
          </a:xfrm>
          <a:prstGeom prst="cub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5643570" y="264318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6357950" y="264318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34" y="285728"/>
            <a:ext cx="4071966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Определите  объём </a:t>
            </a:r>
          </a:p>
          <a:p>
            <a:pPr algn="ctr">
              <a:defRPr/>
            </a:pPr>
            <a:r>
              <a:rPr lang="ru-RU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фигур в кубических см</a:t>
            </a:r>
            <a:endParaRPr lang="ru-RU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Выноска 1 18"/>
          <p:cNvSpPr/>
          <p:nvPr/>
        </p:nvSpPr>
        <p:spPr>
          <a:xfrm>
            <a:off x="2490788" y="4341813"/>
            <a:ext cx="1357312" cy="428625"/>
          </a:xfrm>
          <a:prstGeom prst="borderCallout1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Выноска 1 19"/>
          <p:cNvSpPr/>
          <p:nvPr/>
        </p:nvSpPr>
        <p:spPr>
          <a:xfrm>
            <a:off x="6500813" y="3929063"/>
            <a:ext cx="1357312" cy="428625"/>
          </a:xfrm>
          <a:prstGeom prst="borderCallout1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Выноска 1 20"/>
          <p:cNvSpPr/>
          <p:nvPr/>
        </p:nvSpPr>
        <p:spPr>
          <a:xfrm>
            <a:off x="7215188" y="571500"/>
            <a:ext cx="1357312" cy="428625"/>
          </a:xfrm>
          <a:prstGeom prst="borderCallout1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baseline="30000" dirty="0">
              <a:solidFill>
                <a:srgbClr val="C00000"/>
              </a:solidFill>
            </a:endParaRPr>
          </a:p>
        </p:txBody>
      </p:sp>
      <p:sp>
        <p:nvSpPr>
          <p:cNvPr id="22" name="Куб 21"/>
          <p:cNvSpPr/>
          <p:nvPr/>
        </p:nvSpPr>
        <p:spPr>
          <a:xfrm>
            <a:off x="4929190" y="192880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5643570" y="192880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6357950" y="192880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4929190" y="121442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5643570" y="121442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6357950" y="1214422"/>
            <a:ext cx="928694" cy="928694"/>
          </a:xfrm>
          <a:prstGeom prst="cub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br>
              <a:rPr lang="ru-RU" dirty="0" smtClean="0"/>
            </a:br>
            <a:r>
              <a:rPr lang="ru-RU" dirty="0" smtClean="0"/>
              <a:t>1.Любой прямоугольный параллелепипед имеет грани. У него их: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а)12           б)8                в)6             г)10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22606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2.У каждого параллелепипеда есть рёбра. Это :</a:t>
            </a:r>
            <a:br>
              <a:rPr lang="ru-RU" dirty="0" smtClean="0"/>
            </a:br>
            <a:r>
              <a:rPr lang="ru-RU" dirty="0" smtClean="0"/>
              <a:t>                   а) прямоугольники</a:t>
            </a:r>
            <a:br>
              <a:rPr lang="ru-RU" dirty="0" smtClean="0"/>
            </a:br>
            <a:r>
              <a:rPr lang="ru-RU" dirty="0" smtClean="0"/>
              <a:t>                   б)прямые</a:t>
            </a:r>
            <a:br>
              <a:rPr lang="ru-RU" dirty="0" smtClean="0"/>
            </a:br>
            <a:r>
              <a:rPr lang="ru-RU" dirty="0" smtClean="0"/>
              <a:t>                   в)треугольники</a:t>
            </a:r>
            <a:br>
              <a:rPr lang="ru-RU" dirty="0" smtClean="0"/>
            </a:br>
            <a:r>
              <a:rPr lang="ru-RU" dirty="0" smtClean="0"/>
              <a:t>                   г)отрезки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5154626"/>
          </a:xfrm>
        </p:spPr>
        <p:txBody>
          <a:bodyPr>
            <a:normAutofit/>
          </a:bodyPr>
          <a:lstStyle/>
          <a:p>
            <a:r>
              <a:rPr lang="ru-RU" dirty="0" smtClean="0"/>
              <a:t>3. У куба все ребра:</a:t>
            </a:r>
            <a:br>
              <a:rPr lang="ru-RU" dirty="0" smtClean="0"/>
            </a:br>
            <a:r>
              <a:rPr lang="ru-RU" dirty="0" smtClean="0"/>
              <a:t>                  а)попарно равны</a:t>
            </a:r>
            <a:br>
              <a:rPr lang="ru-RU" dirty="0" smtClean="0"/>
            </a:br>
            <a:r>
              <a:rPr lang="ru-RU" dirty="0" smtClean="0"/>
              <a:t>   б)разные</a:t>
            </a:r>
            <a:br>
              <a:rPr lang="ru-RU" dirty="0" smtClean="0"/>
            </a:br>
            <a:r>
              <a:rPr lang="ru-RU" dirty="0" smtClean="0"/>
              <a:t>   в)равные</a:t>
            </a:r>
            <a:br>
              <a:rPr lang="ru-RU" dirty="0" smtClean="0"/>
            </a:br>
            <a:r>
              <a:rPr lang="ru-RU" dirty="0" smtClean="0"/>
              <a:t>             г)другой ответ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511816"/>
          </a:xfrm>
        </p:spPr>
        <p:txBody>
          <a:bodyPr>
            <a:normAutofit/>
          </a:bodyPr>
          <a:lstStyle/>
          <a:p>
            <a:r>
              <a:rPr lang="ru-RU" dirty="0" smtClean="0"/>
              <a:t>4. У параллелепипеда противоположные грани:</a:t>
            </a:r>
            <a:br>
              <a:rPr lang="ru-RU" dirty="0" smtClean="0"/>
            </a:br>
            <a:r>
              <a:rPr lang="ru-RU" dirty="0" smtClean="0"/>
              <a:t>а)равны</a:t>
            </a:r>
            <a:br>
              <a:rPr lang="ru-RU" dirty="0" smtClean="0"/>
            </a:br>
            <a:r>
              <a:rPr lang="ru-RU" dirty="0" smtClean="0"/>
              <a:t>      б)квадраты</a:t>
            </a:r>
            <a:br>
              <a:rPr lang="ru-RU" dirty="0" smtClean="0"/>
            </a:br>
            <a:r>
              <a:rPr lang="ru-RU" dirty="0" smtClean="0"/>
              <a:t>  в)разные</a:t>
            </a:r>
            <a:br>
              <a:rPr lang="ru-RU" dirty="0" smtClean="0"/>
            </a:br>
            <a:r>
              <a:rPr lang="ru-RU" dirty="0" smtClean="0"/>
              <a:t>            г)другой ответ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22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Объем прямоугольного параллелепипеда можно вычислить по формуле:</a:t>
            </a:r>
            <a:br>
              <a:rPr lang="ru-RU" dirty="0" smtClean="0"/>
            </a:br>
            <a:r>
              <a:rPr lang="ru-RU" dirty="0" smtClean="0"/>
              <a:t>а)</a:t>
            </a:r>
            <a:r>
              <a:rPr lang="en-US" dirty="0" smtClean="0"/>
              <a:t>V=a x </a:t>
            </a:r>
            <a:r>
              <a:rPr lang="ru-RU" dirty="0" smtClean="0"/>
              <a:t>в</a:t>
            </a:r>
            <a:br>
              <a:rPr lang="ru-RU" dirty="0" smtClean="0"/>
            </a:br>
            <a:r>
              <a:rPr lang="ru-RU" dirty="0" smtClean="0"/>
              <a:t>       б)</a:t>
            </a:r>
            <a:r>
              <a:rPr lang="en-US" dirty="0" smtClean="0"/>
              <a:t>V= (</a:t>
            </a:r>
            <a:r>
              <a:rPr lang="en-US" dirty="0" err="1" smtClean="0"/>
              <a:t>a+b</a:t>
            </a:r>
            <a:r>
              <a:rPr lang="en-US" dirty="0" smtClean="0"/>
              <a:t>) x2</a:t>
            </a:r>
            <a:br>
              <a:rPr lang="en-US" dirty="0" smtClean="0"/>
            </a:br>
            <a:r>
              <a:rPr lang="ru-RU" dirty="0" smtClean="0"/>
              <a:t>       в)</a:t>
            </a:r>
            <a:r>
              <a:rPr lang="en-US" dirty="0" smtClean="0"/>
              <a:t> V= a x </a:t>
            </a:r>
            <a:r>
              <a:rPr lang="ru-RU" dirty="0" smtClean="0"/>
              <a:t>в </a:t>
            </a:r>
            <a:r>
              <a:rPr lang="en-US" dirty="0" smtClean="0"/>
              <a:t>x </a:t>
            </a:r>
            <a:r>
              <a:rPr lang="ru-RU" dirty="0" smtClean="0"/>
              <a:t>с</a:t>
            </a:r>
            <a:br>
              <a:rPr lang="ru-RU" dirty="0" smtClean="0"/>
            </a:br>
            <a:r>
              <a:rPr lang="ru-RU" dirty="0" smtClean="0"/>
              <a:t>                г) другой вариант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357166"/>
            <a:ext cx="8242300" cy="925518"/>
          </a:xfr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57225" y="1714488"/>
          <a:ext cx="7215237" cy="2500330"/>
        </p:xfrm>
        <a:graphic>
          <a:graphicData uri="http://schemas.openxmlformats.org/drawingml/2006/table">
            <a:tbl>
              <a:tblPr/>
              <a:tblGrid>
                <a:gridCol w="1505275"/>
                <a:gridCol w="1427304"/>
                <a:gridCol w="1427304"/>
                <a:gridCol w="1427304"/>
                <a:gridCol w="1428050"/>
              </a:tblGrid>
              <a:tr h="1250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50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3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>
                <a:ea typeface="Calibri" pitchFamily="34" charset="0"/>
                <a:cs typeface="Times New Roman" pitchFamily="18" charset="0"/>
              </a:rPr>
              <a:t/>
            </a:r>
            <a:br>
              <a:rPr lang="ru-RU" sz="1200" b="1">
                <a:ea typeface="Calibri" pitchFamily="34" charset="0"/>
                <a:cs typeface="Times New Roman" pitchFamily="18" charset="0"/>
              </a:rPr>
            </a:br>
            <a:r>
              <a:rPr lang="ru-RU" sz="1200" b="1">
                <a:ea typeface="Calibri" pitchFamily="34" charset="0"/>
                <a:cs typeface="Times New Roman" pitchFamily="18" charset="0"/>
              </a:rPr>
              <a:t/>
            </a:r>
            <a:br>
              <a:rPr lang="ru-RU" sz="1200" b="1">
                <a:ea typeface="Calibri" pitchFamily="34" charset="0"/>
                <a:cs typeface="Times New Roman" pitchFamily="18" charset="0"/>
              </a:rPr>
            </a:br>
            <a:endParaRPr lang="ru-RU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565469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Домашнее задание:</a:t>
            </a:r>
            <a:br>
              <a:rPr lang="ru-RU" sz="4000" b="1" dirty="0" smtClean="0"/>
            </a:br>
            <a:r>
              <a:rPr lang="ru-RU" sz="4000" b="1" dirty="0" smtClean="0"/>
              <a:t>1.Определить объем спичечной упаковки</a:t>
            </a:r>
            <a:br>
              <a:rPr lang="ru-RU" sz="4000" b="1" dirty="0" smtClean="0"/>
            </a:br>
            <a:r>
              <a:rPr lang="ru-RU" sz="4000" b="1" dirty="0" smtClean="0"/>
              <a:t>2.Вопрос из ЕГЭ: во сколько увеличится объем параллелепипеда, если его измерения увеличатся в 2 раза?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i="1" dirty="0">
                <a:latin typeface="Times New Roman" pitchFamily="18" charset="0"/>
                <a:ea typeface="+mj-ea"/>
                <a:cs typeface="Times New Roman" pitchFamily="18" charset="0"/>
              </a:rPr>
              <a:t>Какие из геометрических тел являются параллелепипедами?</a:t>
            </a: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684213" y="2060575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84438" y="2133600"/>
            <a:ext cx="1655762" cy="914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48263" y="2276475"/>
            <a:ext cx="914400" cy="2590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7308850" y="2133600"/>
            <a:ext cx="1057275" cy="158273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916238" y="4005263"/>
            <a:ext cx="914400" cy="2509837"/>
          </a:xfrm>
          <a:prstGeom prst="can">
            <a:avLst>
              <a:gd name="adj" fmla="val 6862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948488" y="4868863"/>
            <a:ext cx="1214437" cy="1214437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95375" y="2940050"/>
            <a:ext cx="42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а)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400425" y="3011488"/>
            <a:ext cx="430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б)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703888" y="4740275"/>
            <a:ext cx="427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в)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64475" y="3803650"/>
            <a:ext cx="401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г)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239838" y="510063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д)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832225" y="6251575"/>
            <a:ext cx="49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ж)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8151813" y="5964238"/>
            <a:ext cx="407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з)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 rot="10800000">
            <a:off x="250825" y="4724400"/>
            <a:ext cx="1584325" cy="360363"/>
          </a:xfrm>
          <a:prstGeom prst="ellipse">
            <a:avLst/>
          </a:prstGeom>
          <a:solidFill>
            <a:srgbClr val="CC0099"/>
          </a:solidFill>
          <a:ln w="9525">
            <a:round/>
            <a:headEnd/>
            <a:tailEnd/>
          </a:ln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CC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pic>
        <p:nvPicPr>
          <p:cNvPr id="5137" name="Picture 17" descr="colormov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700213"/>
            <a:ext cx="571500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879725" y="1449388"/>
            <a:ext cx="3565525" cy="481806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8449F9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28575">
            <a:solidFill>
              <a:srgbClr val="8449F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88931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572F"/>
                </a:solidFill>
                <a:latin typeface="Times New Roman" pitchFamily="18" charset="0"/>
                <a:cs typeface="Times New Roman" pitchFamily="18" charset="0"/>
              </a:rPr>
              <a:t>Прямоугольный параллелепипед</a:t>
            </a:r>
            <a:endParaRPr lang="ru-RU" sz="4000" b="1">
              <a:solidFill>
                <a:srgbClr val="FF572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762000"/>
            <a:ext cx="4114800" cy="4876800"/>
            <a:chOff x="528" y="432"/>
            <a:chExt cx="2592" cy="30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672"/>
              <a:ext cx="1920" cy="2640"/>
              <a:chOff x="816" y="672"/>
              <a:chExt cx="1920" cy="2640"/>
            </a:xfrm>
          </p:grpSpPr>
          <p:sp>
            <p:nvSpPr>
              <p:cNvPr id="7184" name="AutoShape 4"/>
              <p:cNvSpPr>
                <a:spLocks noChangeArrowheads="1"/>
              </p:cNvSpPr>
              <p:nvPr/>
            </p:nvSpPr>
            <p:spPr bwMode="auto">
              <a:xfrm>
                <a:off x="816" y="672"/>
                <a:ext cx="1920" cy="576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5" name="Line 5"/>
              <p:cNvSpPr>
                <a:spLocks noChangeShapeType="1"/>
              </p:cNvSpPr>
              <p:nvPr/>
            </p:nvSpPr>
            <p:spPr bwMode="auto">
              <a:xfrm>
                <a:off x="1296" y="278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Line 6"/>
              <p:cNvSpPr>
                <a:spLocks noChangeShapeType="1"/>
              </p:cNvSpPr>
              <p:nvPr/>
            </p:nvSpPr>
            <p:spPr bwMode="auto">
              <a:xfrm flipH="1">
                <a:off x="2256" y="2784"/>
                <a:ext cx="48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Line 7"/>
              <p:cNvSpPr>
                <a:spLocks noChangeShapeType="1"/>
              </p:cNvSpPr>
              <p:nvPr/>
            </p:nvSpPr>
            <p:spPr bwMode="auto">
              <a:xfrm>
                <a:off x="816" y="3312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Line 8"/>
              <p:cNvSpPr>
                <a:spLocks noChangeShapeType="1"/>
              </p:cNvSpPr>
              <p:nvPr/>
            </p:nvSpPr>
            <p:spPr bwMode="auto">
              <a:xfrm flipH="1">
                <a:off x="816" y="278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Line 9"/>
              <p:cNvSpPr>
                <a:spLocks noChangeShapeType="1"/>
              </p:cNvSpPr>
              <p:nvPr/>
            </p:nvSpPr>
            <p:spPr bwMode="auto">
              <a:xfrm flipV="1">
                <a:off x="81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Line 10"/>
              <p:cNvSpPr>
                <a:spLocks noChangeShapeType="1"/>
              </p:cNvSpPr>
              <p:nvPr/>
            </p:nvSpPr>
            <p:spPr bwMode="auto">
              <a:xfrm flipV="1">
                <a:off x="1296" y="72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Line 11"/>
              <p:cNvSpPr>
                <a:spLocks noChangeShapeType="1"/>
              </p:cNvSpPr>
              <p:nvPr/>
            </p:nvSpPr>
            <p:spPr bwMode="auto">
              <a:xfrm flipV="1">
                <a:off x="225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Line 12"/>
              <p:cNvSpPr>
                <a:spLocks noChangeShapeType="1"/>
              </p:cNvSpPr>
              <p:nvPr/>
            </p:nvSpPr>
            <p:spPr bwMode="auto">
              <a:xfrm flipV="1">
                <a:off x="2736" y="672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6" name="Text Box 13"/>
            <p:cNvSpPr txBox="1">
              <a:spLocks noChangeArrowheads="1"/>
            </p:cNvSpPr>
            <p:nvPr/>
          </p:nvSpPr>
          <p:spPr bwMode="auto">
            <a:xfrm>
              <a:off x="528" y="3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7" name="Text Box 14"/>
            <p:cNvSpPr txBox="1">
              <a:spLocks noChangeArrowheads="1"/>
            </p:cNvSpPr>
            <p:nvPr/>
          </p:nvSpPr>
          <p:spPr bwMode="auto">
            <a:xfrm>
              <a:off x="2304" y="3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8" name="Text Box 15"/>
            <p:cNvSpPr txBox="1"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9" name="Text Box 16"/>
            <p:cNvSpPr txBox="1">
              <a:spLocks noChangeArrowheads="1"/>
            </p:cNvSpPr>
            <p:nvPr/>
          </p:nvSpPr>
          <p:spPr bwMode="auto">
            <a:xfrm>
              <a:off x="2784" y="25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80" name="Text Box 17"/>
            <p:cNvSpPr txBox="1">
              <a:spLocks noChangeArrowheads="1"/>
            </p:cNvSpPr>
            <p:nvPr/>
          </p:nvSpPr>
          <p:spPr bwMode="auto">
            <a:xfrm>
              <a:off x="528" y="11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81" name="Text Box 18"/>
            <p:cNvSpPr txBox="1">
              <a:spLocks noChangeArrowheads="1"/>
            </p:cNvSpPr>
            <p:nvPr/>
          </p:nvSpPr>
          <p:spPr bwMode="auto">
            <a:xfrm>
              <a:off x="2256" y="115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82" name="Text Box 19"/>
            <p:cNvSpPr txBox="1">
              <a:spLocks noChangeArrowheads="1"/>
            </p:cNvSpPr>
            <p:nvPr/>
          </p:nvSpPr>
          <p:spPr bwMode="auto">
            <a:xfrm>
              <a:off x="1056" y="4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83" name="Text Box 20"/>
            <p:cNvSpPr txBox="1">
              <a:spLocks noChangeArrowheads="1"/>
            </p:cNvSpPr>
            <p:nvPr/>
          </p:nvSpPr>
          <p:spPr bwMode="auto">
            <a:xfrm>
              <a:off x="2736" y="43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sp>
        <p:nvSpPr>
          <p:cNvPr id="7171" name="Text Box 21"/>
          <p:cNvSpPr txBox="1">
            <a:spLocks noChangeArrowheads="1"/>
          </p:cNvSpPr>
          <p:nvPr/>
        </p:nvSpPr>
        <p:spPr bwMode="auto">
          <a:xfrm>
            <a:off x="1428728" y="214290"/>
            <a:ext cx="5786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Прямоугольныдй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параллелепипед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22"/>
          <p:cNvSpPr txBox="1">
            <a:spLocks noChangeArrowheads="1"/>
          </p:cNvSpPr>
          <p:nvPr/>
        </p:nvSpPr>
        <p:spPr bwMode="auto">
          <a:xfrm>
            <a:off x="5410200" y="990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Вершин - 8</a:t>
            </a: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 rot="10800000" flipV="1">
            <a:off x="5410200" y="2214265"/>
            <a:ext cx="2733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Ребер - 12</a:t>
            </a:r>
          </a:p>
        </p:txBody>
      </p:sp>
      <p:sp>
        <p:nvSpPr>
          <p:cNvPr id="7174" name="Text Box 24"/>
          <p:cNvSpPr txBox="1">
            <a:spLocks noChangeArrowheads="1"/>
          </p:cNvSpPr>
          <p:nvPr/>
        </p:nvSpPr>
        <p:spPr bwMode="auto">
          <a:xfrm>
            <a:off x="5786446" y="3357562"/>
            <a:ext cx="2428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Граней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2057400" y="1447800"/>
            <a:ext cx="4267200" cy="41910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B82E4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28575">
            <a:solidFill>
              <a:srgbClr val="8449F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47800" y="228600"/>
            <a:ext cx="586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572F"/>
                </a:solidFill>
                <a:latin typeface="Times New Roman" pitchFamily="18" charset="0"/>
                <a:cs typeface="Times New Roman" pitchFamily="18" charset="0"/>
              </a:rPr>
              <a:t>Куб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295400"/>
            <a:ext cx="4191000" cy="3517900"/>
            <a:chOff x="672" y="816"/>
            <a:chExt cx="2640" cy="227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08" y="1074"/>
              <a:ext cx="1920" cy="1788"/>
              <a:chOff x="816" y="672"/>
              <a:chExt cx="1920" cy="2640"/>
            </a:xfrm>
          </p:grpSpPr>
          <p:sp>
            <p:nvSpPr>
              <p:cNvPr id="9232" name="AutoShape 4"/>
              <p:cNvSpPr>
                <a:spLocks noChangeArrowheads="1"/>
              </p:cNvSpPr>
              <p:nvPr/>
            </p:nvSpPr>
            <p:spPr bwMode="auto">
              <a:xfrm>
                <a:off x="816" y="672"/>
                <a:ext cx="1920" cy="576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3" name="Line 5"/>
              <p:cNvSpPr>
                <a:spLocks noChangeShapeType="1"/>
              </p:cNvSpPr>
              <p:nvPr/>
            </p:nvSpPr>
            <p:spPr bwMode="auto">
              <a:xfrm>
                <a:off x="1296" y="278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4" name="Line 6"/>
              <p:cNvSpPr>
                <a:spLocks noChangeShapeType="1"/>
              </p:cNvSpPr>
              <p:nvPr/>
            </p:nvSpPr>
            <p:spPr bwMode="auto">
              <a:xfrm flipH="1">
                <a:off x="2256" y="2784"/>
                <a:ext cx="48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Line 7"/>
              <p:cNvSpPr>
                <a:spLocks noChangeShapeType="1"/>
              </p:cNvSpPr>
              <p:nvPr/>
            </p:nvSpPr>
            <p:spPr bwMode="auto">
              <a:xfrm>
                <a:off x="816" y="3312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6" name="Line 8"/>
              <p:cNvSpPr>
                <a:spLocks noChangeShapeType="1"/>
              </p:cNvSpPr>
              <p:nvPr/>
            </p:nvSpPr>
            <p:spPr bwMode="auto">
              <a:xfrm flipH="1">
                <a:off x="816" y="278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7" name="Line 9"/>
              <p:cNvSpPr>
                <a:spLocks noChangeShapeType="1"/>
              </p:cNvSpPr>
              <p:nvPr/>
            </p:nvSpPr>
            <p:spPr bwMode="auto">
              <a:xfrm flipV="1">
                <a:off x="81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8" name="Line 10"/>
              <p:cNvSpPr>
                <a:spLocks noChangeShapeType="1"/>
              </p:cNvSpPr>
              <p:nvPr/>
            </p:nvSpPr>
            <p:spPr bwMode="auto">
              <a:xfrm flipV="1">
                <a:off x="1296" y="72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Line 11"/>
              <p:cNvSpPr>
                <a:spLocks noChangeShapeType="1"/>
              </p:cNvSpPr>
              <p:nvPr/>
            </p:nvSpPr>
            <p:spPr bwMode="auto">
              <a:xfrm flipV="1">
                <a:off x="225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Line 12"/>
              <p:cNvSpPr>
                <a:spLocks noChangeShapeType="1"/>
              </p:cNvSpPr>
              <p:nvPr/>
            </p:nvSpPr>
            <p:spPr bwMode="auto">
              <a:xfrm flipV="1">
                <a:off x="2736" y="672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4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5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6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7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8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9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30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31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sp>
        <p:nvSpPr>
          <p:cNvPr id="9219" name="Text Box 21"/>
          <p:cNvSpPr txBox="1">
            <a:spLocks noChangeArrowheads="1"/>
          </p:cNvSpPr>
          <p:nvPr/>
        </p:nvSpPr>
        <p:spPr bwMode="auto">
          <a:xfrm>
            <a:off x="1447800" y="0"/>
            <a:ext cx="586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572F"/>
                </a:solidFill>
                <a:latin typeface="Times New Roman" pitchFamily="18" charset="0"/>
                <a:cs typeface="Times New Roman" pitchFamily="18" charset="0"/>
              </a:rPr>
              <a:t>Куб</a:t>
            </a:r>
          </a:p>
        </p:txBody>
      </p:sp>
      <p:sp>
        <p:nvSpPr>
          <p:cNvPr id="9220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Вершин - 8</a:t>
            </a:r>
          </a:p>
        </p:txBody>
      </p:sp>
      <p:sp>
        <p:nvSpPr>
          <p:cNvPr id="9221" name="Text Box 23"/>
          <p:cNvSpPr txBox="1">
            <a:spLocks noChangeArrowheads="1"/>
          </p:cNvSpPr>
          <p:nvPr/>
        </p:nvSpPr>
        <p:spPr bwMode="auto">
          <a:xfrm>
            <a:off x="5486400" y="2133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Ребер - 12</a:t>
            </a:r>
          </a:p>
        </p:txBody>
      </p:sp>
      <p:sp>
        <p:nvSpPr>
          <p:cNvPr id="9222" name="Text Box 24"/>
          <p:cNvSpPr txBox="1">
            <a:spLocks noChangeArrowheads="1"/>
          </p:cNvSpPr>
          <p:nvPr/>
        </p:nvSpPr>
        <p:spPr bwMode="auto">
          <a:xfrm>
            <a:off x="5257800" y="2971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Граней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"/>
          <p:cNvSpPr>
            <a:spLocks noChangeShapeType="1"/>
          </p:cNvSpPr>
          <p:nvPr/>
        </p:nvSpPr>
        <p:spPr bwMode="auto">
          <a:xfrm>
            <a:off x="1428750" y="4286250"/>
            <a:ext cx="2857500" cy="1588"/>
          </a:xfrm>
          <a:prstGeom prst="line">
            <a:avLst/>
          </a:prstGeom>
          <a:noFill/>
          <a:ln w="3168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 rot="-7260000">
            <a:off x="1775619" y="3815557"/>
            <a:ext cx="428625" cy="1214437"/>
          </a:xfrm>
          <a:prstGeom prst="downArrow">
            <a:avLst>
              <a:gd name="adj1" fmla="val 50000"/>
              <a:gd name="adj2" fmla="val 50003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 rot="-2520000">
            <a:off x="1706563" y="2559050"/>
            <a:ext cx="428625" cy="1214438"/>
          </a:xfrm>
          <a:prstGeom prst="downArrow">
            <a:avLst>
              <a:gd name="adj1" fmla="val 50000"/>
              <a:gd name="adj2" fmla="val 50003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 rot="2940000">
            <a:off x="2958306" y="2667794"/>
            <a:ext cx="428625" cy="1214438"/>
          </a:xfrm>
          <a:prstGeom prst="downArrow">
            <a:avLst>
              <a:gd name="adj1" fmla="val 50000"/>
              <a:gd name="adj2" fmla="val 50003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Величина части пространства, занимаемого геометрическим телом называется </a:t>
            </a:r>
            <a:r>
              <a:rPr lang="ru-RU" sz="2800" b="1" dirty="0">
                <a:latin typeface="Calibri" pitchFamily="34" charset="0"/>
              </a:rPr>
              <a:t>объемом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 этого тела.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41375" y="2481263"/>
            <a:ext cx="3460750" cy="2393950"/>
            <a:chOff x="530" y="1563"/>
            <a:chExt cx="2180" cy="1508"/>
          </a:xfrm>
        </p:grpSpPr>
        <p:pic>
          <p:nvPicPr>
            <p:cNvPr id="13324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0" y="1563"/>
              <a:ext cx="2181" cy="15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25" name="Text Box 8"/>
            <p:cNvSpPr txBox="1">
              <a:spLocks noChangeArrowheads="1"/>
            </p:cNvSpPr>
            <p:nvPr/>
          </p:nvSpPr>
          <p:spPr bwMode="auto">
            <a:xfrm>
              <a:off x="540" y="1946"/>
              <a:ext cx="1789" cy="11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1428750" y="2500313"/>
            <a:ext cx="1588" cy="1785937"/>
          </a:xfrm>
          <a:prstGeom prst="line">
            <a:avLst/>
          </a:prstGeom>
          <a:noFill/>
          <a:ln w="3168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855663" y="4286250"/>
            <a:ext cx="574675" cy="571500"/>
          </a:xfrm>
          <a:prstGeom prst="line">
            <a:avLst/>
          </a:prstGeom>
          <a:noFill/>
          <a:ln w="2844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>
            <a:off x="1571625" y="428625"/>
            <a:ext cx="6572250" cy="10001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FFFFF"/>
                </a:solidFill>
                <a:latin typeface="Calibri" pitchFamily="34" charset="0"/>
              </a:rPr>
              <a:t>Что такое объем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"/>
          <p:cNvSpPr txBox="1">
            <a:spLocks noChangeArrowheads="1"/>
          </p:cNvSpPr>
          <p:nvPr/>
        </p:nvSpPr>
        <p:spPr bwMode="auto">
          <a:xfrm>
            <a:off x="142875" y="1600200"/>
            <a:ext cx="371475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lnSpc>
                <a:spcPct val="95000"/>
              </a:lnSpc>
              <a:spcBef>
                <a:spcPts val="675"/>
              </a:spcBef>
              <a:spcAft>
                <a:spcPts val="1000"/>
              </a:spcAft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700" b="1">
                <a:solidFill>
                  <a:srgbClr val="6071AF"/>
                </a:solidFill>
                <a:cs typeface="Times New Roman" pitchFamily="18" charset="0"/>
              </a:rPr>
              <a:t>Формула</a:t>
            </a:r>
          </a:p>
          <a:p>
            <a:pPr marL="342900" indent="-341313">
              <a:lnSpc>
                <a:spcPct val="95000"/>
              </a:lnSpc>
              <a:spcBef>
                <a:spcPts val="1400"/>
              </a:spcBef>
              <a:spcAft>
                <a:spcPts val="1000"/>
              </a:spcAft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4400" b="1">
                <a:solidFill>
                  <a:srgbClr val="558ED5"/>
                </a:solidFill>
                <a:latin typeface="Calibri" pitchFamily="34" charset="0"/>
              </a:rPr>
              <a:t>V</a:t>
            </a:r>
            <a:r>
              <a:rPr lang="en-US" sz="4400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</a:t>
            </a:r>
            <a:endParaRPr lang="ru-RU" sz="5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>
              <a:lnSpc>
                <a:spcPct val="95000"/>
              </a:lnSpc>
              <a:spcBef>
                <a:spcPts val="650"/>
              </a:spcBef>
              <a:spcAft>
                <a:spcPts val="1000"/>
              </a:spcAft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4000" b="1">
                <a:solidFill>
                  <a:srgbClr val="558ED5"/>
                </a:solidFill>
                <a:latin typeface="Calibri" pitchFamily="34" charset="0"/>
              </a:rPr>
              <a:t>a, b, c </a:t>
            </a:r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длины ребер параллелепипеда</a:t>
            </a:r>
          </a:p>
          <a:p>
            <a:pPr marL="342900" indent="-341313">
              <a:lnSpc>
                <a:spcPct val="95000"/>
              </a:lnSpc>
              <a:spcBef>
                <a:spcPts val="1400"/>
              </a:spcBef>
              <a:spcAft>
                <a:spcPts val="1000"/>
              </a:spcAft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5600" b="1">
                <a:solidFill>
                  <a:srgbClr val="FF0000"/>
                </a:solidFill>
                <a:latin typeface="Calibri" pitchFamily="34" charset="0"/>
              </a:rPr>
              <a:t>V = a∙ b∙ c</a:t>
            </a:r>
          </a:p>
          <a:p>
            <a:pPr marL="342900" indent="-341313">
              <a:lnSpc>
                <a:spcPct val="95000"/>
              </a:lnSpc>
              <a:spcBef>
                <a:spcPts val="650"/>
              </a:spcBef>
              <a:spcAft>
                <a:spcPts val="1000"/>
              </a:spcAft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2" name="AutoShape 2"/>
          <p:cNvSpPr>
            <a:spLocks noChangeArrowheads="1"/>
          </p:cNvSpPr>
          <p:nvPr/>
        </p:nvSpPr>
        <p:spPr bwMode="auto">
          <a:xfrm>
            <a:off x="900113" y="368300"/>
            <a:ext cx="6929437" cy="92868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FFFFFF"/>
                </a:solidFill>
                <a:latin typeface="Calibri" pitchFamily="34" charset="0"/>
              </a:rPr>
              <a:t>Как вычислить объем прямоугольного параллелепипеда?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15088" y="3384550"/>
            <a:ext cx="503237" cy="952500"/>
            <a:chOff x="4041" y="2132"/>
            <a:chExt cx="317" cy="600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4041" y="2132"/>
            <a:ext cx="318" cy="601"/>
          </p:xfrm>
          <a:graphic>
            <a:graphicData uri="http://schemas.openxmlformats.org/presentationml/2006/ole">
              <p:oleObj spid="_x0000_s1026" r:id="rId3" imgW="73080" imgH="169200" progId="Equation.3">
                <p:embed/>
              </p:oleObj>
            </a:graphicData>
          </a:graphic>
        </p:graphicFrame>
        <p:sp>
          <p:nvSpPr>
            <p:cNvPr id="2240" name="Text Box 5"/>
            <p:cNvSpPr txBox="1">
              <a:spLocks noChangeArrowheads="1"/>
            </p:cNvSpPr>
            <p:nvPr/>
          </p:nvSpPr>
          <p:spPr bwMode="auto">
            <a:xfrm>
              <a:off x="4041" y="2132"/>
              <a:ext cx="318" cy="6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395788" y="4327525"/>
            <a:ext cx="985837" cy="981075"/>
            <a:chOff x="2769" y="2726"/>
            <a:chExt cx="621" cy="618"/>
          </a:xfrm>
        </p:grpSpPr>
        <p:pic>
          <p:nvPicPr>
            <p:cNvPr id="2238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69" y="2726"/>
              <a:ext cx="622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39" name="Text Box 8"/>
            <p:cNvSpPr txBox="1">
              <a:spLocks noChangeArrowheads="1"/>
            </p:cNvSpPr>
            <p:nvPr/>
          </p:nvSpPr>
          <p:spPr bwMode="auto">
            <a:xfrm>
              <a:off x="2790" y="28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114925" y="4327525"/>
            <a:ext cx="979488" cy="981075"/>
            <a:chOff x="3222" y="2726"/>
            <a:chExt cx="617" cy="618"/>
          </a:xfrm>
        </p:grpSpPr>
        <p:pic>
          <p:nvPicPr>
            <p:cNvPr id="2236" name="Picture 1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22" y="2726"/>
              <a:ext cx="618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37" name="Text Box 11"/>
            <p:cNvSpPr txBox="1">
              <a:spLocks noChangeArrowheads="1"/>
            </p:cNvSpPr>
            <p:nvPr/>
          </p:nvSpPr>
          <p:spPr bwMode="auto">
            <a:xfrm>
              <a:off x="3240" y="28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181475" y="4541838"/>
            <a:ext cx="985838" cy="979487"/>
            <a:chOff x="2634" y="2861"/>
            <a:chExt cx="621" cy="617"/>
          </a:xfrm>
        </p:grpSpPr>
        <p:pic>
          <p:nvPicPr>
            <p:cNvPr id="2234" name="Picture 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34" y="2861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35" name="Text Box 14"/>
            <p:cNvSpPr txBox="1">
              <a:spLocks noChangeArrowheads="1"/>
            </p:cNvSpPr>
            <p:nvPr/>
          </p:nvSpPr>
          <p:spPr bwMode="auto">
            <a:xfrm>
              <a:off x="2655" y="30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900613" y="4541838"/>
            <a:ext cx="981075" cy="979487"/>
            <a:chOff x="3087" y="2861"/>
            <a:chExt cx="618" cy="617"/>
          </a:xfrm>
        </p:grpSpPr>
        <p:pic>
          <p:nvPicPr>
            <p:cNvPr id="2232" name="Picture 1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87" y="2861"/>
              <a:ext cx="619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33" name="Text Box 17"/>
            <p:cNvSpPr txBox="1">
              <a:spLocks noChangeArrowheads="1"/>
            </p:cNvSpPr>
            <p:nvPr/>
          </p:nvSpPr>
          <p:spPr bwMode="auto">
            <a:xfrm>
              <a:off x="3105" y="30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827713" y="4327525"/>
            <a:ext cx="979487" cy="981075"/>
            <a:chOff x="3671" y="2726"/>
            <a:chExt cx="617" cy="618"/>
          </a:xfrm>
        </p:grpSpPr>
        <p:pic>
          <p:nvPicPr>
            <p:cNvPr id="2230" name="Picture 1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71" y="2726"/>
              <a:ext cx="618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31" name="Text Box 20"/>
            <p:cNvSpPr txBox="1">
              <a:spLocks noChangeArrowheads="1"/>
            </p:cNvSpPr>
            <p:nvPr/>
          </p:nvSpPr>
          <p:spPr bwMode="auto">
            <a:xfrm>
              <a:off x="3690" y="28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614988" y="4541838"/>
            <a:ext cx="979487" cy="979487"/>
            <a:chOff x="3537" y="2861"/>
            <a:chExt cx="617" cy="617"/>
          </a:xfrm>
        </p:grpSpPr>
        <p:pic>
          <p:nvPicPr>
            <p:cNvPr id="2228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37" y="2861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29" name="Text Box 23"/>
            <p:cNvSpPr txBox="1">
              <a:spLocks noChangeArrowheads="1"/>
            </p:cNvSpPr>
            <p:nvPr/>
          </p:nvSpPr>
          <p:spPr bwMode="auto">
            <a:xfrm>
              <a:off x="3555" y="30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6540500" y="4327525"/>
            <a:ext cx="985838" cy="981075"/>
            <a:chOff x="4120" y="2726"/>
            <a:chExt cx="621" cy="618"/>
          </a:xfrm>
        </p:grpSpPr>
        <p:pic>
          <p:nvPicPr>
            <p:cNvPr id="2226" name="Picture 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20" y="2726"/>
              <a:ext cx="622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27" name="Text Box 26"/>
            <p:cNvSpPr txBox="1">
              <a:spLocks noChangeArrowheads="1"/>
            </p:cNvSpPr>
            <p:nvPr/>
          </p:nvSpPr>
          <p:spPr bwMode="auto">
            <a:xfrm>
              <a:off x="4140" y="28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6327775" y="4541838"/>
            <a:ext cx="979488" cy="979487"/>
            <a:chOff x="3986" y="2861"/>
            <a:chExt cx="617" cy="617"/>
          </a:xfrm>
        </p:grpSpPr>
        <p:pic>
          <p:nvPicPr>
            <p:cNvPr id="2224" name="Picture 2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6" y="2861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25" name="Text Box 29"/>
            <p:cNvSpPr txBox="1">
              <a:spLocks noChangeArrowheads="1"/>
            </p:cNvSpPr>
            <p:nvPr/>
          </p:nvSpPr>
          <p:spPr bwMode="auto">
            <a:xfrm>
              <a:off x="4005" y="30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7254875" y="4327525"/>
            <a:ext cx="985838" cy="981075"/>
            <a:chOff x="4570" y="2726"/>
            <a:chExt cx="621" cy="618"/>
          </a:xfrm>
        </p:grpSpPr>
        <p:pic>
          <p:nvPicPr>
            <p:cNvPr id="2222" name="Picture 3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0" y="2726"/>
              <a:ext cx="622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23" name="Text Box 32"/>
            <p:cNvSpPr txBox="1">
              <a:spLocks noChangeArrowheads="1"/>
            </p:cNvSpPr>
            <p:nvPr/>
          </p:nvSpPr>
          <p:spPr bwMode="auto">
            <a:xfrm>
              <a:off x="4590" y="28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7040563" y="4541838"/>
            <a:ext cx="985837" cy="979487"/>
            <a:chOff x="4435" y="2861"/>
            <a:chExt cx="621" cy="617"/>
          </a:xfrm>
        </p:grpSpPr>
        <p:pic>
          <p:nvPicPr>
            <p:cNvPr id="2220" name="Picture 3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35" y="2861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21" name="Text Box 35"/>
            <p:cNvSpPr txBox="1">
              <a:spLocks noChangeArrowheads="1"/>
            </p:cNvSpPr>
            <p:nvPr/>
          </p:nvSpPr>
          <p:spPr bwMode="auto">
            <a:xfrm>
              <a:off x="4455" y="30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968750" y="4754563"/>
            <a:ext cx="985838" cy="985837"/>
            <a:chOff x="2500" y="2995"/>
            <a:chExt cx="621" cy="621"/>
          </a:xfrm>
        </p:grpSpPr>
        <p:pic>
          <p:nvPicPr>
            <p:cNvPr id="2218" name="Picture 3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" y="2995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19" name="Text Box 38"/>
            <p:cNvSpPr txBox="1">
              <a:spLocks noChangeArrowheads="1"/>
            </p:cNvSpPr>
            <p:nvPr/>
          </p:nvSpPr>
          <p:spPr bwMode="auto">
            <a:xfrm>
              <a:off x="2520" y="31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4681538" y="4754563"/>
            <a:ext cx="985837" cy="985837"/>
            <a:chOff x="2949" y="2995"/>
            <a:chExt cx="621" cy="621"/>
          </a:xfrm>
        </p:grpSpPr>
        <p:pic>
          <p:nvPicPr>
            <p:cNvPr id="2216" name="Picture 4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49" y="2995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17" name="Text Box 41"/>
            <p:cNvSpPr txBox="1">
              <a:spLocks noChangeArrowheads="1"/>
            </p:cNvSpPr>
            <p:nvPr/>
          </p:nvSpPr>
          <p:spPr bwMode="auto">
            <a:xfrm>
              <a:off x="2970" y="31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5400675" y="4754563"/>
            <a:ext cx="979488" cy="985837"/>
            <a:chOff x="3402" y="2995"/>
            <a:chExt cx="617" cy="621"/>
          </a:xfrm>
        </p:grpSpPr>
        <p:pic>
          <p:nvPicPr>
            <p:cNvPr id="2214" name="Picture 4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2" y="2995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15" name="Text Box 44"/>
            <p:cNvSpPr txBox="1">
              <a:spLocks noChangeArrowheads="1"/>
            </p:cNvSpPr>
            <p:nvPr/>
          </p:nvSpPr>
          <p:spPr bwMode="auto">
            <a:xfrm>
              <a:off x="3420" y="31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6115050" y="4754563"/>
            <a:ext cx="979488" cy="985837"/>
            <a:chOff x="3852" y="2995"/>
            <a:chExt cx="617" cy="621"/>
          </a:xfrm>
        </p:grpSpPr>
        <p:pic>
          <p:nvPicPr>
            <p:cNvPr id="2212" name="Picture 4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852" y="2995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13" name="Text Box 47"/>
            <p:cNvSpPr txBox="1">
              <a:spLocks noChangeArrowheads="1"/>
            </p:cNvSpPr>
            <p:nvPr/>
          </p:nvSpPr>
          <p:spPr bwMode="auto">
            <a:xfrm>
              <a:off x="3870" y="31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6827838" y="4754563"/>
            <a:ext cx="979487" cy="985837"/>
            <a:chOff x="4301" y="2995"/>
            <a:chExt cx="617" cy="621"/>
          </a:xfrm>
        </p:grpSpPr>
        <p:pic>
          <p:nvPicPr>
            <p:cNvPr id="2210" name="Picture 4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301" y="2995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11" name="Text Box 50"/>
            <p:cNvSpPr txBox="1">
              <a:spLocks noChangeArrowheads="1"/>
            </p:cNvSpPr>
            <p:nvPr/>
          </p:nvSpPr>
          <p:spPr bwMode="auto">
            <a:xfrm>
              <a:off x="4320" y="31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4395788" y="3614738"/>
            <a:ext cx="985837" cy="979487"/>
            <a:chOff x="2769" y="2277"/>
            <a:chExt cx="621" cy="617"/>
          </a:xfrm>
        </p:grpSpPr>
        <p:pic>
          <p:nvPicPr>
            <p:cNvPr id="2208" name="Picture 5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69" y="2277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09" name="Text Box 53"/>
            <p:cNvSpPr txBox="1">
              <a:spLocks noChangeArrowheads="1"/>
            </p:cNvSpPr>
            <p:nvPr/>
          </p:nvSpPr>
          <p:spPr bwMode="auto">
            <a:xfrm>
              <a:off x="2790" y="24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5114925" y="3614738"/>
            <a:ext cx="979488" cy="979487"/>
            <a:chOff x="3222" y="2277"/>
            <a:chExt cx="617" cy="617"/>
          </a:xfrm>
        </p:grpSpPr>
        <p:pic>
          <p:nvPicPr>
            <p:cNvPr id="2206" name="Picture 5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22" y="2277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07" name="Text Box 56"/>
            <p:cNvSpPr txBox="1">
              <a:spLocks noChangeArrowheads="1"/>
            </p:cNvSpPr>
            <p:nvPr/>
          </p:nvSpPr>
          <p:spPr bwMode="auto">
            <a:xfrm>
              <a:off x="3240" y="24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5827713" y="3614738"/>
            <a:ext cx="979487" cy="979487"/>
            <a:chOff x="3671" y="2277"/>
            <a:chExt cx="617" cy="617"/>
          </a:xfrm>
        </p:grpSpPr>
        <p:pic>
          <p:nvPicPr>
            <p:cNvPr id="2204" name="Picture 5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71" y="2277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05" name="Text Box 59"/>
            <p:cNvSpPr txBox="1">
              <a:spLocks noChangeArrowheads="1"/>
            </p:cNvSpPr>
            <p:nvPr/>
          </p:nvSpPr>
          <p:spPr bwMode="auto">
            <a:xfrm>
              <a:off x="3690" y="24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" name="Group 60"/>
          <p:cNvGrpSpPr>
            <a:grpSpLocks/>
          </p:cNvGrpSpPr>
          <p:nvPr/>
        </p:nvGrpSpPr>
        <p:grpSpPr bwMode="auto">
          <a:xfrm>
            <a:off x="6540500" y="3614738"/>
            <a:ext cx="985838" cy="979487"/>
            <a:chOff x="4120" y="2277"/>
            <a:chExt cx="621" cy="617"/>
          </a:xfrm>
        </p:grpSpPr>
        <p:pic>
          <p:nvPicPr>
            <p:cNvPr id="2202" name="Picture 6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20" y="2277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03" name="Text Box 62"/>
            <p:cNvSpPr txBox="1">
              <a:spLocks noChangeArrowheads="1"/>
            </p:cNvSpPr>
            <p:nvPr/>
          </p:nvSpPr>
          <p:spPr bwMode="auto">
            <a:xfrm>
              <a:off x="4140" y="24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" name="Group 63"/>
          <p:cNvGrpSpPr>
            <a:grpSpLocks/>
          </p:cNvGrpSpPr>
          <p:nvPr/>
        </p:nvGrpSpPr>
        <p:grpSpPr bwMode="auto">
          <a:xfrm>
            <a:off x="7254875" y="3614738"/>
            <a:ext cx="985838" cy="979487"/>
            <a:chOff x="4570" y="2277"/>
            <a:chExt cx="621" cy="617"/>
          </a:xfrm>
        </p:grpSpPr>
        <p:pic>
          <p:nvPicPr>
            <p:cNvPr id="2200" name="Picture 6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0" y="2277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01" name="Text Box 65"/>
            <p:cNvSpPr txBox="1">
              <a:spLocks noChangeArrowheads="1"/>
            </p:cNvSpPr>
            <p:nvPr/>
          </p:nvSpPr>
          <p:spPr bwMode="auto">
            <a:xfrm>
              <a:off x="4590" y="24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" name="Group 66"/>
          <p:cNvGrpSpPr>
            <a:grpSpLocks/>
          </p:cNvGrpSpPr>
          <p:nvPr/>
        </p:nvGrpSpPr>
        <p:grpSpPr bwMode="auto">
          <a:xfrm>
            <a:off x="4181475" y="3829050"/>
            <a:ext cx="985838" cy="979488"/>
            <a:chOff x="2634" y="2412"/>
            <a:chExt cx="621" cy="617"/>
          </a:xfrm>
        </p:grpSpPr>
        <p:pic>
          <p:nvPicPr>
            <p:cNvPr id="2198" name="Picture 6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34" y="2412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99" name="Text Box 68"/>
            <p:cNvSpPr txBox="1">
              <a:spLocks noChangeArrowheads="1"/>
            </p:cNvSpPr>
            <p:nvPr/>
          </p:nvSpPr>
          <p:spPr bwMode="auto">
            <a:xfrm>
              <a:off x="2655" y="25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" name="Group 69"/>
          <p:cNvGrpSpPr>
            <a:grpSpLocks/>
          </p:cNvGrpSpPr>
          <p:nvPr/>
        </p:nvGrpSpPr>
        <p:grpSpPr bwMode="auto">
          <a:xfrm>
            <a:off x="3968750" y="4041775"/>
            <a:ext cx="985838" cy="979488"/>
            <a:chOff x="2500" y="2546"/>
            <a:chExt cx="621" cy="617"/>
          </a:xfrm>
        </p:grpSpPr>
        <p:pic>
          <p:nvPicPr>
            <p:cNvPr id="2196" name="Picture 7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0" y="2546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97" name="Text Box 71"/>
            <p:cNvSpPr txBox="1">
              <a:spLocks noChangeArrowheads="1"/>
            </p:cNvSpPr>
            <p:nvPr/>
          </p:nvSpPr>
          <p:spPr bwMode="auto">
            <a:xfrm>
              <a:off x="2520" y="27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2"/>
          <p:cNvGrpSpPr>
            <a:grpSpLocks/>
          </p:cNvGrpSpPr>
          <p:nvPr/>
        </p:nvGrpSpPr>
        <p:grpSpPr bwMode="auto">
          <a:xfrm>
            <a:off x="4900613" y="3829050"/>
            <a:ext cx="981075" cy="979488"/>
            <a:chOff x="3087" y="2412"/>
            <a:chExt cx="618" cy="617"/>
          </a:xfrm>
        </p:grpSpPr>
        <p:pic>
          <p:nvPicPr>
            <p:cNvPr id="2194" name="Picture 7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87" y="2412"/>
              <a:ext cx="619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95" name="Text Box 74"/>
            <p:cNvSpPr txBox="1">
              <a:spLocks noChangeArrowheads="1"/>
            </p:cNvSpPr>
            <p:nvPr/>
          </p:nvSpPr>
          <p:spPr bwMode="auto">
            <a:xfrm>
              <a:off x="3105" y="25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" name="Group 75"/>
          <p:cNvGrpSpPr>
            <a:grpSpLocks/>
          </p:cNvGrpSpPr>
          <p:nvPr/>
        </p:nvGrpSpPr>
        <p:grpSpPr bwMode="auto">
          <a:xfrm>
            <a:off x="5614988" y="3829050"/>
            <a:ext cx="979487" cy="979488"/>
            <a:chOff x="3537" y="2412"/>
            <a:chExt cx="617" cy="617"/>
          </a:xfrm>
        </p:grpSpPr>
        <p:pic>
          <p:nvPicPr>
            <p:cNvPr id="2192" name="Picture 7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37" y="2412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93" name="Text Box 77"/>
            <p:cNvSpPr txBox="1">
              <a:spLocks noChangeArrowheads="1"/>
            </p:cNvSpPr>
            <p:nvPr/>
          </p:nvSpPr>
          <p:spPr bwMode="auto">
            <a:xfrm>
              <a:off x="3555" y="25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" name="Group 78"/>
          <p:cNvGrpSpPr>
            <a:grpSpLocks/>
          </p:cNvGrpSpPr>
          <p:nvPr/>
        </p:nvGrpSpPr>
        <p:grpSpPr bwMode="auto">
          <a:xfrm>
            <a:off x="6327775" y="3829050"/>
            <a:ext cx="979488" cy="979488"/>
            <a:chOff x="3986" y="2412"/>
            <a:chExt cx="617" cy="617"/>
          </a:xfrm>
        </p:grpSpPr>
        <p:pic>
          <p:nvPicPr>
            <p:cNvPr id="2190" name="Picture 7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6" y="2412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91" name="Text Box 80"/>
            <p:cNvSpPr txBox="1">
              <a:spLocks noChangeArrowheads="1"/>
            </p:cNvSpPr>
            <p:nvPr/>
          </p:nvSpPr>
          <p:spPr bwMode="auto">
            <a:xfrm>
              <a:off x="4005" y="25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" name="Group 81"/>
          <p:cNvGrpSpPr>
            <a:grpSpLocks/>
          </p:cNvGrpSpPr>
          <p:nvPr/>
        </p:nvGrpSpPr>
        <p:grpSpPr bwMode="auto">
          <a:xfrm>
            <a:off x="7040563" y="3829050"/>
            <a:ext cx="985837" cy="979488"/>
            <a:chOff x="4435" y="2412"/>
            <a:chExt cx="621" cy="617"/>
          </a:xfrm>
        </p:grpSpPr>
        <p:pic>
          <p:nvPicPr>
            <p:cNvPr id="2188" name="Picture 8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35" y="2412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89" name="Text Box 83"/>
            <p:cNvSpPr txBox="1">
              <a:spLocks noChangeArrowheads="1"/>
            </p:cNvSpPr>
            <p:nvPr/>
          </p:nvSpPr>
          <p:spPr bwMode="auto">
            <a:xfrm>
              <a:off x="4455" y="25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" name="Group 84"/>
          <p:cNvGrpSpPr>
            <a:grpSpLocks/>
          </p:cNvGrpSpPr>
          <p:nvPr/>
        </p:nvGrpSpPr>
        <p:grpSpPr bwMode="auto">
          <a:xfrm>
            <a:off x="4681538" y="4041775"/>
            <a:ext cx="985837" cy="979488"/>
            <a:chOff x="2949" y="2546"/>
            <a:chExt cx="621" cy="617"/>
          </a:xfrm>
        </p:grpSpPr>
        <p:pic>
          <p:nvPicPr>
            <p:cNvPr id="2186" name="Picture 8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49" y="2546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87" name="Text Box 86"/>
            <p:cNvSpPr txBox="1">
              <a:spLocks noChangeArrowheads="1"/>
            </p:cNvSpPr>
            <p:nvPr/>
          </p:nvSpPr>
          <p:spPr bwMode="auto">
            <a:xfrm>
              <a:off x="2970" y="27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" name="Group 87"/>
          <p:cNvGrpSpPr>
            <a:grpSpLocks/>
          </p:cNvGrpSpPr>
          <p:nvPr/>
        </p:nvGrpSpPr>
        <p:grpSpPr bwMode="auto">
          <a:xfrm>
            <a:off x="5400675" y="4041775"/>
            <a:ext cx="979488" cy="979488"/>
            <a:chOff x="3402" y="2546"/>
            <a:chExt cx="617" cy="617"/>
          </a:xfrm>
        </p:grpSpPr>
        <p:pic>
          <p:nvPicPr>
            <p:cNvPr id="2184" name="Picture 8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02" y="2546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85" name="Text Box 89"/>
            <p:cNvSpPr txBox="1">
              <a:spLocks noChangeArrowheads="1"/>
            </p:cNvSpPr>
            <p:nvPr/>
          </p:nvSpPr>
          <p:spPr bwMode="auto">
            <a:xfrm>
              <a:off x="3420" y="27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" name="Group 90"/>
          <p:cNvGrpSpPr>
            <a:grpSpLocks/>
          </p:cNvGrpSpPr>
          <p:nvPr/>
        </p:nvGrpSpPr>
        <p:grpSpPr bwMode="auto">
          <a:xfrm>
            <a:off x="6115050" y="4041775"/>
            <a:ext cx="979488" cy="979488"/>
            <a:chOff x="3852" y="2546"/>
            <a:chExt cx="617" cy="617"/>
          </a:xfrm>
        </p:grpSpPr>
        <p:pic>
          <p:nvPicPr>
            <p:cNvPr id="2182" name="Picture 9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52" y="2546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83" name="Text Box 92"/>
            <p:cNvSpPr txBox="1">
              <a:spLocks noChangeArrowheads="1"/>
            </p:cNvSpPr>
            <p:nvPr/>
          </p:nvSpPr>
          <p:spPr bwMode="auto">
            <a:xfrm>
              <a:off x="3870" y="27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1" name="Group 93"/>
          <p:cNvGrpSpPr>
            <a:grpSpLocks/>
          </p:cNvGrpSpPr>
          <p:nvPr/>
        </p:nvGrpSpPr>
        <p:grpSpPr bwMode="auto">
          <a:xfrm>
            <a:off x="6827838" y="4041775"/>
            <a:ext cx="979487" cy="979488"/>
            <a:chOff x="4301" y="2546"/>
            <a:chExt cx="617" cy="617"/>
          </a:xfrm>
        </p:grpSpPr>
        <p:pic>
          <p:nvPicPr>
            <p:cNvPr id="2180" name="Picture 9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01" y="2546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81" name="Text Box 95"/>
            <p:cNvSpPr txBox="1">
              <a:spLocks noChangeArrowheads="1"/>
            </p:cNvSpPr>
            <p:nvPr/>
          </p:nvSpPr>
          <p:spPr bwMode="auto">
            <a:xfrm>
              <a:off x="4320" y="27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2" name="Group 96"/>
          <p:cNvGrpSpPr>
            <a:grpSpLocks/>
          </p:cNvGrpSpPr>
          <p:nvPr/>
        </p:nvGrpSpPr>
        <p:grpSpPr bwMode="auto">
          <a:xfrm>
            <a:off x="4395788" y="2895600"/>
            <a:ext cx="985837" cy="985838"/>
            <a:chOff x="2769" y="1824"/>
            <a:chExt cx="621" cy="621"/>
          </a:xfrm>
        </p:grpSpPr>
        <p:pic>
          <p:nvPicPr>
            <p:cNvPr id="2178" name="Picture 9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69" y="1824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79" name="Text Box 98"/>
            <p:cNvSpPr txBox="1">
              <a:spLocks noChangeArrowheads="1"/>
            </p:cNvSpPr>
            <p:nvPr/>
          </p:nvSpPr>
          <p:spPr bwMode="auto">
            <a:xfrm>
              <a:off x="2790" y="19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3" name="Group 99"/>
          <p:cNvGrpSpPr>
            <a:grpSpLocks/>
          </p:cNvGrpSpPr>
          <p:nvPr/>
        </p:nvGrpSpPr>
        <p:grpSpPr bwMode="auto">
          <a:xfrm>
            <a:off x="5114925" y="2895600"/>
            <a:ext cx="979488" cy="985838"/>
            <a:chOff x="3222" y="1824"/>
            <a:chExt cx="617" cy="621"/>
          </a:xfrm>
        </p:grpSpPr>
        <p:pic>
          <p:nvPicPr>
            <p:cNvPr id="2176" name="Picture 10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222" y="1824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77" name="Text Box 101"/>
            <p:cNvSpPr txBox="1">
              <a:spLocks noChangeArrowheads="1"/>
            </p:cNvSpPr>
            <p:nvPr/>
          </p:nvSpPr>
          <p:spPr bwMode="auto">
            <a:xfrm>
              <a:off x="3240" y="19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4" name="Group 102"/>
          <p:cNvGrpSpPr>
            <a:grpSpLocks/>
          </p:cNvGrpSpPr>
          <p:nvPr/>
        </p:nvGrpSpPr>
        <p:grpSpPr bwMode="auto">
          <a:xfrm>
            <a:off x="4181475" y="3114675"/>
            <a:ext cx="985838" cy="979488"/>
            <a:chOff x="2634" y="1962"/>
            <a:chExt cx="621" cy="617"/>
          </a:xfrm>
        </p:grpSpPr>
        <p:pic>
          <p:nvPicPr>
            <p:cNvPr id="2174" name="Picture 10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34" y="1962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75" name="Text Box 104"/>
            <p:cNvSpPr txBox="1">
              <a:spLocks noChangeArrowheads="1"/>
            </p:cNvSpPr>
            <p:nvPr/>
          </p:nvSpPr>
          <p:spPr bwMode="auto">
            <a:xfrm>
              <a:off x="2655" y="21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5" name="Group 105"/>
          <p:cNvGrpSpPr>
            <a:grpSpLocks/>
          </p:cNvGrpSpPr>
          <p:nvPr/>
        </p:nvGrpSpPr>
        <p:grpSpPr bwMode="auto">
          <a:xfrm>
            <a:off x="4900613" y="3114675"/>
            <a:ext cx="981075" cy="979488"/>
            <a:chOff x="3087" y="1962"/>
            <a:chExt cx="618" cy="617"/>
          </a:xfrm>
        </p:grpSpPr>
        <p:pic>
          <p:nvPicPr>
            <p:cNvPr id="2172" name="Picture 10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87" y="1962"/>
              <a:ext cx="619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73" name="Text Box 107"/>
            <p:cNvSpPr txBox="1">
              <a:spLocks noChangeArrowheads="1"/>
            </p:cNvSpPr>
            <p:nvPr/>
          </p:nvSpPr>
          <p:spPr bwMode="auto">
            <a:xfrm>
              <a:off x="3105" y="21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6" name="Group 108"/>
          <p:cNvGrpSpPr>
            <a:grpSpLocks/>
          </p:cNvGrpSpPr>
          <p:nvPr/>
        </p:nvGrpSpPr>
        <p:grpSpPr bwMode="auto">
          <a:xfrm>
            <a:off x="5827713" y="2895600"/>
            <a:ext cx="979487" cy="985838"/>
            <a:chOff x="3671" y="1824"/>
            <a:chExt cx="617" cy="621"/>
          </a:xfrm>
        </p:grpSpPr>
        <p:pic>
          <p:nvPicPr>
            <p:cNvPr id="2170" name="Picture 10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671" y="1824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71" name="Text Box 110"/>
            <p:cNvSpPr txBox="1">
              <a:spLocks noChangeArrowheads="1"/>
            </p:cNvSpPr>
            <p:nvPr/>
          </p:nvSpPr>
          <p:spPr bwMode="auto">
            <a:xfrm>
              <a:off x="3690" y="19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7" name="Group 111"/>
          <p:cNvGrpSpPr>
            <a:grpSpLocks/>
          </p:cNvGrpSpPr>
          <p:nvPr/>
        </p:nvGrpSpPr>
        <p:grpSpPr bwMode="auto">
          <a:xfrm>
            <a:off x="5614988" y="3114675"/>
            <a:ext cx="979487" cy="979488"/>
            <a:chOff x="3537" y="1962"/>
            <a:chExt cx="617" cy="617"/>
          </a:xfrm>
        </p:grpSpPr>
        <p:pic>
          <p:nvPicPr>
            <p:cNvPr id="2168" name="Picture 1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37" y="1962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69" name="Text Box 113"/>
            <p:cNvSpPr txBox="1">
              <a:spLocks noChangeArrowheads="1"/>
            </p:cNvSpPr>
            <p:nvPr/>
          </p:nvSpPr>
          <p:spPr bwMode="auto">
            <a:xfrm>
              <a:off x="3555" y="21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8" name="Group 114"/>
          <p:cNvGrpSpPr>
            <a:grpSpLocks/>
          </p:cNvGrpSpPr>
          <p:nvPr/>
        </p:nvGrpSpPr>
        <p:grpSpPr bwMode="auto">
          <a:xfrm>
            <a:off x="6540500" y="2895600"/>
            <a:ext cx="985838" cy="985838"/>
            <a:chOff x="4120" y="1824"/>
            <a:chExt cx="621" cy="621"/>
          </a:xfrm>
        </p:grpSpPr>
        <p:pic>
          <p:nvPicPr>
            <p:cNvPr id="2166" name="Picture 11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20" y="1824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67" name="Text Box 116"/>
            <p:cNvSpPr txBox="1">
              <a:spLocks noChangeArrowheads="1"/>
            </p:cNvSpPr>
            <p:nvPr/>
          </p:nvSpPr>
          <p:spPr bwMode="auto">
            <a:xfrm>
              <a:off x="4140" y="19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49" name="Group 117"/>
          <p:cNvGrpSpPr>
            <a:grpSpLocks/>
          </p:cNvGrpSpPr>
          <p:nvPr/>
        </p:nvGrpSpPr>
        <p:grpSpPr bwMode="auto">
          <a:xfrm>
            <a:off x="6327775" y="3114675"/>
            <a:ext cx="979488" cy="979488"/>
            <a:chOff x="3986" y="1962"/>
            <a:chExt cx="617" cy="617"/>
          </a:xfrm>
        </p:grpSpPr>
        <p:pic>
          <p:nvPicPr>
            <p:cNvPr id="2164" name="Picture 11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6" y="1962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65" name="Text Box 119"/>
            <p:cNvSpPr txBox="1">
              <a:spLocks noChangeArrowheads="1"/>
            </p:cNvSpPr>
            <p:nvPr/>
          </p:nvSpPr>
          <p:spPr bwMode="auto">
            <a:xfrm>
              <a:off x="4005" y="21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0" name="Group 120"/>
          <p:cNvGrpSpPr>
            <a:grpSpLocks/>
          </p:cNvGrpSpPr>
          <p:nvPr/>
        </p:nvGrpSpPr>
        <p:grpSpPr bwMode="auto">
          <a:xfrm>
            <a:off x="7254875" y="2895600"/>
            <a:ext cx="985838" cy="985838"/>
            <a:chOff x="4570" y="1824"/>
            <a:chExt cx="621" cy="621"/>
          </a:xfrm>
        </p:grpSpPr>
        <p:pic>
          <p:nvPicPr>
            <p:cNvPr id="2162" name="Picture 12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70" y="1824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63" name="Text Box 122"/>
            <p:cNvSpPr txBox="1">
              <a:spLocks noChangeArrowheads="1"/>
            </p:cNvSpPr>
            <p:nvPr/>
          </p:nvSpPr>
          <p:spPr bwMode="auto">
            <a:xfrm>
              <a:off x="4590" y="199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1" name="Group 123"/>
          <p:cNvGrpSpPr>
            <a:grpSpLocks/>
          </p:cNvGrpSpPr>
          <p:nvPr/>
        </p:nvGrpSpPr>
        <p:grpSpPr bwMode="auto">
          <a:xfrm>
            <a:off x="7040563" y="3114675"/>
            <a:ext cx="985837" cy="979488"/>
            <a:chOff x="4435" y="1962"/>
            <a:chExt cx="621" cy="617"/>
          </a:xfrm>
        </p:grpSpPr>
        <p:pic>
          <p:nvPicPr>
            <p:cNvPr id="2160" name="Picture 1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35" y="1962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61" name="Text Box 125"/>
            <p:cNvSpPr txBox="1">
              <a:spLocks noChangeArrowheads="1"/>
            </p:cNvSpPr>
            <p:nvPr/>
          </p:nvSpPr>
          <p:spPr bwMode="auto">
            <a:xfrm>
              <a:off x="4455" y="212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2" name="Group 126"/>
          <p:cNvGrpSpPr>
            <a:grpSpLocks/>
          </p:cNvGrpSpPr>
          <p:nvPr/>
        </p:nvGrpSpPr>
        <p:grpSpPr bwMode="auto">
          <a:xfrm>
            <a:off x="3968750" y="3328988"/>
            <a:ext cx="985838" cy="979487"/>
            <a:chOff x="2500" y="2097"/>
            <a:chExt cx="621" cy="617"/>
          </a:xfrm>
        </p:grpSpPr>
        <p:pic>
          <p:nvPicPr>
            <p:cNvPr id="2158" name="Picture 12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0" y="2097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59" name="Text Box 128"/>
            <p:cNvSpPr txBox="1">
              <a:spLocks noChangeArrowheads="1"/>
            </p:cNvSpPr>
            <p:nvPr/>
          </p:nvSpPr>
          <p:spPr bwMode="auto">
            <a:xfrm>
              <a:off x="2520" y="22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3" name="Group 129"/>
          <p:cNvGrpSpPr>
            <a:grpSpLocks/>
          </p:cNvGrpSpPr>
          <p:nvPr/>
        </p:nvGrpSpPr>
        <p:grpSpPr bwMode="auto">
          <a:xfrm>
            <a:off x="4681538" y="3328988"/>
            <a:ext cx="985837" cy="979487"/>
            <a:chOff x="2949" y="2097"/>
            <a:chExt cx="621" cy="617"/>
          </a:xfrm>
        </p:grpSpPr>
        <p:pic>
          <p:nvPicPr>
            <p:cNvPr id="2156" name="Picture 13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49" y="2097"/>
              <a:ext cx="622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57" name="Text Box 131"/>
            <p:cNvSpPr txBox="1">
              <a:spLocks noChangeArrowheads="1"/>
            </p:cNvSpPr>
            <p:nvPr/>
          </p:nvSpPr>
          <p:spPr bwMode="auto">
            <a:xfrm>
              <a:off x="2970" y="22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4" name="Group 132"/>
          <p:cNvGrpSpPr>
            <a:grpSpLocks/>
          </p:cNvGrpSpPr>
          <p:nvPr/>
        </p:nvGrpSpPr>
        <p:grpSpPr bwMode="auto">
          <a:xfrm>
            <a:off x="5400675" y="3328988"/>
            <a:ext cx="979488" cy="979487"/>
            <a:chOff x="3402" y="2097"/>
            <a:chExt cx="617" cy="617"/>
          </a:xfrm>
        </p:grpSpPr>
        <p:pic>
          <p:nvPicPr>
            <p:cNvPr id="2154" name="Picture 13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02" y="2097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55" name="Text Box 134"/>
            <p:cNvSpPr txBox="1">
              <a:spLocks noChangeArrowheads="1"/>
            </p:cNvSpPr>
            <p:nvPr/>
          </p:nvSpPr>
          <p:spPr bwMode="auto">
            <a:xfrm>
              <a:off x="3420" y="22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5" name="Group 135"/>
          <p:cNvGrpSpPr>
            <a:grpSpLocks/>
          </p:cNvGrpSpPr>
          <p:nvPr/>
        </p:nvGrpSpPr>
        <p:grpSpPr bwMode="auto">
          <a:xfrm>
            <a:off x="6115050" y="3328988"/>
            <a:ext cx="979488" cy="979487"/>
            <a:chOff x="3852" y="2097"/>
            <a:chExt cx="617" cy="617"/>
          </a:xfrm>
        </p:grpSpPr>
        <p:pic>
          <p:nvPicPr>
            <p:cNvPr id="2152" name="Picture 13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52" y="2097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53" name="Text Box 137"/>
            <p:cNvSpPr txBox="1">
              <a:spLocks noChangeArrowheads="1"/>
            </p:cNvSpPr>
            <p:nvPr/>
          </p:nvSpPr>
          <p:spPr bwMode="auto">
            <a:xfrm>
              <a:off x="3870" y="22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6" name="Group 138"/>
          <p:cNvGrpSpPr>
            <a:grpSpLocks/>
          </p:cNvGrpSpPr>
          <p:nvPr/>
        </p:nvGrpSpPr>
        <p:grpSpPr bwMode="auto">
          <a:xfrm>
            <a:off x="6827838" y="3328988"/>
            <a:ext cx="979487" cy="979487"/>
            <a:chOff x="4301" y="2097"/>
            <a:chExt cx="617" cy="617"/>
          </a:xfrm>
        </p:grpSpPr>
        <p:pic>
          <p:nvPicPr>
            <p:cNvPr id="2150" name="Picture 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01" y="2097"/>
              <a:ext cx="618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51" name="Text Box 140"/>
            <p:cNvSpPr txBox="1">
              <a:spLocks noChangeArrowheads="1"/>
            </p:cNvSpPr>
            <p:nvPr/>
          </p:nvSpPr>
          <p:spPr bwMode="auto">
            <a:xfrm>
              <a:off x="4320" y="226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7" name="Group 141"/>
          <p:cNvGrpSpPr>
            <a:grpSpLocks/>
          </p:cNvGrpSpPr>
          <p:nvPr/>
        </p:nvGrpSpPr>
        <p:grpSpPr bwMode="auto">
          <a:xfrm>
            <a:off x="4395788" y="2182813"/>
            <a:ext cx="985837" cy="985837"/>
            <a:chOff x="2769" y="1375"/>
            <a:chExt cx="621" cy="621"/>
          </a:xfrm>
        </p:grpSpPr>
        <p:pic>
          <p:nvPicPr>
            <p:cNvPr id="2148" name="Picture 14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69" y="1375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49" name="Text Box 143"/>
            <p:cNvSpPr txBox="1">
              <a:spLocks noChangeArrowheads="1"/>
            </p:cNvSpPr>
            <p:nvPr/>
          </p:nvSpPr>
          <p:spPr bwMode="auto">
            <a:xfrm>
              <a:off x="2790" y="15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8" name="Group 144"/>
          <p:cNvGrpSpPr>
            <a:grpSpLocks/>
          </p:cNvGrpSpPr>
          <p:nvPr/>
        </p:nvGrpSpPr>
        <p:grpSpPr bwMode="auto">
          <a:xfrm>
            <a:off x="5114925" y="2182813"/>
            <a:ext cx="979488" cy="985837"/>
            <a:chOff x="3222" y="1375"/>
            <a:chExt cx="617" cy="621"/>
          </a:xfrm>
        </p:grpSpPr>
        <p:pic>
          <p:nvPicPr>
            <p:cNvPr id="2146" name="Picture 14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222" y="1375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47" name="Text Box 146"/>
            <p:cNvSpPr txBox="1">
              <a:spLocks noChangeArrowheads="1"/>
            </p:cNvSpPr>
            <p:nvPr/>
          </p:nvSpPr>
          <p:spPr bwMode="auto">
            <a:xfrm>
              <a:off x="3240" y="15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9" name="Group 147"/>
          <p:cNvGrpSpPr>
            <a:grpSpLocks/>
          </p:cNvGrpSpPr>
          <p:nvPr/>
        </p:nvGrpSpPr>
        <p:grpSpPr bwMode="auto">
          <a:xfrm>
            <a:off x="5827713" y="2182813"/>
            <a:ext cx="979487" cy="985837"/>
            <a:chOff x="3671" y="1375"/>
            <a:chExt cx="617" cy="621"/>
          </a:xfrm>
        </p:grpSpPr>
        <p:pic>
          <p:nvPicPr>
            <p:cNvPr id="2144" name="Picture 14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671" y="1375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45" name="Text Box 149"/>
            <p:cNvSpPr txBox="1">
              <a:spLocks noChangeArrowheads="1"/>
            </p:cNvSpPr>
            <p:nvPr/>
          </p:nvSpPr>
          <p:spPr bwMode="auto">
            <a:xfrm>
              <a:off x="3690" y="15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0" name="Group 150"/>
          <p:cNvGrpSpPr>
            <a:grpSpLocks/>
          </p:cNvGrpSpPr>
          <p:nvPr/>
        </p:nvGrpSpPr>
        <p:grpSpPr bwMode="auto">
          <a:xfrm>
            <a:off x="6540500" y="2182813"/>
            <a:ext cx="985838" cy="985837"/>
            <a:chOff x="4120" y="1375"/>
            <a:chExt cx="621" cy="621"/>
          </a:xfrm>
        </p:grpSpPr>
        <p:pic>
          <p:nvPicPr>
            <p:cNvPr id="2142" name="Picture 15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20" y="1375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43" name="Text Box 152"/>
            <p:cNvSpPr txBox="1">
              <a:spLocks noChangeArrowheads="1"/>
            </p:cNvSpPr>
            <p:nvPr/>
          </p:nvSpPr>
          <p:spPr bwMode="auto">
            <a:xfrm>
              <a:off x="4140" y="15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1" name="Group 153"/>
          <p:cNvGrpSpPr>
            <a:grpSpLocks/>
          </p:cNvGrpSpPr>
          <p:nvPr/>
        </p:nvGrpSpPr>
        <p:grpSpPr bwMode="auto">
          <a:xfrm>
            <a:off x="7254875" y="2182813"/>
            <a:ext cx="985838" cy="985837"/>
            <a:chOff x="4570" y="1375"/>
            <a:chExt cx="621" cy="621"/>
          </a:xfrm>
        </p:grpSpPr>
        <p:pic>
          <p:nvPicPr>
            <p:cNvPr id="2140" name="Picture 15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70" y="1375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41" name="Text Box 155"/>
            <p:cNvSpPr txBox="1">
              <a:spLocks noChangeArrowheads="1"/>
            </p:cNvSpPr>
            <p:nvPr/>
          </p:nvSpPr>
          <p:spPr bwMode="auto">
            <a:xfrm>
              <a:off x="4590" y="154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2" name="Group 156"/>
          <p:cNvGrpSpPr>
            <a:grpSpLocks/>
          </p:cNvGrpSpPr>
          <p:nvPr/>
        </p:nvGrpSpPr>
        <p:grpSpPr bwMode="auto">
          <a:xfrm>
            <a:off x="4181475" y="2395538"/>
            <a:ext cx="985838" cy="985837"/>
            <a:chOff x="2634" y="1509"/>
            <a:chExt cx="621" cy="621"/>
          </a:xfrm>
        </p:grpSpPr>
        <p:pic>
          <p:nvPicPr>
            <p:cNvPr id="2138" name="Picture 15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34" y="1509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39" name="Text Box 158"/>
            <p:cNvSpPr txBox="1">
              <a:spLocks noChangeArrowheads="1"/>
            </p:cNvSpPr>
            <p:nvPr/>
          </p:nvSpPr>
          <p:spPr bwMode="auto">
            <a:xfrm>
              <a:off x="2655" y="16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3" name="Group 159"/>
          <p:cNvGrpSpPr>
            <a:grpSpLocks/>
          </p:cNvGrpSpPr>
          <p:nvPr/>
        </p:nvGrpSpPr>
        <p:grpSpPr bwMode="auto">
          <a:xfrm>
            <a:off x="3968750" y="2614613"/>
            <a:ext cx="985838" cy="981075"/>
            <a:chOff x="2500" y="1647"/>
            <a:chExt cx="621" cy="618"/>
          </a:xfrm>
        </p:grpSpPr>
        <p:pic>
          <p:nvPicPr>
            <p:cNvPr id="2136" name="Picture 16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0" y="1647"/>
              <a:ext cx="622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37" name="Text Box 161"/>
            <p:cNvSpPr txBox="1">
              <a:spLocks noChangeArrowheads="1"/>
            </p:cNvSpPr>
            <p:nvPr/>
          </p:nvSpPr>
          <p:spPr bwMode="auto">
            <a:xfrm>
              <a:off x="2520" y="18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4" name="Group 162"/>
          <p:cNvGrpSpPr>
            <a:grpSpLocks/>
          </p:cNvGrpSpPr>
          <p:nvPr/>
        </p:nvGrpSpPr>
        <p:grpSpPr bwMode="auto">
          <a:xfrm>
            <a:off x="4900613" y="2395538"/>
            <a:ext cx="981075" cy="985837"/>
            <a:chOff x="3087" y="1509"/>
            <a:chExt cx="618" cy="621"/>
          </a:xfrm>
        </p:grpSpPr>
        <p:pic>
          <p:nvPicPr>
            <p:cNvPr id="2134" name="Picture 16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087" y="1509"/>
              <a:ext cx="619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35" name="Text Box 164"/>
            <p:cNvSpPr txBox="1">
              <a:spLocks noChangeArrowheads="1"/>
            </p:cNvSpPr>
            <p:nvPr/>
          </p:nvSpPr>
          <p:spPr bwMode="auto">
            <a:xfrm>
              <a:off x="3105" y="16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5" name="Group 165"/>
          <p:cNvGrpSpPr>
            <a:grpSpLocks/>
          </p:cNvGrpSpPr>
          <p:nvPr/>
        </p:nvGrpSpPr>
        <p:grpSpPr bwMode="auto">
          <a:xfrm>
            <a:off x="5614988" y="2395538"/>
            <a:ext cx="979487" cy="985837"/>
            <a:chOff x="3537" y="1509"/>
            <a:chExt cx="617" cy="621"/>
          </a:xfrm>
        </p:grpSpPr>
        <p:pic>
          <p:nvPicPr>
            <p:cNvPr id="2132" name="Picture 16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37" y="1509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33" name="Text Box 167"/>
            <p:cNvSpPr txBox="1">
              <a:spLocks noChangeArrowheads="1"/>
            </p:cNvSpPr>
            <p:nvPr/>
          </p:nvSpPr>
          <p:spPr bwMode="auto">
            <a:xfrm>
              <a:off x="3555" y="16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6" name="Group 168"/>
          <p:cNvGrpSpPr>
            <a:grpSpLocks/>
          </p:cNvGrpSpPr>
          <p:nvPr/>
        </p:nvGrpSpPr>
        <p:grpSpPr bwMode="auto">
          <a:xfrm>
            <a:off x="6327775" y="2395538"/>
            <a:ext cx="979488" cy="985837"/>
            <a:chOff x="3986" y="1509"/>
            <a:chExt cx="617" cy="621"/>
          </a:xfrm>
        </p:grpSpPr>
        <p:pic>
          <p:nvPicPr>
            <p:cNvPr id="2130" name="Picture 16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86" y="1509"/>
              <a:ext cx="618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31" name="Text Box 170"/>
            <p:cNvSpPr txBox="1">
              <a:spLocks noChangeArrowheads="1"/>
            </p:cNvSpPr>
            <p:nvPr/>
          </p:nvSpPr>
          <p:spPr bwMode="auto">
            <a:xfrm>
              <a:off x="4005" y="16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7" name="Group 171"/>
          <p:cNvGrpSpPr>
            <a:grpSpLocks/>
          </p:cNvGrpSpPr>
          <p:nvPr/>
        </p:nvGrpSpPr>
        <p:grpSpPr bwMode="auto">
          <a:xfrm>
            <a:off x="7040563" y="2395538"/>
            <a:ext cx="985837" cy="985837"/>
            <a:chOff x="4435" y="1509"/>
            <a:chExt cx="621" cy="621"/>
          </a:xfrm>
        </p:grpSpPr>
        <p:pic>
          <p:nvPicPr>
            <p:cNvPr id="2128" name="Picture 17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5" y="1509"/>
              <a:ext cx="622" cy="6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29" name="Text Box 173"/>
            <p:cNvSpPr txBox="1">
              <a:spLocks noChangeArrowheads="1"/>
            </p:cNvSpPr>
            <p:nvPr/>
          </p:nvSpPr>
          <p:spPr bwMode="auto">
            <a:xfrm>
              <a:off x="4455" y="1676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8" name="Group 174"/>
          <p:cNvGrpSpPr>
            <a:grpSpLocks/>
          </p:cNvGrpSpPr>
          <p:nvPr/>
        </p:nvGrpSpPr>
        <p:grpSpPr bwMode="auto">
          <a:xfrm>
            <a:off x="4681538" y="2614613"/>
            <a:ext cx="985837" cy="981075"/>
            <a:chOff x="2949" y="1647"/>
            <a:chExt cx="621" cy="618"/>
          </a:xfrm>
        </p:grpSpPr>
        <p:pic>
          <p:nvPicPr>
            <p:cNvPr id="2126" name="Picture 17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49" y="1647"/>
              <a:ext cx="622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27" name="Text Box 176"/>
            <p:cNvSpPr txBox="1">
              <a:spLocks noChangeArrowheads="1"/>
            </p:cNvSpPr>
            <p:nvPr/>
          </p:nvSpPr>
          <p:spPr bwMode="auto">
            <a:xfrm>
              <a:off x="2970" y="18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69" name="Group 177"/>
          <p:cNvGrpSpPr>
            <a:grpSpLocks/>
          </p:cNvGrpSpPr>
          <p:nvPr/>
        </p:nvGrpSpPr>
        <p:grpSpPr bwMode="auto">
          <a:xfrm>
            <a:off x="5400675" y="2614613"/>
            <a:ext cx="979488" cy="981075"/>
            <a:chOff x="3402" y="1647"/>
            <a:chExt cx="617" cy="618"/>
          </a:xfrm>
        </p:grpSpPr>
        <p:pic>
          <p:nvPicPr>
            <p:cNvPr id="2124" name="Picture 17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02" y="1647"/>
              <a:ext cx="618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25" name="Text Box 179"/>
            <p:cNvSpPr txBox="1">
              <a:spLocks noChangeArrowheads="1"/>
            </p:cNvSpPr>
            <p:nvPr/>
          </p:nvSpPr>
          <p:spPr bwMode="auto">
            <a:xfrm>
              <a:off x="3420" y="18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70" name="Group 180"/>
          <p:cNvGrpSpPr>
            <a:grpSpLocks/>
          </p:cNvGrpSpPr>
          <p:nvPr/>
        </p:nvGrpSpPr>
        <p:grpSpPr bwMode="auto">
          <a:xfrm>
            <a:off x="6115050" y="2614613"/>
            <a:ext cx="979488" cy="981075"/>
            <a:chOff x="3852" y="1647"/>
            <a:chExt cx="617" cy="618"/>
          </a:xfrm>
        </p:grpSpPr>
        <p:pic>
          <p:nvPicPr>
            <p:cNvPr id="2122" name="Picture 18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52" y="1647"/>
              <a:ext cx="618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23" name="Text Box 182"/>
            <p:cNvSpPr txBox="1">
              <a:spLocks noChangeArrowheads="1"/>
            </p:cNvSpPr>
            <p:nvPr/>
          </p:nvSpPr>
          <p:spPr bwMode="auto">
            <a:xfrm>
              <a:off x="3870" y="18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71" name="Group 183"/>
          <p:cNvGrpSpPr>
            <a:grpSpLocks/>
          </p:cNvGrpSpPr>
          <p:nvPr/>
        </p:nvGrpSpPr>
        <p:grpSpPr bwMode="auto">
          <a:xfrm>
            <a:off x="6827838" y="2614613"/>
            <a:ext cx="979487" cy="981075"/>
            <a:chOff x="4301" y="1647"/>
            <a:chExt cx="617" cy="618"/>
          </a:xfrm>
        </p:grpSpPr>
        <p:pic>
          <p:nvPicPr>
            <p:cNvPr id="2120" name="Picture 18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01" y="1647"/>
              <a:ext cx="618" cy="6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21" name="Text Box 185"/>
            <p:cNvSpPr txBox="1">
              <a:spLocks noChangeArrowheads="1"/>
            </p:cNvSpPr>
            <p:nvPr/>
          </p:nvSpPr>
          <p:spPr bwMode="auto">
            <a:xfrm>
              <a:off x="4320" y="1811"/>
              <a:ext cx="439" cy="4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2114" name="AutoShape 186"/>
          <p:cNvCxnSpPr>
            <a:cxnSpLocks noChangeShapeType="1"/>
          </p:cNvCxnSpPr>
          <p:nvPr/>
        </p:nvCxnSpPr>
        <p:spPr bwMode="auto">
          <a:xfrm flipH="1" flipV="1">
            <a:off x="3995738" y="5734050"/>
            <a:ext cx="3571875" cy="1588"/>
          </a:xfrm>
          <a:prstGeom prst="straightConnector1">
            <a:avLst/>
          </a:prstGeom>
          <a:noFill/>
          <a:ln w="507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115" name="AutoShape 187"/>
          <p:cNvCxnSpPr>
            <a:cxnSpLocks noChangeShapeType="1"/>
            <a:endCxn id="2121" idx="3"/>
          </p:cNvCxnSpPr>
          <p:nvPr/>
        </p:nvCxnSpPr>
        <p:spPr bwMode="auto">
          <a:xfrm flipH="1" flipV="1">
            <a:off x="7554913" y="3224213"/>
            <a:ext cx="22225" cy="2432050"/>
          </a:xfrm>
          <a:prstGeom prst="straightConnector1">
            <a:avLst/>
          </a:prstGeom>
          <a:noFill/>
          <a:ln w="507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116" name="AutoShape 188"/>
          <p:cNvCxnSpPr>
            <a:cxnSpLocks noChangeShapeType="1"/>
          </p:cNvCxnSpPr>
          <p:nvPr/>
        </p:nvCxnSpPr>
        <p:spPr bwMode="auto">
          <a:xfrm flipV="1">
            <a:off x="7596188" y="5084763"/>
            <a:ext cx="644525" cy="642937"/>
          </a:xfrm>
          <a:prstGeom prst="straightConnector1">
            <a:avLst/>
          </a:prstGeom>
          <a:noFill/>
          <a:ln w="507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117" name="Rectangle 189"/>
          <p:cNvSpPr>
            <a:spLocks noChangeArrowheads="1"/>
          </p:cNvSpPr>
          <p:nvPr/>
        </p:nvSpPr>
        <p:spPr bwMode="auto">
          <a:xfrm>
            <a:off x="4786313" y="5715000"/>
            <a:ext cx="78581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118" name="Rectangle 190"/>
          <p:cNvSpPr>
            <a:spLocks noChangeArrowheads="1"/>
          </p:cNvSpPr>
          <p:nvPr/>
        </p:nvSpPr>
        <p:spPr bwMode="auto">
          <a:xfrm>
            <a:off x="6948488" y="3573463"/>
            <a:ext cx="481012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119" name="Rectangle 191"/>
          <p:cNvSpPr>
            <a:spLocks noChangeArrowheads="1"/>
          </p:cNvSpPr>
          <p:nvPr/>
        </p:nvSpPr>
        <p:spPr bwMode="auto">
          <a:xfrm>
            <a:off x="7737475" y="5214938"/>
            <a:ext cx="541338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1285875" y="3571875"/>
            <a:ext cx="2428875" cy="571500"/>
          </a:xfrm>
          <a:prstGeom prst="parallelogram">
            <a:avLst>
              <a:gd name="adj" fmla="val 95153"/>
            </a:avLst>
          </a:prstGeom>
          <a:solidFill>
            <a:srgbClr val="FF0000">
              <a:alpha val="39999"/>
            </a:srgbClr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11480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1.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2.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1857375" y="428625"/>
            <a:ext cx="5643563" cy="1071563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Два способа вычисления объёма параллелепипеда</a:t>
            </a:r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1285875" y="2000250"/>
            <a:ext cx="2428875" cy="2143125"/>
          </a:xfrm>
          <a:prstGeom prst="cube">
            <a:avLst>
              <a:gd name="adj" fmla="val 25000"/>
            </a:avLst>
          </a:prstGeom>
          <a:noFill/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5643563" y="1928813"/>
            <a:ext cx="2428875" cy="2143125"/>
          </a:xfrm>
          <a:prstGeom prst="cube">
            <a:avLst>
              <a:gd name="adj" fmla="val 25000"/>
            </a:avLst>
          </a:prstGeom>
          <a:noFill/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1857375" y="2000250"/>
            <a:ext cx="1588" cy="1571625"/>
          </a:xfrm>
          <a:prstGeom prst="line">
            <a:avLst/>
          </a:prstGeom>
          <a:noFill/>
          <a:ln w="3816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1857375" y="3571875"/>
            <a:ext cx="1857375" cy="1588"/>
          </a:xfrm>
          <a:prstGeom prst="line">
            <a:avLst/>
          </a:prstGeom>
          <a:noFill/>
          <a:ln w="3816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 flipH="1">
            <a:off x="1284288" y="3571875"/>
            <a:ext cx="574675" cy="571500"/>
          </a:xfrm>
          <a:prstGeom prst="line">
            <a:avLst/>
          </a:prstGeom>
          <a:noFill/>
          <a:ln w="3816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 flipH="1">
            <a:off x="1282700" y="2500313"/>
            <a:ext cx="4763" cy="164465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14375" y="4929188"/>
            <a:ext cx="3786188" cy="110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основания умножить на высоту.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230188" y="4857750"/>
            <a:ext cx="3740681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V</a:t>
            </a:r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=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 основания ∙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h (</a:t>
            </a:r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высота)</a:t>
            </a:r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H="1">
            <a:off x="6213475" y="1928813"/>
            <a:ext cx="4763" cy="1571625"/>
          </a:xfrm>
          <a:prstGeom prst="line">
            <a:avLst/>
          </a:prstGeom>
          <a:noFill/>
          <a:ln w="3816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>
            <a:off x="6215063" y="3571875"/>
            <a:ext cx="1857375" cy="1588"/>
          </a:xfrm>
          <a:prstGeom prst="line">
            <a:avLst/>
          </a:prstGeom>
          <a:noFill/>
          <a:ln w="3816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H="1">
            <a:off x="5713413" y="3571875"/>
            <a:ext cx="503237" cy="500063"/>
          </a:xfrm>
          <a:prstGeom prst="line">
            <a:avLst/>
          </a:prstGeom>
          <a:noFill/>
          <a:ln w="38160">
            <a:solidFill>
              <a:srgbClr val="4A7EBB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5878513" y="4786313"/>
            <a:ext cx="1613240" cy="5900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V = a∙ b∙ c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572125" y="5229225"/>
            <a:ext cx="3571875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произведению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а, </a:t>
            </a: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200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Microsoft Equation 3.0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Тест 1.Любой прямоугольный параллелепипед имеет грани. У него их:  а)12           б)8                в)6             г)10</vt:lpstr>
      <vt:lpstr>2.У каждого параллелепипеда есть рёбра. Это :                    а) прямоугольники                    б)прямые                    в)треугольники                    г)отрезки</vt:lpstr>
      <vt:lpstr>3. У куба все ребра:                   а)попарно равны    б)разные    в)равные              г)другой ответ</vt:lpstr>
      <vt:lpstr>4. У параллелепипеда противоположные грани: а)равны       б)квадраты   в)разные             г)другой ответ</vt:lpstr>
      <vt:lpstr>5. Объем прямоугольного параллелепипеда можно вычислить по формуле: а)V=a x в        б)V= (a+b) x2        в) V= a x в x с                 г) другой вариант </vt:lpstr>
      <vt:lpstr>Слайд 17</vt:lpstr>
      <vt:lpstr>Домашнее задание: 1.Определить объем спичечной упаковки 2.Вопрос из ЕГЭ: во сколько увеличится объем параллелепипеда, если его измерения увеличатся в 2 раза?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14</cp:revision>
  <dcterms:created xsi:type="dcterms:W3CDTF">2014-01-19T12:43:27Z</dcterms:created>
  <dcterms:modified xsi:type="dcterms:W3CDTF">2014-01-27T13:33:30Z</dcterms:modified>
</cp:coreProperties>
</file>