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6" r:id="rId15"/>
    <p:sldId id="267" r:id="rId16"/>
    <p:sldId id="278" r:id="rId17"/>
    <p:sldId id="282" r:id="rId18"/>
    <p:sldId id="268" r:id="rId19"/>
    <p:sldId id="279" r:id="rId20"/>
    <p:sldId id="270" r:id="rId21"/>
    <p:sldId id="281" r:id="rId22"/>
    <p:sldId id="269" r:id="rId23"/>
    <p:sldId id="280" r:id="rId24"/>
    <p:sldId id="275" r:id="rId25"/>
    <p:sldId id="283" r:id="rId26"/>
    <p:sldId id="287" r:id="rId27"/>
    <p:sldId id="276" r:id="rId28"/>
    <p:sldId id="284" r:id="rId29"/>
    <p:sldId id="274" r:id="rId30"/>
    <p:sldId id="288" r:id="rId31"/>
    <p:sldId id="285" r:id="rId32"/>
    <p:sldId id="289" r:id="rId33"/>
    <p:sldId id="271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66FF"/>
    <a:srgbClr val="FF99CC"/>
    <a:srgbClr val="7F4B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123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&#1050;&#1086;&#1088;&#1086;&#1083;&#1077;&#1074;&#1089;&#1090;&#1074;&#1086;%20&#1079;&#1074;&#1091;&#1082;&#1086;&#1074;\Zvuki-prirody-Shum-morya(muzofon.com)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&#1050;&#1086;&#1088;&#1086;&#1083;&#1077;&#1074;&#1089;&#1090;&#1074;&#1086;%20&#1079;&#1074;&#1091;&#1082;&#1086;&#1074;\ZVUK%25D0%2598-PR%25D0%2598RODY-Vesna---legkiy-dozhd_(muzofon.com)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&#1050;&#1086;&#1088;&#1086;&#1083;&#1077;&#1074;&#1089;&#1090;&#1074;&#1086;%20&#1079;&#1074;&#1091;&#1082;&#1086;&#1074;\ZVUK%25D0%2598-PR%25D0%2598RODY-Osen_---veter-schebetan_e-ptic(muzofon.com)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2895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effectLst/>
              </a:rPr>
              <a:t> Путешествие в волшебный мир звуков</a:t>
            </a:r>
            <a:endParaRPr lang="ru-RU" sz="72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28536"/>
            <a:ext cx="9144000" cy="31722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Презентация к логопедическому занятию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 первоклассниками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Автор учитель-логопед ГБОУ ЦПМСС Горемыкина Ирина Николаевна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Какие бывают звуки  речи?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09800" y="1600200"/>
            <a:ext cx="46482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Звуки речи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3124200"/>
            <a:ext cx="2438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Гласные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5638800" y="28194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Согласные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4724400"/>
            <a:ext cx="2438400" cy="533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Безударные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4038600"/>
            <a:ext cx="2209800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Ударные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8200" y="3733800"/>
            <a:ext cx="1905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Твердые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15200" y="3733800"/>
            <a:ext cx="16764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Мягкие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24400" y="6172200"/>
            <a:ext cx="20574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Звонкие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34200" y="6172200"/>
            <a:ext cx="19812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Глухие</a:t>
            </a:r>
            <a:endParaRPr lang="ru-RU" sz="2800" b="1" dirty="0"/>
          </a:p>
        </p:txBody>
      </p: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 rot="16200000" flipH="1">
            <a:off x="2209800" y="37338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  <a:endCxn id="8" idx="0"/>
          </p:cNvCxnSpPr>
          <p:nvPr/>
        </p:nvCxnSpPr>
        <p:spPr>
          <a:xfrm rot="5400000">
            <a:off x="1657350" y="3409950"/>
            <a:ext cx="381000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  <a:endCxn id="10" idx="0"/>
          </p:cNvCxnSpPr>
          <p:nvPr/>
        </p:nvCxnSpPr>
        <p:spPr>
          <a:xfrm rot="16200000" flipH="1">
            <a:off x="7391400" y="2971800"/>
            <a:ext cx="381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2"/>
          </p:cNvCxnSpPr>
          <p:nvPr/>
        </p:nvCxnSpPr>
        <p:spPr>
          <a:xfrm rot="5400000">
            <a:off x="5943600" y="2667000"/>
            <a:ext cx="3810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2"/>
          </p:cNvCxnSpPr>
          <p:nvPr/>
        </p:nvCxnSpPr>
        <p:spPr>
          <a:xfrm rot="5400000">
            <a:off x="6172200" y="373380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4" idx="2"/>
            <a:endCxn id="6" idx="0"/>
          </p:cNvCxnSpPr>
          <p:nvPr/>
        </p:nvCxnSpPr>
        <p:spPr>
          <a:xfrm rot="16200000" flipH="1">
            <a:off x="5505450" y="1314450"/>
            <a:ext cx="533400" cy="2476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4" idx="2"/>
            <a:endCxn id="5" idx="0"/>
          </p:cNvCxnSpPr>
          <p:nvPr/>
        </p:nvCxnSpPr>
        <p:spPr>
          <a:xfrm rot="5400000">
            <a:off x="2990850" y="1581150"/>
            <a:ext cx="838200" cy="2247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572000" y="4572000"/>
            <a:ext cx="2286000" cy="45720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Сонорные</a:t>
            </a:r>
            <a:endParaRPr lang="ru-RU" sz="28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6629400" y="5257800"/>
            <a:ext cx="2057400" cy="45720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Шумные</a:t>
            </a:r>
            <a:endParaRPr lang="ru-RU" sz="3200" b="1" dirty="0"/>
          </a:p>
        </p:txBody>
      </p:sp>
      <p:cxnSp>
        <p:nvCxnSpPr>
          <p:cNvPr id="61" name="Прямая со стрелкой 60"/>
          <p:cNvCxnSpPr>
            <a:stCxn id="59" idx="2"/>
          </p:cNvCxnSpPr>
          <p:nvPr/>
        </p:nvCxnSpPr>
        <p:spPr>
          <a:xfrm rot="16200000" flipH="1">
            <a:off x="7791450" y="5581650"/>
            <a:ext cx="4572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59" idx="2"/>
            <a:endCxn id="11" idx="0"/>
          </p:cNvCxnSpPr>
          <p:nvPr/>
        </p:nvCxnSpPr>
        <p:spPr>
          <a:xfrm rot="5400000">
            <a:off x="6477000" y="4991100"/>
            <a:ext cx="4572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16200000" flipH="1">
            <a:off x="6324600" y="4114800"/>
            <a:ext cx="1828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3" idx="2"/>
            <a:endCxn id="11" idx="0"/>
          </p:cNvCxnSpPr>
          <p:nvPr/>
        </p:nvCxnSpPr>
        <p:spPr>
          <a:xfrm rot="16200000" flipH="1">
            <a:off x="5162550" y="5581650"/>
            <a:ext cx="1143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ru-RU" b="1" dirty="0" smtClean="0"/>
              <a:t>Город  </a:t>
            </a:r>
            <a:r>
              <a:rPr lang="ru-RU" b="1" dirty="0" err="1" smtClean="0"/>
              <a:t>Фонембург</a:t>
            </a:r>
            <a:endParaRPr lang="ru-RU" b="1" dirty="0"/>
          </a:p>
        </p:txBody>
      </p:sp>
      <p:pic>
        <p:nvPicPr>
          <p:cNvPr id="8" name="Содержимое 7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133600"/>
            <a:ext cx="3737610" cy="276382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3"/>
          <a:srcRect b="6015"/>
          <a:stretch>
            <a:fillRect/>
          </a:stretch>
        </p:blipFill>
        <p:spPr>
          <a:xfrm rot="1264571">
            <a:off x="6894278" y="4112420"/>
            <a:ext cx="1668780" cy="2207381"/>
          </a:xfrm>
          <a:prstGeom prst="rect">
            <a:avLst/>
          </a:prstGeom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05000"/>
            <a:ext cx="1242060" cy="2354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ru-RU" b="1" dirty="0" smtClean="0"/>
              <a:t>Дворец королевы Фонетики</a:t>
            </a:r>
            <a:endParaRPr lang="ru-RU" b="1" dirty="0"/>
          </a:p>
        </p:txBody>
      </p:sp>
      <p:pic>
        <p:nvPicPr>
          <p:cNvPr id="4" name="Содержимое 3" descr="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981200"/>
            <a:ext cx="5050671" cy="3276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Содержимое 3" descr="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1800" y="2895600"/>
            <a:ext cx="1905000" cy="3067373"/>
          </a:xfrm>
        </p:spPr>
      </p:pic>
      <p:pic>
        <p:nvPicPr>
          <p:cNvPr id="5" name="Рисунок 4" descr="67.jpg"/>
          <p:cNvPicPr>
            <a:picLocks noChangeAspect="1"/>
          </p:cNvPicPr>
          <p:nvPr/>
        </p:nvPicPr>
        <p:blipFill>
          <a:blip r:embed="rId3"/>
          <a:srcRect b="2041"/>
          <a:stretch>
            <a:fillRect/>
          </a:stretch>
        </p:blipFill>
        <p:spPr>
          <a:xfrm flipH="1">
            <a:off x="3352800" y="990600"/>
            <a:ext cx="2538447" cy="3657600"/>
          </a:xfrm>
          <a:prstGeom prst="rect">
            <a:avLst/>
          </a:prstGeom>
        </p:spPr>
      </p:pic>
      <p:pic>
        <p:nvPicPr>
          <p:cNvPr id="6" name="Рисунок 5" descr="4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52600"/>
            <a:ext cx="2819400" cy="4107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791200"/>
            <a:ext cx="403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Волшебник Ударение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953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Королева Фонетика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5943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3399"/>
                </a:solidFill>
              </a:rPr>
              <a:t>Принцесса Интонация</a:t>
            </a:r>
            <a:endParaRPr lang="ru-RU" sz="2800" b="1" i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Задания от Волшебника Ударения </a:t>
            </a:r>
            <a:br>
              <a:rPr lang="ru-RU" b="1" dirty="0" smtClean="0"/>
            </a:br>
            <a:r>
              <a:rPr lang="ru-RU" b="1" dirty="0" smtClean="0"/>
              <a:t>и Принцессы Интонации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         /                               /        /                            /</a:t>
            </a:r>
            <a:endParaRPr lang="ru-RU" sz="2800" dirty="0" smtClean="0"/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КРУЖ-КИ – КРУЖ-КИ,  ПОЛ-КИ – ПОЛ-КИ,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   /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 /         /                          /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И-РИС – И-РИС,  БЕЛ-КИ – БЕЛ-КИ;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arenR" startAt="2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Вася, ты купил в магазине хлеб?</a:t>
            </a:r>
          </a:p>
          <a:p>
            <a:pPr marL="514350" indent="-514350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 Какой сегодня хороший денёк!</a:t>
            </a:r>
          </a:p>
          <a:p>
            <a:pPr marL="514350" indent="-514350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 Марина любит играть с братиком. ?  !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Гласный район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53340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2"/>
          <a:srcRect b="53125"/>
          <a:stretch>
            <a:fillRect/>
          </a:stretch>
        </p:blipFill>
        <p:spPr>
          <a:xfrm>
            <a:off x="1828800" y="2514600"/>
            <a:ext cx="5253990" cy="320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935480"/>
            <a:ext cx="45719" cy="43891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Гласные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   Гласные тянутся в песенке звонкой.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   Могут заплакать и закричать,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   В темном лесу звать и аукать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   И в колыбельке Алёнку баюкать,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   Но не желают свистеть и ворчать. 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6" name="Содержимое 5" descr="1.png"/>
          <p:cNvPicPr>
            <a:picLocks noGrp="1" noChangeAspect="1"/>
          </p:cNvPicPr>
          <p:nvPr>
            <p:ph idx="1"/>
          </p:nvPr>
        </p:nvPicPr>
        <p:blipFill>
          <a:blip r:embed="rId2"/>
          <a:srcRect b="6452"/>
          <a:stretch>
            <a:fillRect/>
          </a:stretch>
        </p:blipFill>
        <p:spPr>
          <a:xfrm>
            <a:off x="533400" y="2514600"/>
            <a:ext cx="2286000" cy="2209800"/>
          </a:xfrm>
        </p:spPr>
      </p:pic>
      <p:pic>
        <p:nvPicPr>
          <p:cNvPr id="7" name="Рисунок 6" descr="10.png"/>
          <p:cNvPicPr>
            <a:picLocks noChangeAspect="1"/>
          </p:cNvPicPr>
          <p:nvPr/>
        </p:nvPicPr>
        <p:blipFill>
          <a:blip r:embed="rId3"/>
          <a:srcRect b="7692"/>
          <a:stretch>
            <a:fillRect/>
          </a:stretch>
        </p:blipFill>
        <p:spPr>
          <a:xfrm>
            <a:off x="4267200" y="4572000"/>
            <a:ext cx="2286000" cy="1828800"/>
          </a:xfrm>
          <a:prstGeom prst="rect">
            <a:avLst/>
          </a:prstGeom>
        </p:spPr>
      </p:pic>
      <p:pic>
        <p:nvPicPr>
          <p:cNvPr id="8" name="Рисунок 7" descr="31.png"/>
          <p:cNvPicPr>
            <a:picLocks noChangeAspect="1"/>
          </p:cNvPicPr>
          <p:nvPr/>
        </p:nvPicPr>
        <p:blipFill>
          <a:blip r:embed="rId4"/>
          <a:srcRect l="10000"/>
          <a:stretch>
            <a:fillRect/>
          </a:stretch>
        </p:blipFill>
        <p:spPr>
          <a:xfrm>
            <a:off x="6934200" y="3581400"/>
            <a:ext cx="2057400" cy="1912620"/>
          </a:xfrm>
          <a:prstGeom prst="rect">
            <a:avLst/>
          </a:prstGeom>
        </p:spPr>
      </p:pic>
      <p:pic>
        <p:nvPicPr>
          <p:cNvPr id="9" name="Рисунок 8" descr="34 (5).png"/>
          <p:cNvPicPr>
            <a:picLocks noChangeAspect="1"/>
          </p:cNvPicPr>
          <p:nvPr/>
        </p:nvPicPr>
        <p:blipFill>
          <a:blip r:embed="rId5"/>
          <a:srcRect t="6410"/>
          <a:stretch>
            <a:fillRect/>
          </a:stretch>
        </p:blipFill>
        <p:spPr>
          <a:xfrm>
            <a:off x="5181600" y="2133600"/>
            <a:ext cx="1981200" cy="1928368"/>
          </a:xfrm>
          <a:prstGeom prst="rect">
            <a:avLst/>
          </a:prstGeom>
        </p:spPr>
      </p:pic>
      <p:pic>
        <p:nvPicPr>
          <p:cNvPr id="10" name="Рисунок 9" descr="7778.png"/>
          <p:cNvPicPr>
            <a:picLocks noChangeAspect="1"/>
          </p:cNvPicPr>
          <p:nvPr/>
        </p:nvPicPr>
        <p:blipFill>
          <a:blip r:embed="rId6"/>
          <a:srcRect b="9657"/>
          <a:stretch>
            <a:fillRect/>
          </a:stretch>
        </p:blipFill>
        <p:spPr>
          <a:xfrm>
            <a:off x="3048000" y="1676400"/>
            <a:ext cx="2133600" cy="2062480"/>
          </a:xfrm>
          <a:prstGeom prst="rect">
            <a:avLst/>
          </a:prstGeom>
        </p:spPr>
      </p:pic>
      <p:pic>
        <p:nvPicPr>
          <p:cNvPr id="11" name="Рисунок 10" descr="7778 (2).png"/>
          <p:cNvPicPr>
            <a:picLocks noChangeAspect="1"/>
          </p:cNvPicPr>
          <p:nvPr/>
        </p:nvPicPr>
        <p:blipFill>
          <a:blip r:embed="rId7"/>
          <a:srcRect t="4405"/>
          <a:stretch>
            <a:fillRect/>
          </a:stretch>
        </p:blipFill>
        <p:spPr>
          <a:xfrm>
            <a:off x="1524000" y="4876800"/>
            <a:ext cx="2286000" cy="1653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Согласный  район</a:t>
            </a:r>
            <a:endParaRPr lang="ru-RU" b="1" dirty="0"/>
          </a:p>
        </p:txBody>
      </p:sp>
      <p:pic>
        <p:nvPicPr>
          <p:cNvPr id="4" name="Содержимое 3" descr="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0" y="2209800"/>
            <a:ext cx="3528060" cy="34812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3"/>
          <a:srcRect t="44765"/>
          <a:stretch>
            <a:fillRect/>
          </a:stretch>
        </p:blipFill>
        <p:spPr>
          <a:xfrm>
            <a:off x="2362200" y="2514600"/>
            <a:ext cx="4343400" cy="3117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Согласные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       А согласные согласны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      Шелестеть, шептать, скрипеть,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      Даже фыркать и шипеть,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      Но не хочется им петь.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      </a:t>
            </a:r>
            <a:r>
              <a:rPr lang="ru-RU" sz="3200" b="1" dirty="0" err="1" smtClean="0">
                <a:solidFill>
                  <a:srgbClr val="7030A0"/>
                </a:solidFill>
              </a:rPr>
              <a:t>Ссс</a:t>
            </a:r>
            <a:r>
              <a:rPr lang="ru-RU" sz="3200" b="1" dirty="0" smtClean="0">
                <a:solidFill>
                  <a:srgbClr val="7030A0"/>
                </a:solidFill>
              </a:rPr>
              <a:t> – змеиный слышен свист,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      </a:t>
            </a:r>
            <a:r>
              <a:rPr lang="ru-RU" sz="3200" b="1" dirty="0" err="1" smtClean="0">
                <a:solidFill>
                  <a:srgbClr val="7030A0"/>
                </a:solidFill>
              </a:rPr>
              <a:t>Шшш</a:t>
            </a:r>
            <a:r>
              <a:rPr lang="ru-RU" sz="3200" b="1" dirty="0" smtClean="0">
                <a:solidFill>
                  <a:srgbClr val="7030A0"/>
                </a:solidFill>
              </a:rPr>
              <a:t> – шуршит опавший лист,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      </a:t>
            </a:r>
            <a:r>
              <a:rPr lang="ru-RU" sz="3200" b="1" dirty="0" err="1" smtClean="0">
                <a:solidFill>
                  <a:srgbClr val="7030A0"/>
                </a:solidFill>
              </a:rPr>
              <a:t>Ррр</a:t>
            </a:r>
            <a:r>
              <a:rPr lang="ru-RU" sz="3200" b="1" dirty="0" smtClean="0">
                <a:solidFill>
                  <a:srgbClr val="7030A0"/>
                </a:solidFill>
              </a:rPr>
              <a:t> – моторы тарахтят,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      </a:t>
            </a:r>
            <a:r>
              <a:rPr lang="ru-RU" sz="3200" b="1" dirty="0" err="1" smtClean="0">
                <a:solidFill>
                  <a:srgbClr val="7030A0"/>
                </a:solidFill>
              </a:rPr>
              <a:t>Жжж</a:t>
            </a:r>
            <a:r>
              <a:rPr lang="ru-RU" sz="3200" b="1" dirty="0" smtClean="0">
                <a:solidFill>
                  <a:srgbClr val="7030A0"/>
                </a:solidFill>
              </a:rPr>
              <a:t> – шмели в саду жужжат.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                                                  (Н.Френкель)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Цель:</a:t>
            </a:r>
            <a:r>
              <a:rPr lang="ru-RU" dirty="0" smtClean="0"/>
              <a:t> </a:t>
            </a:r>
            <a:r>
              <a:rPr lang="ru-RU" sz="4400" dirty="0" smtClean="0">
                <a:solidFill>
                  <a:srgbClr val="002060"/>
                </a:solidFill>
              </a:rPr>
              <a:t>систематизация знаний и представлений о звуках.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Формировать представления о системе звуков русской речи;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Закреплять навык определения гласных и согласных  звуков;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Развивать умение распознавать звонкие и глухие, твердые и мягкие согласные;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Учить определять ударные гласные;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Формировать связную интонационно-окрашенную речь;</a:t>
            </a:r>
          </a:p>
          <a:p>
            <a:pPr marL="514350" indent="-514350">
              <a:buAutoNum type="arabicPeriod"/>
            </a:pPr>
            <a:endParaRPr lang="ru-RU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ru-RU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Сонорная набережная</a:t>
            </a:r>
            <a:endParaRPr lang="ru-RU" b="1" dirty="0"/>
          </a:p>
        </p:txBody>
      </p:sp>
      <p:pic>
        <p:nvPicPr>
          <p:cNvPr id="6" name="Содержимое 5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209800"/>
            <a:ext cx="2567797" cy="3581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Сонорные согласные</a:t>
            </a:r>
            <a:endParaRPr lang="ru-RU" b="1" dirty="0"/>
          </a:p>
        </p:txBody>
      </p:sp>
      <p:pic>
        <p:nvPicPr>
          <p:cNvPr id="4" name="Содержимое 3" descr="14.png"/>
          <p:cNvPicPr>
            <a:picLocks noGrp="1" noChangeAspect="1"/>
          </p:cNvPicPr>
          <p:nvPr>
            <p:ph idx="1"/>
          </p:nvPr>
        </p:nvPicPr>
        <p:blipFill>
          <a:blip r:embed="rId2"/>
          <a:srcRect b="14815"/>
          <a:stretch>
            <a:fillRect/>
          </a:stretch>
        </p:blipFill>
        <p:spPr>
          <a:xfrm>
            <a:off x="3886200" y="1676400"/>
            <a:ext cx="2286000" cy="1752600"/>
          </a:xfrm>
        </p:spPr>
      </p:pic>
      <p:pic>
        <p:nvPicPr>
          <p:cNvPr id="5" name="Рисунок 4" descr="12 (2).png"/>
          <p:cNvPicPr>
            <a:picLocks noChangeAspect="1"/>
          </p:cNvPicPr>
          <p:nvPr/>
        </p:nvPicPr>
        <p:blipFill>
          <a:blip r:embed="rId3"/>
          <a:srcRect t="5391"/>
          <a:stretch>
            <a:fillRect/>
          </a:stretch>
        </p:blipFill>
        <p:spPr>
          <a:xfrm>
            <a:off x="3886200" y="3352800"/>
            <a:ext cx="2670257" cy="3124200"/>
          </a:xfrm>
          <a:prstGeom prst="rect">
            <a:avLst/>
          </a:prstGeom>
        </p:spPr>
      </p:pic>
      <p:pic>
        <p:nvPicPr>
          <p:cNvPr id="6" name="Рисунок 5" descr="13.png"/>
          <p:cNvPicPr>
            <a:picLocks noChangeAspect="1"/>
          </p:cNvPicPr>
          <p:nvPr/>
        </p:nvPicPr>
        <p:blipFill>
          <a:blip r:embed="rId4"/>
          <a:srcRect b="9091"/>
          <a:stretch>
            <a:fillRect/>
          </a:stretch>
        </p:blipFill>
        <p:spPr>
          <a:xfrm>
            <a:off x="381000" y="3200400"/>
            <a:ext cx="2628900" cy="1752600"/>
          </a:xfrm>
          <a:prstGeom prst="rect">
            <a:avLst/>
          </a:prstGeom>
        </p:spPr>
      </p:pic>
      <p:pic>
        <p:nvPicPr>
          <p:cNvPr id="7" name="Рисунок 6" descr="34 (2).png"/>
          <p:cNvPicPr>
            <a:picLocks noChangeAspect="1"/>
          </p:cNvPicPr>
          <p:nvPr/>
        </p:nvPicPr>
        <p:blipFill>
          <a:blip r:embed="rId5"/>
          <a:srcRect b="6897"/>
          <a:stretch>
            <a:fillRect/>
          </a:stretch>
        </p:blipFill>
        <p:spPr>
          <a:xfrm>
            <a:off x="6553200" y="3352800"/>
            <a:ext cx="22860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Звонкая улица </a:t>
            </a:r>
            <a:endParaRPr lang="ru-RU" b="1" dirty="0"/>
          </a:p>
        </p:txBody>
      </p:sp>
      <p:pic>
        <p:nvPicPr>
          <p:cNvPr id="4" name="Содержимое 3" descr="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514600"/>
            <a:ext cx="4038600" cy="3052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Звонкие согласные</a:t>
            </a:r>
            <a:endParaRPr lang="ru-RU" b="1" dirty="0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rcRect b="8815"/>
          <a:stretch>
            <a:fillRect/>
          </a:stretch>
        </p:blipFill>
        <p:spPr>
          <a:xfrm>
            <a:off x="457200" y="2057400"/>
            <a:ext cx="2286000" cy="2286000"/>
          </a:xfrm>
        </p:spPr>
      </p:pic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3"/>
          <a:srcRect b="8772"/>
          <a:stretch>
            <a:fillRect/>
          </a:stretch>
        </p:blipFill>
        <p:spPr>
          <a:xfrm>
            <a:off x="6248400" y="2286000"/>
            <a:ext cx="2286000" cy="1981200"/>
          </a:xfrm>
          <a:prstGeom prst="rect">
            <a:avLst/>
          </a:prstGeom>
        </p:spPr>
      </p:pic>
      <p:pic>
        <p:nvPicPr>
          <p:cNvPr id="6" name="Рисунок 5" descr="4.png"/>
          <p:cNvPicPr>
            <a:picLocks noChangeAspect="1"/>
          </p:cNvPicPr>
          <p:nvPr/>
        </p:nvPicPr>
        <p:blipFill>
          <a:blip r:embed="rId4"/>
          <a:srcRect b="8451"/>
          <a:stretch>
            <a:fillRect/>
          </a:stretch>
        </p:blipFill>
        <p:spPr>
          <a:xfrm>
            <a:off x="3429000" y="4648200"/>
            <a:ext cx="2286000" cy="1981200"/>
          </a:xfrm>
          <a:prstGeom prst="rect">
            <a:avLst/>
          </a:prstGeom>
        </p:spPr>
      </p:pic>
      <p:pic>
        <p:nvPicPr>
          <p:cNvPr id="7" name="Рисунок 6" descr="5.png"/>
          <p:cNvPicPr>
            <a:picLocks noChangeAspect="1"/>
          </p:cNvPicPr>
          <p:nvPr/>
        </p:nvPicPr>
        <p:blipFill>
          <a:blip r:embed="rId5"/>
          <a:srcRect b="6667"/>
          <a:stretch>
            <a:fillRect/>
          </a:stretch>
        </p:blipFill>
        <p:spPr>
          <a:xfrm>
            <a:off x="3657600" y="1676400"/>
            <a:ext cx="2286000" cy="2133600"/>
          </a:xfrm>
          <a:prstGeom prst="rect">
            <a:avLst/>
          </a:prstGeom>
        </p:spPr>
      </p:pic>
      <p:pic>
        <p:nvPicPr>
          <p:cNvPr id="8" name="Рисунок 7" descr="9.png"/>
          <p:cNvPicPr>
            <a:picLocks noChangeAspect="1"/>
          </p:cNvPicPr>
          <p:nvPr/>
        </p:nvPicPr>
        <p:blipFill>
          <a:blip r:embed="rId6"/>
          <a:srcRect b="6667"/>
          <a:stretch>
            <a:fillRect/>
          </a:stretch>
        </p:blipFill>
        <p:spPr>
          <a:xfrm>
            <a:off x="1219200" y="4343400"/>
            <a:ext cx="2286000" cy="2133600"/>
          </a:xfrm>
          <a:prstGeom prst="rect">
            <a:avLst/>
          </a:prstGeom>
        </p:spPr>
      </p:pic>
      <p:pic>
        <p:nvPicPr>
          <p:cNvPr id="9" name="Рисунок 8" descr="8.png"/>
          <p:cNvPicPr>
            <a:picLocks noChangeAspect="1"/>
          </p:cNvPicPr>
          <p:nvPr/>
        </p:nvPicPr>
        <p:blipFill>
          <a:blip r:embed="rId7"/>
          <a:srcRect b="7767"/>
          <a:stretch>
            <a:fillRect/>
          </a:stretch>
        </p:blipFill>
        <p:spPr>
          <a:xfrm>
            <a:off x="5714999" y="4572000"/>
            <a:ext cx="2767263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 Глухой переулок</a:t>
            </a:r>
            <a:endParaRPr lang="ru-RU" b="1" dirty="0"/>
          </a:p>
        </p:txBody>
      </p:sp>
      <p:pic>
        <p:nvPicPr>
          <p:cNvPr id="4" name="Содержимое 3" descr="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514600"/>
            <a:ext cx="5219016" cy="2895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Глухие согласные</a:t>
            </a:r>
            <a:endParaRPr lang="ru-RU" b="1" dirty="0"/>
          </a:p>
        </p:txBody>
      </p:sp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/>
          <a:srcRect t="8497"/>
          <a:stretch>
            <a:fillRect/>
          </a:stretch>
        </p:blipFill>
        <p:spPr>
          <a:xfrm>
            <a:off x="1295400" y="2667000"/>
            <a:ext cx="1752600" cy="1641094"/>
          </a:xfrm>
        </p:spPr>
      </p:pic>
      <p:pic>
        <p:nvPicPr>
          <p:cNvPr id="5" name="Рисунок 4" descr="33.png"/>
          <p:cNvPicPr>
            <a:picLocks noChangeAspect="1"/>
          </p:cNvPicPr>
          <p:nvPr/>
        </p:nvPicPr>
        <p:blipFill>
          <a:blip r:embed="rId3"/>
          <a:srcRect t="8846"/>
          <a:stretch>
            <a:fillRect/>
          </a:stretch>
        </p:blipFill>
        <p:spPr>
          <a:xfrm rot="21041502">
            <a:off x="345074" y="1262074"/>
            <a:ext cx="1600200" cy="1570482"/>
          </a:xfrm>
          <a:prstGeom prst="rect">
            <a:avLst/>
          </a:prstGeom>
        </p:spPr>
      </p:pic>
      <p:pic>
        <p:nvPicPr>
          <p:cNvPr id="6" name="Рисунок 5" descr="34 (3).png"/>
          <p:cNvPicPr>
            <a:picLocks noChangeAspect="1"/>
          </p:cNvPicPr>
          <p:nvPr/>
        </p:nvPicPr>
        <p:blipFill>
          <a:blip r:embed="rId4"/>
          <a:srcRect t="9184"/>
          <a:stretch>
            <a:fillRect/>
          </a:stretch>
        </p:blipFill>
        <p:spPr>
          <a:xfrm>
            <a:off x="5410200" y="1981200"/>
            <a:ext cx="1676400" cy="1447800"/>
          </a:xfrm>
          <a:prstGeom prst="rect">
            <a:avLst/>
          </a:prstGeom>
        </p:spPr>
      </p:pic>
      <p:pic>
        <p:nvPicPr>
          <p:cNvPr id="7" name="Рисунок 6" descr="34.png"/>
          <p:cNvPicPr>
            <a:picLocks noChangeAspect="1"/>
          </p:cNvPicPr>
          <p:nvPr/>
        </p:nvPicPr>
        <p:blipFill>
          <a:blip r:embed="rId5"/>
          <a:srcRect t="11492"/>
          <a:stretch>
            <a:fillRect/>
          </a:stretch>
        </p:blipFill>
        <p:spPr>
          <a:xfrm>
            <a:off x="2514600" y="1828800"/>
            <a:ext cx="1752600" cy="1173734"/>
          </a:xfrm>
          <a:prstGeom prst="rect">
            <a:avLst/>
          </a:prstGeom>
        </p:spPr>
      </p:pic>
      <p:pic>
        <p:nvPicPr>
          <p:cNvPr id="8" name="Рисунок 7" descr="34 (4).png"/>
          <p:cNvPicPr>
            <a:picLocks noChangeAspect="1"/>
          </p:cNvPicPr>
          <p:nvPr/>
        </p:nvPicPr>
        <p:blipFill>
          <a:blip r:embed="rId6"/>
          <a:srcRect t="4669"/>
          <a:stretch>
            <a:fillRect/>
          </a:stretch>
        </p:blipFill>
        <p:spPr>
          <a:xfrm>
            <a:off x="4114800" y="2438400"/>
            <a:ext cx="1371600" cy="1556004"/>
          </a:xfrm>
          <a:prstGeom prst="rect">
            <a:avLst/>
          </a:prstGeom>
        </p:spPr>
      </p:pic>
      <p:pic>
        <p:nvPicPr>
          <p:cNvPr id="9" name="Рисунок 8" descr="4321.png"/>
          <p:cNvPicPr>
            <a:picLocks noChangeAspect="1"/>
          </p:cNvPicPr>
          <p:nvPr/>
        </p:nvPicPr>
        <p:blipFill>
          <a:blip r:embed="rId7"/>
          <a:srcRect t="8380"/>
          <a:stretch>
            <a:fillRect/>
          </a:stretch>
        </p:blipFill>
        <p:spPr>
          <a:xfrm>
            <a:off x="6858000" y="2286000"/>
            <a:ext cx="2286000" cy="2499360"/>
          </a:xfrm>
          <a:prstGeom prst="rect">
            <a:avLst/>
          </a:prstGeom>
        </p:spPr>
      </p:pic>
      <p:pic>
        <p:nvPicPr>
          <p:cNvPr id="11" name="Рисунок 10" descr="41.png"/>
          <p:cNvPicPr>
            <a:picLocks noChangeAspect="1"/>
          </p:cNvPicPr>
          <p:nvPr/>
        </p:nvPicPr>
        <p:blipFill>
          <a:blip r:embed="rId8"/>
          <a:srcRect t="8730"/>
          <a:stretch>
            <a:fillRect/>
          </a:stretch>
        </p:blipFill>
        <p:spPr>
          <a:xfrm>
            <a:off x="4648200" y="4724400"/>
            <a:ext cx="1447800" cy="1585686"/>
          </a:xfrm>
          <a:prstGeom prst="rect">
            <a:avLst/>
          </a:prstGeom>
        </p:spPr>
      </p:pic>
      <p:pic>
        <p:nvPicPr>
          <p:cNvPr id="12" name="Рисунок 11" descr="44.png"/>
          <p:cNvPicPr>
            <a:picLocks noChangeAspect="1"/>
          </p:cNvPicPr>
          <p:nvPr/>
        </p:nvPicPr>
        <p:blipFill>
          <a:blip r:embed="rId9"/>
          <a:srcRect b="13851"/>
          <a:stretch>
            <a:fillRect/>
          </a:stretch>
        </p:blipFill>
        <p:spPr>
          <a:xfrm rot="20961268">
            <a:off x="501613" y="4928906"/>
            <a:ext cx="1524000" cy="1447800"/>
          </a:xfrm>
          <a:prstGeom prst="rect">
            <a:avLst/>
          </a:prstGeom>
        </p:spPr>
      </p:pic>
      <p:pic>
        <p:nvPicPr>
          <p:cNvPr id="13" name="Рисунок 12" descr="4322.png"/>
          <p:cNvPicPr>
            <a:picLocks noChangeAspect="1"/>
          </p:cNvPicPr>
          <p:nvPr/>
        </p:nvPicPr>
        <p:blipFill>
          <a:blip r:embed="rId10"/>
          <a:srcRect b="17647"/>
          <a:stretch>
            <a:fillRect/>
          </a:stretch>
        </p:blipFill>
        <p:spPr>
          <a:xfrm>
            <a:off x="2362199" y="4800600"/>
            <a:ext cx="1877097" cy="1295400"/>
          </a:xfrm>
          <a:prstGeom prst="rect">
            <a:avLst/>
          </a:prstGeom>
        </p:spPr>
      </p:pic>
      <p:pic>
        <p:nvPicPr>
          <p:cNvPr id="14" name="Рисунок 13" descr="45.png"/>
          <p:cNvPicPr>
            <a:picLocks noChangeAspect="1"/>
          </p:cNvPicPr>
          <p:nvPr/>
        </p:nvPicPr>
        <p:blipFill>
          <a:blip r:embed="rId11"/>
          <a:srcRect b="8696"/>
          <a:stretch>
            <a:fillRect/>
          </a:stretch>
        </p:blipFill>
        <p:spPr>
          <a:xfrm rot="238743">
            <a:off x="6482885" y="4718984"/>
            <a:ext cx="1567355" cy="1588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Помоги согласным найти себе пару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1935480"/>
            <a:ext cx="19050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Б –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В –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B0F0"/>
                </a:solidFill>
              </a:rPr>
              <a:t>Г –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3399"/>
                </a:solidFill>
              </a:rPr>
              <a:t>Д –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CC66FF"/>
                </a:solidFill>
              </a:rPr>
              <a:t>Ж –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</a:rPr>
              <a:t>З –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2057400"/>
            <a:ext cx="1523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</a:t>
            </a:r>
          </a:p>
          <a:p>
            <a:r>
              <a:rPr lang="ru-RU" sz="4400" b="1" dirty="0" smtClean="0">
                <a:solidFill>
                  <a:srgbClr val="0070C0"/>
                </a:solidFill>
              </a:rPr>
              <a:t>Ф</a:t>
            </a:r>
          </a:p>
          <a:p>
            <a:r>
              <a:rPr lang="ru-RU" sz="4400" b="1" dirty="0" smtClean="0">
                <a:solidFill>
                  <a:srgbClr val="00B0F0"/>
                </a:solidFill>
              </a:rPr>
              <a:t>К</a:t>
            </a:r>
          </a:p>
          <a:p>
            <a:r>
              <a:rPr lang="ru-RU" sz="4400" b="1" dirty="0" smtClean="0">
                <a:solidFill>
                  <a:srgbClr val="FF3399"/>
                </a:solidFill>
              </a:rPr>
              <a:t>Т</a:t>
            </a:r>
          </a:p>
          <a:p>
            <a:r>
              <a:rPr lang="ru-RU" sz="4400" b="1" dirty="0" smtClean="0">
                <a:solidFill>
                  <a:srgbClr val="CC66FF"/>
                </a:solidFill>
              </a:rPr>
              <a:t>Ш</a:t>
            </a:r>
          </a:p>
          <a:p>
            <a:r>
              <a:rPr lang="ru-RU" sz="4400" b="1" dirty="0" smtClean="0">
                <a:solidFill>
                  <a:srgbClr val="FFC000"/>
                </a:solidFill>
              </a:rPr>
              <a:t>С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2986 C -0.0052 -0.03056 -0.01076 -0.03079 -0.01632 -0.03195 C -0.02395 -0.03357 -0.01805 -0.03449 -0.02534 -0.04005 C -0.02708 -0.04121 -0.03802 -0.04375 -0.03906 -0.04398 C -0.04531 -0.05255 -0.05173 -0.0544 -0.06024 -0.05834 C -0.06232 -0.06088 -0.06371 -0.06505 -0.06632 -0.06621 C -0.0677 -0.0669 -0.09496 -0.07199 -0.09809 -0.07246 C -0.15 -0.09167 -0.2085 -0.06759 -0.2618 -0.06435 C -0.26597 -0.05857 -0.27031 -0.05764 -0.27534 -0.05417 C -0.29149 -0.04329 -0.26996 -0.05672 -0.28298 -0.04607 C -0.28368 -0.04537 -0.29114 -0.04259 -0.29201 -0.04213 C -0.29757 -0.03472 -0.29409 -0.03889 -0.30416 -0.02986 C -0.30573 -0.02847 -0.30868 -0.02593 -0.30868 -0.0257 C -0.31284 -0.01783 -0.31753 -0.01412 -0.32395 -0.00972 C -0.3276 -0.00209 -0.33264 0.00347 -0.33906 0.00648 C -0.34878 0.01944 -0.33784 0.00694 -0.34965 0.01458 C -0.35 0.01481 -0.34965 0.01574 -0.34965 0.01643 " pathEditMode="relative" rAng="0" ptsTypes="ffffffffffffffff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Твёрдый квартал</a:t>
            </a:r>
            <a:endParaRPr lang="ru-RU" b="1" dirty="0"/>
          </a:p>
        </p:txBody>
      </p:sp>
      <p:pic>
        <p:nvPicPr>
          <p:cNvPr id="4" name="Содержимое 3" descr="54.jpg"/>
          <p:cNvPicPr>
            <a:picLocks noGrp="1" noChangeAspect="1"/>
          </p:cNvPicPr>
          <p:nvPr>
            <p:ph idx="1"/>
          </p:nvPr>
        </p:nvPicPr>
        <p:blipFill>
          <a:blip r:embed="rId2"/>
          <a:srcRect l="48709" t="9694" r="-166" b="17894"/>
          <a:stretch>
            <a:fillRect/>
          </a:stretch>
        </p:blipFill>
        <p:spPr>
          <a:xfrm>
            <a:off x="2209800" y="2514600"/>
            <a:ext cx="4810539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Всегда твёрдые</a:t>
            </a:r>
            <a:endParaRPr lang="ru-RU" b="1" dirty="0"/>
          </a:p>
        </p:txBody>
      </p:sp>
      <p:pic>
        <p:nvPicPr>
          <p:cNvPr id="8" name="Содержимое 7" descr="8.png"/>
          <p:cNvPicPr>
            <a:picLocks noGrp="1" noChangeAspect="1"/>
          </p:cNvPicPr>
          <p:nvPr>
            <p:ph idx="1"/>
          </p:nvPr>
        </p:nvPicPr>
        <p:blipFill>
          <a:blip r:embed="rId2"/>
          <a:srcRect b="7767"/>
          <a:stretch>
            <a:fillRect/>
          </a:stretch>
        </p:blipFill>
        <p:spPr>
          <a:xfrm>
            <a:off x="509337" y="2057400"/>
            <a:ext cx="2767263" cy="1752600"/>
          </a:xfrm>
        </p:spPr>
      </p:pic>
      <p:pic>
        <p:nvPicPr>
          <p:cNvPr id="9" name="Рисунок 8" descr="4321.png"/>
          <p:cNvPicPr>
            <a:picLocks noChangeAspect="1"/>
          </p:cNvPicPr>
          <p:nvPr/>
        </p:nvPicPr>
        <p:blipFill>
          <a:blip r:embed="rId3"/>
          <a:srcRect t="6616"/>
          <a:stretch>
            <a:fillRect/>
          </a:stretch>
        </p:blipFill>
        <p:spPr>
          <a:xfrm>
            <a:off x="5410200" y="1828800"/>
            <a:ext cx="3505200" cy="3906146"/>
          </a:xfrm>
          <a:prstGeom prst="rect">
            <a:avLst/>
          </a:prstGeom>
        </p:spPr>
      </p:pic>
      <p:pic>
        <p:nvPicPr>
          <p:cNvPr id="6" name="Рисунок 5" descr="44.png"/>
          <p:cNvPicPr>
            <a:picLocks noChangeAspect="1"/>
          </p:cNvPicPr>
          <p:nvPr/>
        </p:nvPicPr>
        <p:blipFill>
          <a:blip r:embed="rId4"/>
          <a:srcRect b="12162"/>
          <a:stretch>
            <a:fillRect/>
          </a:stretch>
        </p:blipFill>
        <p:spPr>
          <a:xfrm rot="431242">
            <a:off x="3403053" y="3882545"/>
            <a:ext cx="2514600" cy="217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Мягкий квартал</a:t>
            </a:r>
            <a:endParaRPr lang="ru-RU" b="1" dirty="0"/>
          </a:p>
        </p:txBody>
      </p:sp>
      <p:pic>
        <p:nvPicPr>
          <p:cNvPr id="4" name="Содержимое 3" descr="54.jpg"/>
          <p:cNvPicPr>
            <a:picLocks noGrp="1" noChangeAspect="1"/>
          </p:cNvPicPr>
          <p:nvPr>
            <p:ph idx="1"/>
          </p:nvPr>
        </p:nvPicPr>
        <p:blipFill>
          <a:blip r:embed="rId2"/>
          <a:srcRect r="50747" b="18422"/>
          <a:stretch>
            <a:fillRect/>
          </a:stretch>
        </p:blipFill>
        <p:spPr>
          <a:xfrm>
            <a:off x="2133600" y="2209800"/>
            <a:ext cx="4724400" cy="30607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Педагогические технологии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Wingdings 2"/>
              <a:buAutoNum type="arabicPeriod"/>
            </a:pPr>
            <a:r>
              <a:rPr lang="ru-RU" sz="3200" i="1" dirty="0" smtClean="0">
                <a:solidFill>
                  <a:schemeClr val="tx2"/>
                </a:solidFill>
              </a:rPr>
              <a:t>Технология развивающего обучения;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sz="3200" i="1" dirty="0" smtClean="0">
                <a:solidFill>
                  <a:schemeClr val="tx2"/>
                </a:solidFill>
              </a:rPr>
              <a:t>Технология перспективно - опережающего обучения;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sz="3200" i="1" dirty="0" smtClean="0">
                <a:solidFill>
                  <a:schemeClr val="tx2"/>
                </a:solidFill>
              </a:rPr>
              <a:t>Игровые технологии;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sz="3200" i="1" dirty="0" smtClean="0">
                <a:solidFill>
                  <a:schemeClr val="tx2"/>
                </a:solidFill>
              </a:rPr>
              <a:t>Здоровье сберегающие технологии;</a:t>
            </a:r>
          </a:p>
          <a:p>
            <a:pPr marL="514350" indent="-514350">
              <a:buFont typeface="Wingdings 2"/>
              <a:buAutoNum type="arabicPeriod"/>
            </a:pPr>
            <a:endParaRPr lang="ru-RU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>
              <a:buFont typeface="Wingdings 2"/>
              <a:buAutoNum type="arabicPeriod"/>
            </a:pPr>
            <a:endParaRPr lang="ru-RU" dirty="0" smtClean="0"/>
          </a:p>
          <a:p>
            <a:pPr marL="514350" indent="-514350">
              <a:buFont typeface="Wingdings 2"/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Преврати твердый звук в мягкий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Ь </a:t>
            </a:r>
            <a:r>
              <a:rPr lang="ru-RU" b="1" dirty="0" smtClean="0">
                <a:solidFill>
                  <a:srgbClr val="00B050"/>
                </a:solidFill>
              </a:rPr>
              <a:t>   В КОНЦЕ СЛОВА: </a:t>
            </a:r>
          </a:p>
          <a:p>
            <a:pPr>
              <a:buNone/>
            </a:pPr>
            <a:r>
              <a:rPr lang="ru-RU" dirty="0" smtClean="0"/>
              <a:t>МЕЛ – МЕЛЬ,  КОН – КОНЬ, ЖАР – ЖАРЬ, </a:t>
            </a:r>
          </a:p>
          <a:p>
            <a:pPr>
              <a:buNone/>
            </a:pPr>
            <a:r>
              <a:rPr lang="ru-RU" dirty="0" smtClean="0"/>
              <a:t>БРАТ – БРАТЬ;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Ь   </a:t>
            </a:r>
            <a:r>
              <a:rPr lang="ru-RU" b="1" dirty="0" smtClean="0">
                <a:solidFill>
                  <a:srgbClr val="00B050"/>
                </a:solidFill>
              </a:rPr>
              <a:t> В СЕРЕДИНЕ СЛОВА:</a:t>
            </a:r>
          </a:p>
          <a:p>
            <a:pPr>
              <a:buNone/>
            </a:pPr>
            <a:r>
              <a:rPr lang="ru-RU" dirty="0" smtClean="0"/>
              <a:t>БАНКА – БАНЬКА; ГАЛКА – ГАЛЬКА;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ГЛАСНЫЕ ВТОРОГО РЯДА:</a:t>
            </a:r>
          </a:p>
          <a:p>
            <a:pPr>
              <a:buNone/>
            </a:pPr>
            <a:r>
              <a:rPr lang="ru-RU" dirty="0" smtClean="0"/>
              <a:t>РАД – РЯД,  ЛУК – ЛЮК, ПЫЛ – ПИЛ,  ЛОГ – ЛЁГ;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Всегда мягкие</a:t>
            </a:r>
            <a:endParaRPr lang="ru-RU" b="1" dirty="0"/>
          </a:p>
        </p:txBody>
      </p:sp>
      <p:pic>
        <p:nvPicPr>
          <p:cNvPr id="5" name="Рисунок 4" descr="45.png"/>
          <p:cNvPicPr>
            <a:picLocks noChangeAspect="1"/>
          </p:cNvPicPr>
          <p:nvPr/>
        </p:nvPicPr>
        <p:blipFill>
          <a:blip r:embed="rId2"/>
          <a:srcRect b="7051"/>
          <a:stretch>
            <a:fillRect/>
          </a:stretch>
        </p:blipFill>
        <p:spPr>
          <a:xfrm rot="625393">
            <a:off x="6324600" y="3505200"/>
            <a:ext cx="2286000" cy="2209800"/>
          </a:xfrm>
          <a:prstGeom prst="rect">
            <a:avLst/>
          </a:prstGeom>
        </p:spPr>
      </p:pic>
      <p:pic>
        <p:nvPicPr>
          <p:cNvPr id="6" name="Рисунок 5" descr="11 (2).png"/>
          <p:cNvPicPr>
            <a:picLocks noChangeAspect="1"/>
          </p:cNvPicPr>
          <p:nvPr/>
        </p:nvPicPr>
        <p:blipFill>
          <a:blip r:embed="rId3"/>
          <a:srcRect t="9627"/>
          <a:stretch>
            <a:fillRect/>
          </a:stretch>
        </p:blipFill>
        <p:spPr>
          <a:xfrm>
            <a:off x="381000" y="3276600"/>
            <a:ext cx="2513814" cy="2438400"/>
          </a:xfrm>
          <a:prstGeom prst="rect">
            <a:avLst/>
          </a:prstGeom>
        </p:spPr>
      </p:pic>
      <p:pic>
        <p:nvPicPr>
          <p:cNvPr id="8" name="Содержимое 7" descr="4322.png"/>
          <p:cNvPicPr>
            <a:picLocks noGrp="1" noChangeAspect="1"/>
          </p:cNvPicPr>
          <p:nvPr>
            <p:ph idx="1"/>
          </p:nvPr>
        </p:nvPicPr>
        <p:blipFill>
          <a:blip r:embed="rId4"/>
          <a:srcRect b="13993"/>
          <a:stretch>
            <a:fillRect/>
          </a:stretch>
        </p:blipFill>
        <p:spPr>
          <a:xfrm>
            <a:off x="3124200" y="2590800"/>
            <a:ext cx="2727960" cy="19661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208315">
            <a:off x="113675" y="685800"/>
            <a:ext cx="2439025" cy="1623060"/>
          </a:xfrm>
        </p:spPr>
      </p:pic>
      <p:pic>
        <p:nvPicPr>
          <p:cNvPr id="5" name="Содержимое 3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5323">
            <a:off x="1930138" y="990600"/>
            <a:ext cx="2136349" cy="1600200"/>
          </a:xfrm>
          <a:prstGeom prst="rect">
            <a:avLst/>
          </a:prstGeom>
        </p:spPr>
      </p:pic>
      <p:pic>
        <p:nvPicPr>
          <p:cNvPr id="6" name="Содержимое 3" descr="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3900">
            <a:off x="3486245" y="1295400"/>
            <a:ext cx="2093414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971800"/>
            <a:ext cx="1828800" cy="31085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3399"/>
                </a:solidFill>
              </a:rPr>
              <a:t>Россия</a:t>
            </a:r>
          </a:p>
          <a:p>
            <a:endParaRPr lang="ru-RU" sz="2800" b="1" dirty="0" smtClean="0">
              <a:solidFill>
                <a:srgbClr val="FF3399"/>
              </a:solidFill>
            </a:endParaRPr>
          </a:p>
          <a:p>
            <a:r>
              <a:rPr lang="ru-RU" sz="2800" b="1" dirty="0" smtClean="0">
                <a:solidFill>
                  <a:srgbClr val="FF3399"/>
                </a:solidFill>
              </a:rPr>
              <a:t>Дания</a:t>
            </a:r>
          </a:p>
          <a:p>
            <a:endParaRPr lang="ru-RU" sz="2800" b="1" dirty="0" smtClean="0">
              <a:solidFill>
                <a:srgbClr val="FF3399"/>
              </a:solidFill>
            </a:endParaRPr>
          </a:p>
          <a:p>
            <a:r>
              <a:rPr lang="ru-RU" sz="2800" b="1" dirty="0" smtClean="0">
                <a:solidFill>
                  <a:srgbClr val="FF3399"/>
                </a:solidFill>
              </a:rPr>
              <a:t>Румыния</a:t>
            </a:r>
          </a:p>
          <a:p>
            <a:endParaRPr lang="ru-RU" sz="2800" b="1" dirty="0" smtClean="0">
              <a:solidFill>
                <a:srgbClr val="FF3399"/>
              </a:solidFill>
            </a:endParaRPr>
          </a:p>
          <a:p>
            <a:r>
              <a:rPr lang="ru-RU" sz="2800" b="1" dirty="0" smtClean="0">
                <a:solidFill>
                  <a:srgbClr val="FF3399"/>
                </a:solidFill>
              </a:rPr>
              <a:t>Франция</a:t>
            </a:r>
            <a:endParaRPr lang="ru-RU" sz="2800" b="1" dirty="0">
              <a:solidFill>
                <a:srgbClr val="FF3399"/>
              </a:solidFill>
            </a:endParaRPr>
          </a:p>
        </p:txBody>
      </p:sp>
      <p:pic>
        <p:nvPicPr>
          <p:cNvPr id="8" name="Рисунок 7" descr="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2336800"/>
            <a:ext cx="1038225" cy="2768600"/>
          </a:xfrm>
          <a:prstGeom prst="rect">
            <a:avLst/>
          </a:prstGeom>
        </p:spPr>
      </p:pic>
      <p:pic>
        <p:nvPicPr>
          <p:cNvPr id="9" name="Рисунок 8" descr="4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1981200"/>
            <a:ext cx="1509622" cy="2257926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0" name="Рисунок 9" descr="5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4191000"/>
            <a:ext cx="1981200" cy="2518813"/>
          </a:xfrm>
          <a:prstGeom prst="rect">
            <a:avLst/>
          </a:prstGeom>
        </p:spPr>
      </p:pic>
      <p:sp>
        <p:nvSpPr>
          <p:cNvPr id="11" name="Горизонтальный свиток 10"/>
          <p:cNvSpPr/>
          <p:nvPr/>
        </p:nvSpPr>
        <p:spPr>
          <a:xfrm>
            <a:off x="5867400" y="762000"/>
            <a:ext cx="29718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Фонембург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9405938" y="612329"/>
            <a:ext cx="271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solidFill>
                  <a:prstClr val="white"/>
                </a:solidFill>
              </a:rPr>
              <a:t>Фонембург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594579">
            <a:off x="2209800" y="2667001"/>
            <a:ext cx="152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3399"/>
                </a:solidFill>
              </a:rPr>
              <a:t>    Б –П</a:t>
            </a:r>
          </a:p>
          <a:p>
            <a:r>
              <a:rPr lang="ru-RU" sz="3200" b="1" dirty="0" smtClean="0">
                <a:solidFill>
                  <a:srgbClr val="FF3399"/>
                </a:solidFill>
              </a:rPr>
              <a:t>  В – Ф</a:t>
            </a:r>
          </a:p>
          <a:p>
            <a:r>
              <a:rPr lang="ru-RU" sz="3200" b="1" dirty="0" smtClean="0">
                <a:solidFill>
                  <a:srgbClr val="FF3399"/>
                </a:solidFill>
              </a:rPr>
              <a:t> Г – К</a:t>
            </a:r>
          </a:p>
          <a:p>
            <a:r>
              <a:rPr lang="ru-RU" sz="3200" b="1" dirty="0" smtClean="0">
                <a:solidFill>
                  <a:srgbClr val="FF3399"/>
                </a:solidFill>
              </a:rPr>
              <a:t>Ц – Щ</a:t>
            </a:r>
          </a:p>
          <a:p>
            <a:r>
              <a:rPr lang="ru-RU" sz="3200" b="1" dirty="0" smtClean="0">
                <a:solidFill>
                  <a:srgbClr val="FF3399"/>
                </a:solidFill>
              </a:rPr>
              <a:t>  Д – Т</a:t>
            </a:r>
          </a:p>
          <a:p>
            <a:r>
              <a:rPr lang="ru-RU" sz="3200" b="1" dirty="0" smtClean="0">
                <a:solidFill>
                  <a:srgbClr val="FF3399"/>
                </a:solidFill>
              </a:rPr>
              <a:t>Ж –Ш</a:t>
            </a:r>
          </a:p>
          <a:p>
            <a:r>
              <a:rPr lang="ru-RU" sz="3200" b="1" dirty="0" smtClean="0">
                <a:solidFill>
                  <a:srgbClr val="FF3399"/>
                </a:solidFill>
              </a:rPr>
              <a:t>  З – С</a:t>
            </a:r>
          </a:p>
          <a:p>
            <a:r>
              <a:rPr lang="ru-RU" sz="3200" b="1" dirty="0" smtClean="0">
                <a:solidFill>
                  <a:srgbClr val="FF3399"/>
                </a:solidFill>
              </a:rPr>
              <a:t>    Х - Ч</a:t>
            </a:r>
            <a:endParaRPr lang="ru-RU" sz="3200" b="1" dirty="0">
              <a:solidFill>
                <a:srgbClr val="FF3399"/>
              </a:solidFill>
            </a:endParaRPr>
          </a:p>
        </p:txBody>
      </p:sp>
      <p:sp>
        <p:nvSpPr>
          <p:cNvPr id="14" name="24-конечная звезда 13"/>
          <p:cNvSpPr/>
          <p:nvPr/>
        </p:nvSpPr>
        <p:spPr>
          <a:xfrm rot="504372">
            <a:off x="3581400" y="3276600"/>
            <a:ext cx="2590800" cy="2667000"/>
          </a:xfrm>
          <a:prstGeom prst="star2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Ь  </a:t>
            </a:r>
          </a:p>
          <a:p>
            <a:pPr algn="ctr"/>
            <a:r>
              <a:rPr lang="ru-RU" sz="3200" b="1" dirty="0" smtClean="0"/>
              <a:t>Я Ё Ю И Е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 rot="20156157">
            <a:off x="5057395" y="5189846"/>
            <a:ext cx="312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Segoe Print" pitchFamily="2" charset="0"/>
              </a:rPr>
              <a:t>МЫ!</a:t>
            </a:r>
            <a:endParaRPr lang="ru-RU" sz="7200" b="1" i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</a:rPr>
              <a:t>МОЛОДЦЫ!</a:t>
            </a:r>
            <a:endParaRPr lang="ru-RU" sz="7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Звуки природы</a:t>
            </a:r>
            <a:endParaRPr lang="ru-RU" b="1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9800" y="2362200"/>
            <a:ext cx="4696460" cy="3276600"/>
          </a:xfrm>
        </p:spPr>
      </p:pic>
      <p:pic>
        <p:nvPicPr>
          <p:cNvPr id="5" name="Zvuki-prirody-Shum-mor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7200" y="19812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17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7400" y="1752600"/>
            <a:ext cx="4876800" cy="3652893"/>
          </a:xfrm>
        </p:spPr>
      </p:pic>
      <p:pic>
        <p:nvPicPr>
          <p:cNvPr id="5" name="ZVUK%D0%98-PR%D0%98RODY-Vesna---legkiy-dozhd_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00" y="18288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200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0800" y="1905000"/>
            <a:ext cx="4004310" cy="3206639"/>
          </a:xfrm>
        </p:spPr>
      </p:pic>
      <p:pic>
        <p:nvPicPr>
          <p:cNvPr id="5" name="ZVUK%D0%98-PR%D0%98RODY-Osen_---veter-schebetan_e-ptic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7200" y="25146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191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/>
              <a:t>Звуки животного мира</a:t>
            </a:r>
            <a:endParaRPr lang="ru-RU" b="1" dirty="0"/>
          </a:p>
        </p:txBody>
      </p:sp>
      <p:pic>
        <p:nvPicPr>
          <p:cNvPr id="4" name="Содержимое 3" descr="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800" y="1676400"/>
            <a:ext cx="1905000" cy="2236304"/>
          </a:xfrm>
        </p:spPr>
      </p:pic>
      <p:pic>
        <p:nvPicPr>
          <p:cNvPr id="5" name="Рисунок 4" descr="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05000"/>
            <a:ext cx="2441943" cy="1981200"/>
          </a:xfrm>
          <a:prstGeom prst="rect">
            <a:avLst/>
          </a:prstGeom>
        </p:spPr>
      </p:pic>
      <p:pic>
        <p:nvPicPr>
          <p:cNvPr id="6" name="Рисунок 5" descr="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419600"/>
            <a:ext cx="2600064" cy="2147421"/>
          </a:xfrm>
          <a:prstGeom prst="rect">
            <a:avLst/>
          </a:prstGeom>
        </p:spPr>
      </p:pic>
      <p:pic>
        <p:nvPicPr>
          <p:cNvPr id="7" name="Рисунок 6" descr="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4267200"/>
            <a:ext cx="2545080" cy="2338428"/>
          </a:xfrm>
          <a:prstGeom prst="rect">
            <a:avLst/>
          </a:prstGeom>
        </p:spPr>
      </p:pic>
      <p:pic>
        <p:nvPicPr>
          <p:cNvPr id="8" name="Рисунок 7" descr="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343400"/>
            <a:ext cx="2582091" cy="2259330"/>
          </a:xfrm>
          <a:prstGeom prst="rect">
            <a:avLst/>
          </a:prstGeom>
        </p:spPr>
      </p:pic>
      <p:pic>
        <p:nvPicPr>
          <p:cNvPr id="9" name="Рисунок 8" descr="3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676400"/>
            <a:ext cx="2590800" cy="1940599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5029200" y="1219200"/>
            <a:ext cx="1371600" cy="914400"/>
          </a:xfrm>
          <a:prstGeom prst="wedgeEllipseCallout">
            <a:avLst>
              <a:gd name="adj1" fmla="val -38611"/>
              <a:gd name="adj2" fmla="val 8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Мяу-мяу</a:t>
            </a:r>
            <a:endParaRPr lang="ru-RU" sz="2400" b="1" i="1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7620000" y="914400"/>
            <a:ext cx="1524000" cy="917448"/>
          </a:xfrm>
          <a:prstGeom prst="wedgeEllipseCallout">
            <a:avLst>
              <a:gd name="adj1" fmla="val -8833"/>
              <a:gd name="adj2" fmla="val 105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/>
              <a:t>Бе-е-е</a:t>
            </a:r>
            <a:endParaRPr lang="ru-RU" sz="2800" b="1" i="1" dirty="0"/>
          </a:p>
        </p:txBody>
      </p:sp>
      <p:sp>
        <p:nvSpPr>
          <p:cNvPr id="12" name="Овальная выноска 11"/>
          <p:cNvSpPr/>
          <p:nvPr/>
        </p:nvSpPr>
        <p:spPr>
          <a:xfrm flipH="1">
            <a:off x="0" y="1219200"/>
            <a:ext cx="1828800" cy="762000"/>
          </a:xfrm>
          <a:prstGeom prst="wedgeEllipseCallout">
            <a:avLst>
              <a:gd name="adj1" fmla="val -9166"/>
              <a:gd name="adj2" fmla="val 1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/>
              <a:t>И-го-го</a:t>
            </a:r>
            <a:endParaRPr lang="ru-RU" sz="2400" b="1" i="1" dirty="0"/>
          </a:p>
        </p:txBody>
      </p:sp>
      <p:sp>
        <p:nvSpPr>
          <p:cNvPr id="13" name="Овальная выноска 12"/>
          <p:cNvSpPr/>
          <p:nvPr/>
        </p:nvSpPr>
        <p:spPr>
          <a:xfrm flipH="1">
            <a:off x="0" y="3733800"/>
            <a:ext cx="1981200" cy="765048"/>
          </a:xfrm>
          <a:prstGeom prst="wedgeEllipseCallout">
            <a:avLst>
              <a:gd name="adj1" fmla="val 5321"/>
              <a:gd name="adj2" fmla="val 82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Кар-кар</a:t>
            </a:r>
            <a:endParaRPr lang="ru-RU" sz="2400" b="1" i="1" dirty="0"/>
          </a:p>
        </p:txBody>
      </p:sp>
      <p:sp>
        <p:nvSpPr>
          <p:cNvPr id="14" name="Овальная выноска 13"/>
          <p:cNvSpPr/>
          <p:nvPr/>
        </p:nvSpPr>
        <p:spPr>
          <a:xfrm>
            <a:off x="5105400" y="3505200"/>
            <a:ext cx="1371600" cy="1295400"/>
          </a:xfrm>
          <a:prstGeom prst="wedgeEllipseCallout">
            <a:avLst>
              <a:gd name="adj1" fmla="val -12090"/>
              <a:gd name="adj2" fmla="val 76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Хрю-хрю</a:t>
            </a:r>
            <a:endParaRPr lang="ru-RU" sz="2400" b="1" i="1" dirty="0"/>
          </a:p>
        </p:txBody>
      </p:sp>
      <p:sp>
        <p:nvSpPr>
          <p:cNvPr id="15" name="Овальная выноска 14"/>
          <p:cNvSpPr/>
          <p:nvPr/>
        </p:nvSpPr>
        <p:spPr>
          <a:xfrm>
            <a:off x="7620000" y="3124200"/>
            <a:ext cx="1371600" cy="1143000"/>
          </a:xfrm>
          <a:prstGeom prst="wedgeEllipseCallout">
            <a:avLst>
              <a:gd name="adj1" fmla="val 41643"/>
              <a:gd name="adj2" fmla="val 76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Гав-гав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3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228600" y="4648200"/>
            <a:ext cx="2133600" cy="1954306"/>
          </a:xfrm>
        </p:spPr>
      </p:pic>
      <p:pic>
        <p:nvPicPr>
          <p:cNvPr id="6" name="Рисунок 5" descr="3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77000" y="1295400"/>
            <a:ext cx="2667000" cy="2152650"/>
          </a:xfrm>
          <a:prstGeom prst="rect">
            <a:avLst/>
          </a:prstGeom>
        </p:spPr>
      </p:pic>
      <p:pic>
        <p:nvPicPr>
          <p:cNvPr id="7" name="Рисунок 6" descr="3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53000" y="2819400"/>
            <a:ext cx="1464710" cy="2026920"/>
          </a:xfrm>
          <a:prstGeom prst="rect">
            <a:avLst/>
          </a:prstGeom>
        </p:spPr>
      </p:pic>
      <p:pic>
        <p:nvPicPr>
          <p:cNvPr id="8" name="Рисунок 7" descr="3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1000" y="1371600"/>
            <a:ext cx="1988820" cy="183642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2209800" y="228600"/>
            <a:ext cx="2133600" cy="1069848"/>
          </a:xfrm>
          <a:prstGeom prst="wedgeRoundRectCallout">
            <a:avLst>
              <a:gd name="adj1" fmla="val -39750"/>
              <a:gd name="adj2" fmla="val 87464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Россия</a:t>
            </a:r>
          </a:p>
          <a:p>
            <a:pPr algn="ctr"/>
            <a:r>
              <a:rPr lang="ru-RU" sz="3200" b="1" i="1" dirty="0" smtClean="0"/>
              <a:t>Кря-кря</a:t>
            </a:r>
            <a:endParaRPr lang="ru-RU" sz="3200" b="1" i="1" dirty="0"/>
          </a:p>
        </p:txBody>
      </p:sp>
      <p:sp>
        <p:nvSpPr>
          <p:cNvPr id="11" name="Выноска-облако 10"/>
          <p:cNvSpPr/>
          <p:nvPr/>
        </p:nvSpPr>
        <p:spPr>
          <a:xfrm flipH="1">
            <a:off x="4495800" y="609600"/>
            <a:ext cx="3048000" cy="1603248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Франция</a:t>
            </a:r>
          </a:p>
          <a:p>
            <a:pPr algn="ctr"/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Куэн-куэн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1905000" y="2819400"/>
            <a:ext cx="2743200" cy="1831848"/>
          </a:xfrm>
          <a:prstGeom prst="wedgeEllipseCallout">
            <a:avLst>
              <a:gd name="adj1" fmla="val -31116"/>
              <a:gd name="adj2" fmla="val 641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Румыния Мак-мак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 rot="10800000">
            <a:off x="6629400" y="4572000"/>
            <a:ext cx="1905000" cy="1371600"/>
          </a:xfrm>
          <a:prstGeom prst="wedgeRectCallout">
            <a:avLst>
              <a:gd name="adj1" fmla="val 60119"/>
              <a:gd name="adj2" fmla="val 1225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724400"/>
            <a:ext cx="1841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Дания</a:t>
            </a:r>
          </a:p>
          <a:p>
            <a:pPr algn="ctr"/>
            <a:r>
              <a:rPr lang="ru-RU" sz="2800" b="1" i="1" dirty="0" smtClean="0"/>
              <a:t>Раб-раб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41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4267200" y="4267200"/>
            <a:ext cx="2587137" cy="2286000"/>
          </a:xfrm>
        </p:spPr>
      </p:pic>
      <p:pic>
        <p:nvPicPr>
          <p:cNvPr id="5" name="Рисунок 4" descr="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14600" y="3124200"/>
            <a:ext cx="1981200" cy="2311549"/>
          </a:xfrm>
          <a:prstGeom prst="rect">
            <a:avLst/>
          </a:prstGeom>
        </p:spPr>
      </p:pic>
      <p:pic>
        <p:nvPicPr>
          <p:cNvPr id="7" name="Рисунок 6" descr="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838200"/>
            <a:ext cx="1752600" cy="2339340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09600" y="685800"/>
            <a:ext cx="2438400" cy="685800"/>
          </a:xfrm>
          <a:prstGeom prst="wedgeRoundRectCallout">
            <a:avLst>
              <a:gd name="adj1" fmla="val 84300"/>
              <a:gd name="adj2" fmla="val 3150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Ку-ка-ре-ку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6600"/>
            <a:ext cx="2115740" cy="2689860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228600" y="2133600"/>
            <a:ext cx="2819400" cy="685800"/>
          </a:xfrm>
          <a:prstGeom prst="wedgeRoundRectCallout">
            <a:avLst>
              <a:gd name="adj1" fmla="val 30756"/>
              <a:gd name="adj2" fmla="val 13482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</a:rPr>
              <a:t>Кок-э-дуэль-ду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4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3505200"/>
            <a:ext cx="2209800" cy="3082089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105400" y="3657600"/>
            <a:ext cx="2667000" cy="609600"/>
          </a:xfrm>
          <a:prstGeom prst="wedgeRoundRectCallout">
            <a:avLst>
              <a:gd name="adj1" fmla="val 7827"/>
              <a:gd name="adj2" fmla="val 11090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</a:rPr>
              <a:t>Ки-ри-ко-ко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5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381000"/>
            <a:ext cx="1143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1341</TotalTime>
  <Words>442</Words>
  <PresentationFormat>Экран (4:3)</PresentationFormat>
  <Paragraphs>142</Paragraphs>
  <Slides>33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 Путешествие в волшебный мир звуков</vt:lpstr>
      <vt:lpstr>Цель: систематизация знаний и представлений о звуках.</vt:lpstr>
      <vt:lpstr>Педагогические технологии</vt:lpstr>
      <vt:lpstr>Звуки природы</vt:lpstr>
      <vt:lpstr>Слайд 5</vt:lpstr>
      <vt:lpstr>Слайд 6</vt:lpstr>
      <vt:lpstr>Звуки животного мира</vt:lpstr>
      <vt:lpstr>Слайд 8</vt:lpstr>
      <vt:lpstr>Слайд 9</vt:lpstr>
      <vt:lpstr>Какие бывают звуки  речи?</vt:lpstr>
      <vt:lpstr>Город  Фонембург</vt:lpstr>
      <vt:lpstr>Дворец королевы Фонетики</vt:lpstr>
      <vt:lpstr>Слайд 13</vt:lpstr>
      <vt:lpstr>Задания от Волшебника Ударения  и Принцессы Интонации</vt:lpstr>
      <vt:lpstr>Гласный район</vt:lpstr>
      <vt:lpstr>Гласные</vt:lpstr>
      <vt:lpstr>Слайд 17</vt:lpstr>
      <vt:lpstr> Согласный  район</vt:lpstr>
      <vt:lpstr>Согласные</vt:lpstr>
      <vt:lpstr>Сонорная набережная</vt:lpstr>
      <vt:lpstr>Сонорные согласные</vt:lpstr>
      <vt:lpstr> Звонкая улица </vt:lpstr>
      <vt:lpstr>Звонкие согласные</vt:lpstr>
      <vt:lpstr> Глухой переулок</vt:lpstr>
      <vt:lpstr>Глухие согласные</vt:lpstr>
      <vt:lpstr>Помоги согласным найти себе пару</vt:lpstr>
      <vt:lpstr>Твёрдый квартал</vt:lpstr>
      <vt:lpstr>Всегда твёрдые</vt:lpstr>
      <vt:lpstr>Мягкий квартал</vt:lpstr>
      <vt:lpstr>Преврати твердый звук в мягкий</vt:lpstr>
      <vt:lpstr>Всегда мягкие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103</cp:revision>
  <dcterms:created xsi:type="dcterms:W3CDTF">2012-10-18T17:04:29Z</dcterms:created>
  <dcterms:modified xsi:type="dcterms:W3CDTF">2012-12-01T21:47:30Z</dcterms:modified>
</cp:coreProperties>
</file>