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8" r:id="rId2"/>
    <p:sldId id="267" r:id="rId3"/>
    <p:sldId id="266" r:id="rId4"/>
    <p:sldId id="270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8" r:id="rId13"/>
    <p:sldId id="273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0761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31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29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18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57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77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93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33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80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64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18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71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31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G09_041_i01.om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51520" y="692696"/>
            <a:ext cx="8496943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образовательное учреждение</a:t>
            </a:r>
          </a:p>
          <a:p>
            <a:pPr algn="ctr">
              <a:spcBef>
                <a:spcPct val="50000"/>
              </a:spcBef>
            </a:pPr>
            <a:r>
              <a:rPr lang="ru-RU" sz="2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«Средняя общеобразовательная школа № 53»</a:t>
            </a:r>
          </a:p>
          <a:p>
            <a:pPr algn="ctr">
              <a:spcBef>
                <a:spcPct val="50000"/>
              </a:spcBef>
            </a:pPr>
            <a:r>
              <a:rPr lang="ru-RU" sz="2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ород Тверь</a:t>
            </a:r>
          </a:p>
          <a:p>
            <a:pPr algn="ctr">
              <a:spcBef>
                <a:spcPct val="50000"/>
              </a:spcBef>
            </a:pPr>
            <a:r>
              <a:rPr lang="ru-RU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УРОК ГЕОМЕТРИИ В 7 КЛАССЕ</a:t>
            </a:r>
          </a:p>
          <a:p>
            <a:pPr algn="ctr">
              <a:spcBef>
                <a:spcPct val="50000"/>
              </a:spcBef>
            </a:pPr>
            <a:endParaRPr lang="ru-RU" sz="2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50000"/>
              </a:spcBef>
            </a:pPr>
            <a:endParaRPr lang="ru-RU" sz="2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50000"/>
              </a:spcBef>
            </a:pPr>
            <a:endParaRPr lang="ru-RU" sz="2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50000"/>
              </a:spcBef>
            </a:pPr>
            <a:endParaRPr lang="ru-RU" sz="2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ru-RU" b="1" dirty="0">
              <a:solidFill>
                <a:srgbClr val="3333FF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140200" y="4437063"/>
            <a:ext cx="4464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0099"/>
              </a:solidFill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555" y="3861048"/>
            <a:ext cx="2975371" cy="214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418926" y="3068960"/>
            <a:ext cx="5329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ОКРУЖНОСТЬ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839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Математический диктант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19" y="1268760"/>
            <a:ext cx="6889273" cy="485740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АВ</a:t>
            </a:r>
            <a:endParaRPr lang="ru-RU" b="1" i="1" dirty="0" smtClean="0"/>
          </a:p>
          <a:p>
            <a:pPr marL="0" indent="0">
              <a:buNone/>
            </a:pPr>
            <a:r>
              <a:rPr lang="ru-RU" dirty="0" smtClean="0"/>
              <a:t>2) хорда</a:t>
            </a:r>
          </a:p>
          <a:p>
            <a:pPr marL="0" indent="0">
              <a:buNone/>
            </a:pPr>
            <a:r>
              <a:rPr lang="ru-RU" dirty="0" smtClean="0"/>
              <a:t>3) 7 </a:t>
            </a:r>
            <a:r>
              <a:rPr lang="ru-RU" dirty="0" err="1" smtClean="0"/>
              <a:t>дм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4) </a:t>
            </a:r>
            <a:r>
              <a:rPr lang="ru-RU" dirty="0" smtClean="0">
                <a:latin typeface="Cambria Math"/>
                <a:ea typeface="Cambria Math"/>
              </a:rPr>
              <a:t>50°</a:t>
            </a:r>
          </a:p>
          <a:p>
            <a:pPr marL="0" indent="0">
              <a:buNone/>
            </a:pPr>
            <a:r>
              <a:rPr lang="ru-RU" dirty="0" smtClean="0">
                <a:latin typeface="Cambria Math"/>
                <a:ea typeface="Cambria Math"/>
              </a:rPr>
              <a:t>5) 10 см</a:t>
            </a:r>
            <a:endParaRPr lang="ru-RU" dirty="0"/>
          </a:p>
        </p:txBody>
      </p:sp>
      <p:sp>
        <p:nvSpPr>
          <p:cNvPr id="17" name="Объект 16"/>
          <p:cNvSpPr txBox="1">
            <a:spLocks noGrp="1"/>
          </p:cNvSpPr>
          <p:nvPr>
            <p:ph sz="half" idx="2"/>
          </p:nvPr>
        </p:nvSpPr>
        <p:spPr>
          <a:xfrm>
            <a:off x="4648200" y="1600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5940152" y="1844824"/>
            <a:ext cx="2304256" cy="2232248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7095074" y="2929036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303255" y="2153061"/>
            <a:ext cx="1629356" cy="1578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72200" y="2917915"/>
            <a:ext cx="1872208" cy="64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6"/>
          </p:cNvCxnSpPr>
          <p:nvPr/>
        </p:nvCxnSpPr>
        <p:spPr>
          <a:xfrm flipH="1">
            <a:off x="7906958" y="2960948"/>
            <a:ext cx="337450" cy="7504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75347" y="2858391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8188394" y="2673725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7906958" y="364502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89652" y="1700808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279768" y="2858391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4139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57214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b="1" dirty="0" smtClean="0"/>
              <a:t>Отрезки АВ и АС равные хорды 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окружности   с центром О, отрезок ВС –    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диаметр этой  окружности.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b="1" dirty="0" smtClean="0"/>
              <a:t>Вычислить </a:t>
            </a:r>
            <a:r>
              <a:rPr lang="en-US" b="1" dirty="0" smtClean="0"/>
              <a:t> </a:t>
            </a:r>
            <a:r>
              <a:rPr lang="ru-RU" b="1" dirty="0" smtClean="0">
                <a:latin typeface="Cambria Math"/>
                <a:ea typeface="Cambria Math"/>
              </a:rPr>
              <a:t>∠ АОС.</a:t>
            </a:r>
          </a:p>
          <a:p>
            <a:endParaRPr lang="ru-RU" dirty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ru-RU" dirty="0" smtClean="0">
                <a:latin typeface="Cambria Math"/>
                <a:ea typeface="Cambria Math"/>
              </a:rPr>
              <a:t>2) </a:t>
            </a:r>
            <a:r>
              <a:rPr lang="ru-RU" b="1" dirty="0" smtClean="0"/>
              <a:t>Отрезки АВ и АС равные хорды окружности   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с центром О, </a:t>
            </a:r>
            <a:r>
              <a:rPr lang="ru-RU" b="1" dirty="0" smtClean="0">
                <a:latin typeface="Cambria Math"/>
                <a:ea typeface="Cambria Math"/>
              </a:rPr>
              <a:t>∠ ВОС = 70°. </a:t>
            </a:r>
            <a:endParaRPr lang="ru-RU" b="1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ru-RU" b="1" dirty="0">
                <a:latin typeface="Cambria Math"/>
                <a:ea typeface="Cambria Math"/>
              </a:rPr>
              <a:t> </a:t>
            </a:r>
            <a:r>
              <a:rPr lang="ru-RU" b="1" dirty="0" smtClean="0">
                <a:latin typeface="Cambria Math"/>
                <a:ea typeface="Cambria Math"/>
              </a:rPr>
              <a:t>     </a:t>
            </a:r>
            <a:r>
              <a:rPr lang="ru-RU" b="1" dirty="0" smtClean="0"/>
              <a:t>Вычислить </a:t>
            </a:r>
            <a:r>
              <a:rPr lang="en-US" b="1" dirty="0" smtClean="0"/>
              <a:t> </a:t>
            </a:r>
            <a:r>
              <a:rPr lang="ru-RU" b="1" dirty="0">
                <a:latin typeface="Cambria Math"/>
                <a:ea typeface="Cambria Math"/>
              </a:rPr>
              <a:t>∠ АОС.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01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564" y="26064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Последняя   ступень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Отрезок А</a:t>
            </a:r>
            <a:r>
              <a:rPr lang="en-US" b="1" dirty="0" smtClean="0"/>
              <a:t>D</a:t>
            </a:r>
            <a:r>
              <a:rPr lang="ru-RU" b="1" dirty="0" smtClean="0"/>
              <a:t> – диаметр окружности с центром в точке О. На окружности  отмечены точки В и С так, что хорды АВ, ВС  и С</a:t>
            </a:r>
            <a:r>
              <a:rPr lang="en-US" b="1" dirty="0" smtClean="0"/>
              <a:t>D</a:t>
            </a:r>
            <a:r>
              <a:rPr lang="ru-RU" b="1" dirty="0" smtClean="0"/>
              <a:t> равны.</a:t>
            </a:r>
          </a:p>
          <a:p>
            <a:pPr marL="514350" indent="-514350">
              <a:buAutoNum type="arabicParenR"/>
            </a:pPr>
            <a:r>
              <a:rPr lang="ru-RU" dirty="0" smtClean="0"/>
              <a:t>Вычислить  </a:t>
            </a:r>
            <a:r>
              <a:rPr lang="ru-RU" dirty="0" smtClean="0"/>
              <a:t>величину угла СО</a:t>
            </a:r>
            <a:r>
              <a:rPr lang="en-US" dirty="0" smtClean="0"/>
              <a:t>D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С помощью правила-ключа сравнить хорды с радиусом</a:t>
            </a:r>
          </a:p>
          <a:p>
            <a:pPr marL="514350" indent="-514350">
              <a:buAutoNum type="arabicParenR"/>
            </a:pPr>
            <a:r>
              <a:rPr lang="ru-RU" dirty="0" smtClean="0"/>
              <a:t>Сформулировать алгоритм построения равностороннего </a:t>
            </a:r>
            <a:r>
              <a:rPr lang="ru-RU" dirty="0"/>
              <a:t>шестиугольника с помощью циркуля и линейки без масштабных </a:t>
            </a:r>
            <a:r>
              <a:rPr lang="ru-RU" dirty="0" smtClean="0"/>
              <a:t>делений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file"/>
              </a:rPr>
              <a:t>G09_041_i01.oms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2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Пункт 21 (о каком элементе окружности  не упоминали на уроке)</a:t>
            </a:r>
          </a:p>
          <a:p>
            <a:r>
              <a:rPr lang="ru-RU" dirty="0" smtClean="0"/>
              <a:t>№ 144(в), 146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Домашнее задание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59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Построить с помощью циркуля и линейки без масштабных делений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872" y="1700808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вал 2"/>
          <p:cNvSpPr/>
          <p:nvPr/>
        </p:nvSpPr>
        <p:spPr>
          <a:xfrm>
            <a:off x="3557042" y="280665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932040" y="279237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58662" y="2835225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?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2835225"/>
            <a:ext cx="4347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!</a:t>
            </a:r>
            <a:endParaRPr lang="ru-RU" sz="6000" dirty="0"/>
          </a:p>
        </p:txBody>
      </p:sp>
      <p:sp>
        <p:nvSpPr>
          <p:cNvPr id="8" name="Дуга 7"/>
          <p:cNvSpPr/>
          <p:nvPr/>
        </p:nvSpPr>
        <p:spPr>
          <a:xfrm rot="8099058">
            <a:off x="3821821" y="3211901"/>
            <a:ext cx="1277487" cy="1278062"/>
          </a:xfrm>
          <a:prstGeom prst="arc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3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4" grpId="0"/>
      <p:bldP spid="6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Построить с помощью циркуля и линейки без масштабных делений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00808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26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76672"/>
            <a:ext cx="9307760" cy="560345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Перед человеком к разуму три пути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путь </a:t>
            </a:r>
            <a:r>
              <a:rPr lang="ru-RU" dirty="0"/>
              <a:t>размышления — это </a:t>
            </a:r>
            <a:r>
              <a:rPr lang="ru-RU" dirty="0" smtClean="0"/>
              <a:t>самый благородный</a:t>
            </a:r>
            <a:r>
              <a:rPr lang="ru-RU" dirty="0"/>
              <a:t>; </a:t>
            </a:r>
            <a:endParaRPr lang="en-US" dirty="0" smtClean="0"/>
          </a:p>
          <a:p>
            <a:pPr>
              <a:buFontTx/>
              <a:buChar char="-"/>
            </a:pPr>
            <a:r>
              <a:rPr lang="ru-RU" dirty="0" smtClean="0"/>
              <a:t>путь </a:t>
            </a:r>
            <a:r>
              <a:rPr lang="ru-RU" dirty="0"/>
              <a:t>подражания — это самый легкий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ru-RU" dirty="0" smtClean="0"/>
              <a:t> </a:t>
            </a:r>
            <a:r>
              <a:rPr lang="ru-RU" dirty="0"/>
              <a:t>путь личного опыта — самый тяжелый путь</a:t>
            </a:r>
            <a:r>
              <a:rPr lang="ru-RU" b="1" i="1" dirty="0" smtClean="0"/>
              <a:t>.                     </a:t>
            </a:r>
          </a:p>
          <a:p>
            <a:pPr marL="0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</a:t>
            </a:r>
            <a:r>
              <a:rPr lang="ru-RU" b="1" i="1" dirty="0" smtClean="0"/>
              <a:t>                                                       Конфуций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50" y="3356992"/>
            <a:ext cx="276225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05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17600" indent="-1117600" algn="ctr"/>
            <a:endParaRPr lang="ru-RU" sz="4000" b="1" dirty="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16731" y="225168"/>
            <a:ext cx="8208714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sz="3200" i="1" dirty="0">
                <a:solidFill>
                  <a:srgbClr val="7030A0"/>
                </a:solidFill>
              </a:rPr>
              <a:t>Окружностью</a:t>
            </a:r>
            <a:r>
              <a:rPr lang="ru-RU" sz="3200" i="1" dirty="0"/>
              <a:t> </a:t>
            </a:r>
            <a:r>
              <a:rPr lang="ru-RU" sz="3200" dirty="0"/>
              <a:t>называется геометрическая фигура, состоящая из всех точек, расположенных на заданном расстоянии от данной точки.</a:t>
            </a:r>
            <a:r>
              <a:rPr lang="ru-RU" sz="3200" i="1" dirty="0"/>
              <a:t> </a:t>
            </a:r>
            <a:r>
              <a:rPr lang="ru-RU" sz="3200" dirty="0"/>
              <a:t>Данная точка называется</a:t>
            </a:r>
            <a:r>
              <a:rPr lang="ru-RU" sz="3200" i="1" dirty="0"/>
              <a:t> </a:t>
            </a:r>
            <a:r>
              <a:rPr lang="ru-RU" sz="3200" i="1" dirty="0" smtClean="0"/>
              <a:t>   </a:t>
            </a:r>
          </a:p>
          <a:p>
            <a:r>
              <a:rPr lang="ru-RU" sz="3200" i="1" dirty="0"/>
              <a:t> </a:t>
            </a:r>
            <a:r>
              <a:rPr lang="ru-RU" sz="3200" i="1" dirty="0" smtClean="0"/>
              <a:t>                                           </a:t>
            </a:r>
            <a:r>
              <a:rPr lang="ru-RU" sz="3200" i="1" dirty="0" smtClean="0">
                <a:solidFill>
                  <a:srgbClr val="7030A0"/>
                </a:solidFill>
              </a:rPr>
              <a:t>центром</a:t>
            </a:r>
            <a:r>
              <a:rPr lang="ru-RU" sz="3200" i="1" dirty="0" smtClean="0"/>
              <a:t> </a:t>
            </a:r>
            <a:r>
              <a:rPr lang="ru-RU" sz="3200" dirty="0"/>
              <a:t>окружности.</a:t>
            </a:r>
            <a:r>
              <a:rPr lang="ru-RU" sz="3200" i="1" dirty="0"/>
              <a:t> 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604836" y="2283618"/>
            <a:ext cx="4032250" cy="4032250"/>
          </a:xfrm>
          <a:prstGeom prst="ellipse">
            <a:avLst/>
          </a:prstGeom>
          <a:solidFill>
            <a:schemeClr val="bg1"/>
          </a:solidFill>
          <a:ln w="127000">
            <a:solidFill>
              <a:srgbClr val="7030A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2628900" y="4364038"/>
            <a:ext cx="73025" cy="71437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4356099" y="3355182"/>
            <a:ext cx="144463" cy="144462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4572000" y="4364038"/>
            <a:ext cx="144463" cy="144462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4572000" y="4003675"/>
            <a:ext cx="144463" cy="144463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4" name="Oval 16"/>
          <p:cNvSpPr>
            <a:spLocks noChangeArrowheads="1"/>
          </p:cNvSpPr>
          <p:nvPr/>
        </p:nvSpPr>
        <p:spPr bwMode="auto">
          <a:xfrm>
            <a:off x="3276600" y="2347913"/>
            <a:ext cx="144463" cy="144462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5" name="Oval 17"/>
          <p:cNvSpPr>
            <a:spLocks noChangeArrowheads="1"/>
          </p:cNvSpPr>
          <p:nvPr/>
        </p:nvSpPr>
        <p:spPr bwMode="auto">
          <a:xfrm>
            <a:off x="2844800" y="2232818"/>
            <a:ext cx="144462" cy="144463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>
            <a:off x="4500563" y="4795838"/>
            <a:ext cx="144462" cy="144462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8" name="Oval 20"/>
          <p:cNvSpPr>
            <a:spLocks noChangeArrowheads="1"/>
          </p:cNvSpPr>
          <p:nvPr/>
        </p:nvSpPr>
        <p:spPr bwMode="auto">
          <a:xfrm>
            <a:off x="3348038" y="6092825"/>
            <a:ext cx="144462" cy="144463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71" name="Oval 23"/>
          <p:cNvSpPr>
            <a:spLocks noChangeArrowheads="1"/>
          </p:cNvSpPr>
          <p:nvPr/>
        </p:nvSpPr>
        <p:spPr bwMode="auto">
          <a:xfrm>
            <a:off x="756444" y="3355182"/>
            <a:ext cx="144462" cy="144462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73" name="Oval 25"/>
          <p:cNvSpPr>
            <a:spLocks noChangeArrowheads="1"/>
          </p:cNvSpPr>
          <p:nvPr/>
        </p:nvSpPr>
        <p:spPr bwMode="auto">
          <a:xfrm>
            <a:off x="3924300" y="5732463"/>
            <a:ext cx="144463" cy="144462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74" name="Oval 26"/>
          <p:cNvSpPr>
            <a:spLocks noChangeArrowheads="1"/>
          </p:cNvSpPr>
          <p:nvPr/>
        </p:nvSpPr>
        <p:spPr bwMode="auto">
          <a:xfrm>
            <a:off x="1619250" y="6019800"/>
            <a:ext cx="144463" cy="144463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76" name="Oval 28"/>
          <p:cNvSpPr>
            <a:spLocks noChangeArrowheads="1"/>
          </p:cNvSpPr>
          <p:nvPr/>
        </p:nvSpPr>
        <p:spPr bwMode="auto">
          <a:xfrm>
            <a:off x="2771775" y="6235700"/>
            <a:ext cx="144463" cy="144463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77" name="Oval 29"/>
          <p:cNvSpPr>
            <a:spLocks noChangeArrowheads="1"/>
          </p:cNvSpPr>
          <p:nvPr/>
        </p:nvSpPr>
        <p:spPr bwMode="auto">
          <a:xfrm>
            <a:off x="1552575" y="2491581"/>
            <a:ext cx="144462" cy="144463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78" name="Oval 30"/>
          <p:cNvSpPr>
            <a:spLocks noChangeArrowheads="1"/>
          </p:cNvSpPr>
          <p:nvPr/>
        </p:nvSpPr>
        <p:spPr bwMode="auto">
          <a:xfrm>
            <a:off x="626268" y="4863307"/>
            <a:ext cx="144462" cy="144462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80" name="Oval 32"/>
          <p:cNvSpPr>
            <a:spLocks noChangeArrowheads="1"/>
          </p:cNvSpPr>
          <p:nvPr/>
        </p:nvSpPr>
        <p:spPr bwMode="auto">
          <a:xfrm>
            <a:off x="612775" y="3715544"/>
            <a:ext cx="144462" cy="144462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81" name="Oval 33"/>
          <p:cNvSpPr>
            <a:spLocks noChangeArrowheads="1"/>
          </p:cNvSpPr>
          <p:nvPr/>
        </p:nvSpPr>
        <p:spPr bwMode="auto">
          <a:xfrm>
            <a:off x="4068763" y="2924175"/>
            <a:ext cx="144462" cy="144463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86" name="Oval 38"/>
          <p:cNvSpPr>
            <a:spLocks noChangeArrowheads="1"/>
          </p:cNvSpPr>
          <p:nvPr/>
        </p:nvSpPr>
        <p:spPr bwMode="auto">
          <a:xfrm>
            <a:off x="2410619" y="2203450"/>
            <a:ext cx="144462" cy="144463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29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/>
      <p:bldP spid="27660" grpId="0" animBg="1"/>
      <p:bldP spid="27661" grpId="0" animBg="1"/>
      <p:bldP spid="27663" grpId="0" animBg="1"/>
      <p:bldP spid="27666" grpId="0" animBg="1"/>
      <p:bldP spid="27668" grpId="0" animBg="1"/>
      <p:bldP spid="27671" grpId="0" animBg="1"/>
      <p:bldP spid="27673" grpId="0" animBg="1"/>
      <p:bldP spid="27674" grpId="0" animBg="1"/>
      <p:bldP spid="27676" grpId="0" animBg="1"/>
      <p:bldP spid="27677" grpId="0" animBg="1"/>
      <p:bldP spid="27678" grpId="0" animBg="1"/>
      <p:bldP spid="27680" grpId="0" animBg="1"/>
      <p:bldP spid="27681" grpId="0" animBg="1"/>
      <p:bldP spid="276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2386608" cy="230425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95536" y="260649"/>
            <a:ext cx="8352928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Отрезок</a:t>
            </a:r>
            <a:r>
              <a:rPr lang="ru-RU" dirty="0"/>
              <a:t>, соединяющий центр с </a:t>
            </a:r>
            <a:r>
              <a:rPr lang="ru-RU" dirty="0" smtClean="0"/>
              <a:t>какой- либо точкой окружности, называется</a:t>
            </a:r>
            <a:r>
              <a:rPr lang="ru-RU" i="1" dirty="0" smtClean="0"/>
              <a:t> </a:t>
            </a:r>
            <a:r>
              <a:rPr lang="ru-RU" i="1" dirty="0">
                <a:solidFill>
                  <a:srgbClr val="00B050"/>
                </a:solidFill>
              </a:rPr>
              <a:t>радиусом</a:t>
            </a:r>
            <a:r>
              <a:rPr lang="ru-RU" i="1" dirty="0"/>
              <a:t> </a:t>
            </a:r>
            <a:r>
              <a:rPr lang="ru-RU" dirty="0"/>
              <a:t>окружности.</a:t>
            </a:r>
            <a:r>
              <a:rPr lang="ru-RU" i="1" dirty="0"/>
              <a:t> </a:t>
            </a:r>
          </a:p>
          <a:p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1637589" y="2764403"/>
            <a:ext cx="45719" cy="7200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660448" y="1966249"/>
            <a:ext cx="810989" cy="834157"/>
          </a:xfrm>
          <a:prstGeom prst="line">
            <a:avLst/>
          </a:prstGeom>
          <a:ln w="254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узел 13"/>
          <p:cNvSpPr/>
          <p:nvPr/>
        </p:nvSpPr>
        <p:spPr>
          <a:xfrm>
            <a:off x="2471436" y="1925651"/>
            <a:ext cx="45719" cy="7200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14832" y="285286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7155" y="162832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700045"/>
            <a:ext cx="48322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ОА – радиус (</a:t>
            </a:r>
            <a:r>
              <a:rPr lang="ru-RU" sz="2800" i="1" dirty="0" smtClean="0"/>
              <a:t>спица в колесе</a:t>
            </a:r>
            <a:r>
              <a:rPr lang="ru-RU" sz="2800" dirty="0" smtClean="0"/>
              <a:t>),  </a:t>
            </a:r>
          </a:p>
          <a:p>
            <a:r>
              <a:rPr lang="en-US" sz="2800" dirty="0" smtClean="0"/>
              <a:t>r </a:t>
            </a:r>
            <a:r>
              <a:rPr lang="ru-RU" sz="2800" dirty="0" smtClean="0"/>
              <a:t>или </a:t>
            </a:r>
            <a:r>
              <a:rPr lang="en-US" sz="2800" dirty="0" smtClean="0"/>
              <a:t>R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611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29" y="2032841"/>
            <a:ext cx="2414225" cy="232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60648"/>
            <a:ext cx="8424936" cy="15841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Отрезок, соединяющий две точки окружности, называется ее </a:t>
            </a:r>
            <a:r>
              <a:rPr lang="ru-RU" i="1" dirty="0">
                <a:solidFill>
                  <a:srgbClr val="0070C0"/>
                </a:solidFill>
              </a:rPr>
              <a:t>хордой</a:t>
            </a:r>
            <a:r>
              <a:rPr lang="ru-RU" dirty="0">
                <a:solidFill>
                  <a:srgbClr val="0070C0"/>
                </a:solidFill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Хорда</a:t>
            </a:r>
            <a:r>
              <a:rPr lang="ru-RU" dirty="0"/>
              <a:t>, проходящая через центр окружности, называется </a:t>
            </a:r>
            <a:r>
              <a:rPr lang="ru-RU" i="1" dirty="0">
                <a:solidFill>
                  <a:srgbClr val="00B050"/>
                </a:solidFill>
              </a:rPr>
              <a:t>диаметром</a:t>
            </a:r>
            <a:r>
              <a:rPr lang="ru-RU" dirty="0">
                <a:solidFill>
                  <a:srgbClr val="00B050"/>
                </a:solidFill>
              </a:rPr>
              <a:t>. </a:t>
            </a:r>
          </a:p>
          <a:p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 flipV="1">
            <a:off x="1713783" y="3116764"/>
            <a:ext cx="45719" cy="5607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 flipV="1">
            <a:off x="611560" y="2780928"/>
            <a:ext cx="45719" cy="4987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 flipH="1">
            <a:off x="1683308" y="2060849"/>
            <a:ext cx="53334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611560" y="2090053"/>
            <a:ext cx="1098415" cy="7450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241923" y="2153162"/>
            <a:ext cx="936104" cy="208823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узел 14"/>
          <p:cNvSpPr/>
          <p:nvPr/>
        </p:nvSpPr>
        <p:spPr>
          <a:xfrm>
            <a:off x="1195253" y="4232512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 flipH="1">
            <a:off x="2155167" y="2136176"/>
            <a:ext cx="45719" cy="5715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585416" y="159597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78026" y="1736277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087073" y="4278231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563888" y="2093229"/>
            <a:ext cx="1734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ВС - хорда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563888" y="2673843"/>
            <a:ext cx="5732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РК – диаметр (</a:t>
            </a:r>
            <a:r>
              <a:rPr lang="ru-RU" sz="2800" i="1" dirty="0" smtClean="0"/>
              <a:t>поперечный</a:t>
            </a:r>
            <a:r>
              <a:rPr lang="ru-RU" sz="2400" dirty="0" smtClean="0"/>
              <a:t>),  </a:t>
            </a:r>
            <a:r>
              <a:rPr lang="en-US" sz="2800" dirty="0" smtClean="0"/>
              <a:t>d</a:t>
            </a:r>
            <a:r>
              <a:rPr lang="ru-RU" sz="2800" dirty="0" smtClean="0"/>
              <a:t> или </a:t>
            </a:r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747" y="2616449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615333" y="3327846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</a:t>
            </a:r>
            <a:r>
              <a:rPr lang="en-US" sz="2800" dirty="0" smtClean="0"/>
              <a:t> = 2r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753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1515742" y="948075"/>
            <a:ext cx="4608512" cy="446449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3899391" y="313988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4"/>
          </p:cNvCxnSpPr>
          <p:nvPr/>
        </p:nvCxnSpPr>
        <p:spPr>
          <a:xfrm>
            <a:off x="3922251" y="3185599"/>
            <a:ext cx="171982" cy="22139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45110" y="3210687"/>
            <a:ext cx="1649966" cy="14260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59199" y="2664038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922251" y="5399505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607107" y="4452056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4094233" y="4636722"/>
            <a:ext cx="1500843" cy="7627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770093" y="3789040"/>
            <a:ext cx="0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870154" y="4149080"/>
            <a:ext cx="248625" cy="1434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3588953" y="4942305"/>
            <a:ext cx="914400" cy="470266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 rot="14610957">
            <a:off x="5091720" y="4344841"/>
            <a:ext cx="715747" cy="70857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59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1943708" y="627248"/>
            <a:ext cx="4032448" cy="385465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3959932" y="2448097"/>
            <a:ext cx="72008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2" idx="1"/>
          </p:cNvCxnSpPr>
          <p:nvPr/>
        </p:nvCxnSpPr>
        <p:spPr>
          <a:xfrm>
            <a:off x="2534246" y="1191749"/>
            <a:ext cx="2937854" cy="26951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95936" y="577921"/>
            <a:ext cx="0" cy="38546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2" idx="1"/>
            <a:endCxn id="2" idx="0"/>
          </p:cNvCxnSpPr>
          <p:nvPr/>
        </p:nvCxnSpPr>
        <p:spPr>
          <a:xfrm flipV="1">
            <a:off x="2534246" y="627248"/>
            <a:ext cx="1425686" cy="5645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2" idx="4"/>
          </p:cNvCxnSpPr>
          <p:nvPr/>
        </p:nvCxnSpPr>
        <p:spPr>
          <a:xfrm flipV="1">
            <a:off x="3959932" y="3850999"/>
            <a:ext cx="1503939" cy="6309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617267" y="2383319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801074" y="450912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508104" y="3829061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2262162" y="800479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3836237" y="104028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3131840" y="1556792"/>
            <a:ext cx="151253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572000" y="2906539"/>
            <a:ext cx="175905" cy="3064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836237" y="3429000"/>
            <a:ext cx="357893" cy="72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801074" y="1412776"/>
            <a:ext cx="39305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уга 29"/>
          <p:cNvSpPr/>
          <p:nvPr/>
        </p:nvSpPr>
        <p:spPr>
          <a:xfrm rot="18422743">
            <a:off x="3638177" y="2147593"/>
            <a:ext cx="400769" cy="30832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6132153">
            <a:off x="3794336" y="2540439"/>
            <a:ext cx="473385" cy="30378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3131840" y="909498"/>
            <a:ext cx="0" cy="1525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283093" y="800479"/>
            <a:ext cx="0" cy="185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427984" y="4090671"/>
            <a:ext cx="144016" cy="2616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572000" y="3886850"/>
            <a:ext cx="175905" cy="3346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98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Математический диктант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19" y="1268760"/>
            <a:ext cx="6889273" cy="485740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какой отрезок является   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b="1" i="1" dirty="0" smtClean="0"/>
              <a:t>диаметром</a:t>
            </a:r>
          </a:p>
          <a:p>
            <a:pPr marL="0" indent="0">
              <a:buNone/>
            </a:pPr>
            <a:r>
              <a:rPr lang="ru-RU" dirty="0" smtClean="0"/>
              <a:t>2) как называется отрезок АС</a:t>
            </a:r>
          </a:p>
          <a:p>
            <a:pPr marL="0" indent="0">
              <a:buNone/>
            </a:pPr>
            <a:r>
              <a:rPr lang="ru-RU" dirty="0" smtClean="0"/>
              <a:t>3) найти ОС, если АВ = 14 </a:t>
            </a:r>
            <a:r>
              <a:rPr lang="ru-RU" dirty="0" err="1" smtClean="0"/>
              <a:t>дм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4) найти </a:t>
            </a:r>
            <a:r>
              <a:rPr lang="ru-RU" dirty="0" smtClean="0">
                <a:latin typeface="Cambria Math"/>
                <a:ea typeface="Cambria Math"/>
              </a:rPr>
              <a:t>∠ ОСА, если ∠ ОАС = 50°</a:t>
            </a:r>
          </a:p>
          <a:p>
            <a:pPr marL="0" indent="0">
              <a:buNone/>
            </a:pPr>
            <a:r>
              <a:rPr lang="ru-RU" dirty="0" smtClean="0">
                <a:latin typeface="Cambria Math"/>
                <a:ea typeface="Cambria Math"/>
              </a:rPr>
              <a:t>5) найти АВ, если ∆ АОС   </a:t>
            </a:r>
          </a:p>
          <a:p>
            <a:pPr marL="0" indent="0">
              <a:buNone/>
            </a:pPr>
            <a:r>
              <a:rPr lang="ru-RU" dirty="0">
                <a:latin typeface="Cambria Math"/>
                <a:ea typeface="Cambria Math"/>
              </a:rPr>
              <a:t> </a:t>
            </a:r>
            <a:r>
              <a:rPr lang="ru-RU" dirty="0" smtClean="0">
                <a:latin typeface="Cambria Math"/>
                <a:ea typeface="Cambria Math"/>
              </a:rPr>
              <a:t>    равносторонний </a:t>
            </a:r>
          </a:p>
          <a:p>
            <a:pPr marL="0" indent="0">
              <a:buNone/>
            </a:pPr>
            <a:r>
              <a:rPr lang="ru-RU" dirty="0">
                <a:latin typeface="Cambria Math"/>
                <a:ea typeface="Cambria Math"/>
              </a:rPr>
              <a:t> </a:t>
            </a:r>
            <a:r>
              <a:rPr lang="ru-RU" dirty="0" smtClean="0">
                <a:latin typeface="Cambria Math"/>
                <a:ea typeface="Cambria Math"/>
              </a:rPr>
              <a:t>    с периметром 15 см</a:t>
            </a:r>
            <a:endParaRPr lang="ru-RU" dirty="0"/>
          </a:p>
        </p:txBody>
      </p:sp>
      <p:sp>
        <p:nvSpPr>
          <p:cNvPr id="17" name="Объект 16"/>
          <p:cNvSpPr txBox="1">
            <a:spLocks noGrp="1"/>
          </p:cNvSpPr>
          <p:nvPr>
            <p:ph sz="half" idx="2"/>
          </p:nvPr>
        </p:nvSpPr>
        <p:spPr>
          <a:xfrm>
            <a:off x="4648200" y="1600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5940152" y="1844824"/>
            <a:ext cx="2304256" cy="2232248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7095074" y="2929036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303255" y="2153061"/>
            <a:ext cx="1629356" cy="1578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72200" y="2917915"/>
            <a:ext cx="1872208" cy="64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6"/>
          </p:cNvCxnSpPr>
          <p:nvPr/>
        </p:nvCxnSpPr>
        <p:spPr>
          <a:xfrm flipH="1">
            <a:off x="7906958" y="2960948"/>
            <a:ext cx="337450" cy="7504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75347" y="2858391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8188394" y="2673725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7906958" y="364502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89652" y="1700808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279768" y="2858391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8179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376</Words>
  <Application>Microsoft Office PowerPoint</Application>
  <PresentationFormat>Экран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Построить с помощью циркуля и линейки без масштабных делений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Математический диктант</vt:lpstr>
      <vt:lpstr>Математический диктант</vt:lpstr>
      <vt:lpstr>Презентация PowerPoint</vt:lpstr>
      <vt:lpstr> Последняя   ступень </vt:lpstr>
      <vt:lpstr>Домашнее задание</vt:lpstr>
      <vt:lpstr>Построить с помощью циркуля и линейки без масштабных делений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 Филиппова</dc:creator>
  <cp:lastModifiedBy>Пользователь</cp:lastModifiedBy>
  <cp:revision>70</cp:revision>
  <dcterms:created xsi:type="dcterms:W3CDTF">2014-11-24T18:31:45Z</dcterms:created>
  <dcterms:modified xsi:type="dcterms:W3CDTF">2014-11-27T04:57:51Z</dcterms:modified>
</cp:coreProperties>
</file>