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3" r:id="rId5"/>
    <p:sldId id="261" r:id="rId6"/>
    <p:sldId id="256" r:id="rId7"/>
    <p:sldId id="257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642918"/>
            <a:ext cx="8215370" cy="29661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ФОРМУЛА ДЛЯ РАДИУСОВ</a:t>
            </a:r>
            <a:br>
              <a:rPr lang="ru-RU" sz="4000" dirty="0" smtClean="0"/>
            </a:br>
            <a:r>
              <a:rPr lang="ru-RU" sz="4000" dirty="0" smtClean="0"/>
              <a:t>ВПИСАННОЙ И ОПИСАННОЙ ОКРУЖНОСТЕЙ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43570" y="3685032"/>
            <a:ext cx="2851206" cy="914400"/>
          </a:xfrm>
        </p:spPr>
        <p:txBody>
          <a:bodyPr/>
          <a:lstStyle/>
          <a:p>
            <a:r>
              <a:rPr lang="ru-RU" dirty="0" smtClean="0"/>
              <a:t>ГЕОМЕТРИЯ</a:t>
            </a:r>
            <a:br>
              <a:rPr lang="ru-RU" dirty="0" smtClean="0"/>
            </a:br>
            <a:r>
              <a:rPr lang="ru-RU" dirty="0" smtClean="0"/>
              <a:t>9 класс</a:t>
            </a:r>
            <a:endParaRPr lang="ru-RU" dirty="0"/>
          </a:p>
        </p:txBody>
      </p:sp>
      <p:pic>
        <p:nvPicPr>
          <p:cNvPr id="1026" name="Picture 2" descr="C:\Documents and Settings\Admin\Мои документы\Мои рисунки\математика\pic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69" y="4143380"/>
            <a:ext cx="2719991" cy="18669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Актуализация опорных знаний.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187952"/>
          </a:xfrm>
        </p:spPr>
        <p:txBody>
          <a:bodyPr/>
          <a:lstStyle/>
          <a:p>
            <a:r>
              <a:rPr lang="ru-RU" dirty="0" smtClean="0"/>
              <a:t>1. Записать все известные формулы площадей.</a:t>
            </a:r>
          </a:p>
          <a:p>
            <a:r>
              <a:rPr lang="ru-RU" dirty="0" smtClean="0"/>
              <a:t>2. Решение задач по готовым чертежам.</a:t>
            </a:r>
          </a:p>
          <a:p>
            <a:r>
              <a:rPr lang="ru-RU" dirty="0" smtClean="0"/>
              <a:t>1) Найти площадь трапеции АВСD.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54889"/>
          <a:stretch>
            <a:fillRect/>
          </a:stretch>
        </p:blipFill>
        <p:spPr bwMode="auto">
          <a:xfrm>
            <a:off x="1071538" y="3714752"/>
            <a:ext cx="6786610" cy="189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2) Найти площадь треугольника.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19136"/>
          <a:stretch>
            <a:fillRect/>
          </a:stretch>
        </p:blipFill>
        <p:spPr bwMode="auto">
          <a:xfrm>
            <a:off x="928662" y="1571612"/>
            <a:ext cx="71116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Каким свойством обладают площади?</a:t>
            </a:r>
          </a:p>
          <a:p>
            <a:r>
              <a:rPr lang="ru-RU" dirty="0" smtClean="0"/>
              <a:t>– Как построить окружность и в нее вписать треугольник?</a:t>
            </a:r>
          </a:p>
          <a:p>
            <a:r>
              <a:rPr lang="ru-RU" dirty="0" smtClean="0"/>
              <a:t>– Как связаны между собой радиус описанной окружности и сторона треугольника?</a:t>
            </a:r>
          </a:p>
          <a:p>
            <a:r>
              <a:rPr lang="ru-RU" dirty="0" smtClean="0"/>
              <a:t>– Какова формула площади треугольника, выраженная через две стороны и синус угла между ними?</a:t>
            </a:r>
          </a:p>
          <a:p>
            <a:r>
              <a:rPr lang="ru-RU" dirty="0" smtClean="0"/>
              <a:t>– Запишите теорему синусов.</a:t>
            </a:r>
            <a:endParaRPr lang="ru-RU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Задача № 42.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187952"/>
          </a:xfrm>
        </p:spPr>
        <p:txBody>
          <a:bodyPr/>
          <a:lstStyle/>
          <a:p>
            <a:r>
              <a:rPr lang="ru-RU" dirty="0" smtClean="0"/>
              <a:t>Выведите следующие формулы для радиусов описанной (R) и вписанной (</a:t>
            </a:r>
            <a:r>
              <a:rPr lang="ru-RU" dirty="0" err="1" smtClean="0"/>
              <a:t>r</a:t>
            </a:r>
            <a:r>
              <a:rPr lang="ru-RU" dirty="0" smtClean="0"/>
              <a:t>) окружностей треугольника </a:t>
            </a:r>
            <a:r>
              <a:rPr lang="ru-RU" i="1" dirty="0" smtClean="0"/>
              <a:t>а: </a:t>
            </a:r>
          </a:p>
          <a:p>
            <a:pPr lvl="8" algn="ctr">
              <a:buNone/>
            </a:pPr>
            <a:r>
              <a:rPr lang="ru-RU" sz="2000" dirty="0" smtClean="0"/>
              <a:t>Дано:</a:t>
            </a:r>
            <a:r>
              <a:rPr lang="ru-RU" dirty="0" smtClean="0"/>
              <a:t>       </a:t>
            </a:r>
            <a:r>
              <a:rPr lang="ru-RU" sz="2400" dirty="0" smtClean="0"/>
              <a:t>АВС,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                 </a:t>
            </a:r>
            <a:r>
              <a:rPr lang="en-US" sz="2000" dirty="0" smtClean="0"/>
              <a:t>R –</a:t>
            </a:r>
            <a:r>
              <a:rPr lang="ru-RU" sz="2000" dirty="0" smtClean="0"/>
              <a:t>радиус описанной окружности,</a:t>
            </a:r>
            <a:endParaRPr lang="en-US" sz="2000" dirty="0" smtClean="0"/>
          </a:p>
          <a:p>
            <a:pPr algn="ctr">
              <a:buNone/>
            </a:pPr>
            <a:r>
              <a:rPr lang="ru-RU" sz="2000" dirty="0" smtClean="0"/>
              <a:t>                         </a:t>
            </a:r>
            <a:r>
              <a:rPr lang="en-US" sz="2000" dirty="0" smtClean="0"/>
              <a:t>R –</a:t>
            </a:r>
            <a:r>
              <a:rPr lang="ru-RU" sz="2000" dirty="0" smtClean="0"/>
              <a:t> радиус вписанной окружности,</a:t>
            </a:r>
          </a:p>
          <a:p>
            <a:pPr algn="ctr">
              <a:buNone/>
            </a:pPr>
            <a:r>
              <a:rPr lang="ru-RU" sz="2000" dirty="0" smtClean="0"/>
              <a:t>                   а, в, с – стороны треугольника</a:t>
            </a:r>
          </a:p>
          <a:p>
            <a:pPr>
              <a:buNone/>
            </a:pPr>
            <a:r>
              <a:rPr lang="ru-RU" sz="2000" dirty="0" smtClean="0"/>
              <a:t>                               Вывести:</a:t>
            </a:r>
            <a:endParaRPr lang="ru-RU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2571744"/>
            <a:ext cx="1857388" cy="50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286124"/>
            <a:ext cx="22356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Равнобедренный треугольник 7"/>
          <p:cNvSpPr/>
          <p:nvPr/>
        </p:nvSpPr>
        <p:spPr>
          <a:xfrm>
            <a:off x="5500694" y="3143248"/>
            <a:ext cx="142876" cy="2143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4572008"/>
            <a:ext cx="1857388" cy="50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Решение:</a:t>
            </a:r>
            <a:br>
              <a:rPr lang="ru-RU" dirty="0" smtClean="0"/>
            </a:br>
            <a:r>
              <a:rPr lang="ru-RU" dirty="0" smtClean="0"/>
              <a:t>1)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785926"/>
            <a:ext cx="4756797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643570" y="2000240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Умножим на </a:t>
            </a:r>
            <a:r>
              <a:rPr lang="en-US" dirty="0" err="1" smtClean="0"/>
              <a:t>bc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928934"/>
            <a:ext cx="6947248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051560"/>
          </a:xfrm>
        </p:spPr>
        <p:txBody>
          <a:bodyPr/>
          <a:lstStyle/>
          <a:p>
            <a:r>
              <a:rPr lang="ru-RU" dirty="0" smtClean="0"/>
              <a:t>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183880" cy="4187952"/>
          </a:xfrm>
        </p:spPr>
        <p:txBody>
          <a:bodyPr/>
          <a:lstStyle/>
          <a:p>
            <a:r>
              <a:rPr lang="en-US" dirty="0" smtClean="0"/>
              <a:t>S</a:t>
            </a:r>
            <a:r>
              <a:rPr lang="en-US" baseline="-25000" dirty="0" smtClean="0"/>
              <a:t>DABC</a:t>
            </a:r>
            <a:r>
              <a:rPr lang="en-US" dirty="0" smtClean="0"/>
              <a:t> = S</a:t>
            </a:r>
            <a:r>
              <a:rPr lang="en-US" baseline="-25000" dirty="0" smtClean="0"/>
              <a:t>DAOB</a:t>
            </a:r>
            <a:r>
              <a:rPr lang="en-US" dirty="0" smtClean="0"/>
              <a:t> + S</a:t>
            </a:r>
            <a:r>
              <a:rPr lang="en-US" baseline="-25000" dirty="0" smtClean="0"/>
              <a:t>DAOC</a:t>
            </a:r>
            <a:r>
              <a:rPr lang="en-US" dirty="0" smtClean="0"/>
              <a:t> + S</a:t>
            </a:r>
            <a:r>
              <a:rPr lang="en-US" baseline="-25000" dirty="0" smtClean="0"/>
              <a:t>DBOC</a:t>
            </a:r>
            <a:r>
              <a:rPr lang="en-US" dirty="0" smtClean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285992"/>
            <a:ext cx="1714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</a:t>
            </a:r>
            <a:r>
              <a:rPr lang="en-US" sz="2400" baseline="-25000" dirty="0" smtClean="0"/>
              <a:t>DABC</a:t>
            </a:r>
            <a:r>
              <a:rPr lang="en-US" sz="2400" dirty="0" smtClean="0"/>
              <a:t> =</a:t>
            </a:r>
            <a:endParaRPr lang="ru-RU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3" y="2000240"/>
            <a:ext cx="6000792" cy="9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143248"/>
            <a:ext cx="3373536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3880" cy="1051560"/>
          </a:xfrm>
        </p:spPr>
        <p:txBody>
          <a:bodyPr/>
          <a:lstStyle/>
          <a:p>
            <a:r>
              <a:rPr lang="ru-RU" dirty="0" smtClean="0"/>
              <a:t>Закрепление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1357322"/>
          </a:xfrm>
        </p:spPr>
        <p:txBody>
          <a:bodyPr/>
          <a:lstStyle/>
          <a:p>
            <a:r>
              <a:rPr lang="ru-RU" dirty="0" smtClean="0"/>
              <a:t>Решить задачу 43 (1, 3)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2928934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Домашнее задание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4214818"/>
            <a:ext cx="8183880" cy="1357322"/>
          </a:xfrm>
          <a:prstGeom prst="rect">
            <a:avLst/>
          </a:prstGeom>
        </p:spPr>
        <p:txBody>
          <a:bodyPr vert="horz" lIns="182880" tIns="91440">
            <a:normAutofit fontScale="77500" lnSpcReduction="20000"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Решить задачу 43 (2, 4), 48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ru-RU" sz="2800" dirty="0" smtClean="0"/>
              <a:t>П. 121 – 127 учить.</a:t>
            </a:r>
          </a:p>
          <a:p>
            <a:pPr marL="265176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2800" dirty="0" smtClean="0"/>
              <a:t>Подготовить черновой вариант тематической таблицы «Площади фигур».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Метро">
      <a:dk1>
        <a:sysClr val="windowText" lastClr="000000"/>
      </a:dk1>
      <a:lt1>
        <a:sysClr val="window" lastClr="F4F4F4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</TotalTime>
  <Words>189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 ФОРМУЛА ДЛЯ РАДИУСОВ ВПИСАННОЙ И ОПИСАННОЙ ОКРУЖНОСТЕЙ </vt:lpstr>
      <vt:lpstr>Актуализация опорных знаний. </vt:lpstr>
      <vt:lpstr>Слайд 3</vt:lpstr>
      <vt:lpstr>Вопросы:</vt:lpstr>
      <vt:lpstr>Задача № 42. </vt:lpstr>
      <vt:lpstr>Решение: 1)</vt:lpstr>
      <vt:lpstr>2)</vt:lpstr>
      <vt:lpstr>Закрепление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ФОРМУЛА ДЛЯ РАДИУСОВ ВПИСАННОЙ И ОПИСАННОЙ ОКРУЖНОСТЕЙ </dc:title>
  <cp:lastModifiedBy>User</cp:lastModifiedBy>
  <cp:revision>5</cp:revision>
  <dcterms:modified xsi:type="dcterms:W3CDTF">2011-03-31T20:03:50Z</dcterms:modified>
</cp:coreProperties>
</file>