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9" r:id="rId2"/>
    <p:sldId id="280" r:id="rId3"/>
    <p:sldId id="273" r:id="rId4"/>
    <p:sldId id="274" r:id="rId5"/>
    <p:sldId id="281" r:id="rId6"/>
    <p:sldId id="268" r:id="rId7"/>
    <p:sldId id="272" r:id="rId8"/>
    <p:sldId id="270" r:id="rId9"/>
    <p:sldId id="282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Учитель" initials="У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90A18-DB06-484F-B502-FB4BD9A7AB72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8C2E1-6BD9-409A-9519-BF8255C642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5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8C2E1-6BD9-409A-9519-BF8255C6428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3C64B2-0302-45B1-93C2-DE9F5AAB5A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A46BCC-E339-459E-B68D-72F91A2F744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10E94B-DCD9-4FB5-A1C7-09308B1D3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0"/>
            <a:ext cx="9144002" cy="72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67744" y="2564904"/>
            <a:ext cx="5008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Урок геометрии в 9 классе.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9" y="472514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          </a:t>
            </a:r>
          </a:p>
          <a:p>
            <a:r>
              <a:rPr lang="ru-RU" sz="2400" b="1" dirty="0" err="1" smtClean="0">
                <a:solidFill>
                  <a:srgbClr val="7030A0"/>
                </a:solidFill>
              </a:rPr>
              <a:t>Волгаевская</a:t>
            </a:r>
            <a:r>
              <a:rPr lang="ru-RU" sz="2400" b="1" dirty="0" smtClean="0">
                <a:solidFill>
                  <a:srgbClr val="7030A0"/>
                </a:solidFill>
              </a:rPr>
              <a:t> Г.А. учитель математики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             МАОУ гимназии №1 г.Советска.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750" y="0"/>
            <a:ext cx="9286750" cy="72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596666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tt-RU" sz="72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Өй эше:</a:t>
            </a:r>
            <a:endParaRPr lang="ru-RU" sz="7200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2564904"/>
            <a:ext cx="7128792" cy="1368152"/>
          </a:xfrm>
        </p:spPr>
        <p:txBody>
          <a:bodyPr>
            <a:noAutofit/>
          </a:bodyPr>
          <a:lstStyle/>
          <a:p>
            <a:pPr marL="457200" indent="-457200" algn="l">
              <a:buAutoNum type="arabicParenR"/>
            </a:pPr>
            <a:r>
              <a:rPr lang="tt-RU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973</a:t>
            </a:r>
          </a:p>
          <a:p>
            <a:pPr marL="457200" indent="-457200" algn="l">
              <a:buAutoNum type="arabicParenR"/>
            </a:pPr>
            <a:r>
              <a:rPr lang="tt-RU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 вариант (ОГЭ): 10-14 нче эшләр.</a:t>
            </a:r>
            <a:endParaRPr lang="ru-RU" sz="32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9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03648" y="692696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tt-RU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95536" y="1952822"/>
            <a:ext cx="1944216" cy="1908225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5940152" y="1946073"/>
            <a:ext cx="1944688" cy="1800225"/>
          </a:xfrm>
          <a:prstGeom prst="smileyFace">
            <a:avLst>
              <a:gd name="adj" fmla="val -4653"/>
            </a:avLst>
          </a:prstGeom>
          <a:solidFill>
            <a:srgbClr val="009DD9">
              <a:lumMod val="40000"/>
              <a:lumOff val="60000"/>
            </a:srgbClr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3348038" y="3933825"/>
            <a:ext cx="1944687" cy="2087563"/>
          </a:xfrm>
          <a:prstGeom prst="smileyFace">
            <a:avLst>
              <a:gd name="adj" fmla="val 9"/>
            </a:avLst>
          </a:prstGeom>
          <a:solidFill>
            <a:srgbClr val="92D05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535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tt-RU" sz="8000" i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Сау булыгыз!</a:t>
            </a:r>
            <a:endParaRPr lang="ru-RU" sz="8000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2420888"/>
            <a:ext cx="3469825" cy="397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48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t-RU" sz="103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Әйләнә һәм туры тигезләмәләре</a:t>
            </a:r>
            <a:r>
              <a:rPr lang="tt-RU" sz="80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1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9512" y="0"/>
            <a:ext cx="8784976" cy="666936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marL="0" indent="0" algn="ctr">
              <a:buNone/>
            </a:pPr>
            <a:r>
              <a:rPr lang="tt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Үткәннәрне кабатлау: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60483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 dirty="0">
                <a:latin typeface="Times New Roman" pitchFamily="18" charset="0"/>
              </a:rPr>
              <a:t>1. </a:t>
            </a:r>
            <a:r>
              <a:rPr lang="ru-RU" sz="2800" b="1" i="1" dirty="0" err="1" smtClean="0">
                <a:latin typeface="Times New Roman" pitchFamily="18" charset="0"/>
              </a:rPr>
              <a:t>Бирелгән</a:t>
            </a:r>
            <a:r>
              <a:rPr lang="ru-RU" sz="2800" b="1" i="1" dirty="0" smtClean="0">
                <a:latin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</a:rPr>
              <a:t>нокталар</a:t>
            </a:r>
            <a:r>
              <a:rPr lang="ru-RU" sz="2800" b="1" i="1" dirty="0" smtClean="0">
                <a:latin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</a:rPr>
              <a:t>  </a:t>
            </a:r>
            <a:r>
              <a:rPr lang="ru-RU" sz="2800" b="1" i="1" dirty="0">
                <a:latin typeface="Times New Roman" pitchFamily="18" charset="0"/>
              </a:rPr>
              <a:t>А ( - 1; 7 ) </a:t>
            </a:r>
            <a:r>
              <a:rPr lang="ru-RU" sz="2800" b="1" dirty="0">
                <a:latin typeface="Times New Roman" pitchFamily="18" charset="0"/>
              </a:rPr>
              <a:t>и </a:t>
            </a:r>
            <a:r>
              <a:rPr lang="ru-RU" sz="2800" b="1" i="1" dirty="0">
                <a:latin typeface="Times New Roman" pitchFamily="18" charset="0"/>
              </a:rPr>
              <a:t>В ( 7; 1).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349500"/>
            <a:ext cx="9144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solidFill>
                  <a:srgbClr val="008000"/>
                </a:solidFill>
                <a:latin typeface="Times New Roman" pitchFamily="18" charset="0"/>
              </a:rPr>
              <a:t>а)  </a:t>
            </a:r>
            <a:r>
              <a:rPr lang="ru-RU" sz="3200" i="1" dirty="0" err="1" smtClean="0">
                <a:solidFill>
                  <a:srgbClr val="008000"/>
                </a:solidFill>
                <a:latin typeface="Times New Roman" pitchFamily="18" charset="0"/>
              </a:rPr>
              <a:t>Кисемтә</a:t>
            </a:r>
            <a:r>
              <a:rPr lang="ru-RU" sz="3200" i="1" dirty="0" smtClean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008000"/>
                </a:solidFill>
                <a:latin typeface="Times New Roman" pitchFamily="18" charset="0"/>
              </a:rPr>
              <a:t>уртасының</a:t>
            </a:r>
            <a:r>
              <a:rPr lang="ru-RU" sz="3200" i="1" dirty="0" smtClean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008000"/>
                </a:solidFill>
                <a:latin typeface="Times New Roman" pitchFamily="18" charset="0"/>
              </a:rPr>
              <a:t>координаталарын</a:t>
            </a:r>
            <a:r>
              <a:rPr lang="ru-RU" sz="3200" i="1" dirty="0" smtClean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008000"/>
                </a:solidFill>
                <a:latin typeface="Times New Roman" pitchFamily="18" charset="0"/>
              </a:rPr>
              <a:t>табыгыз</a:t>
            </a:r>
            <a:r>
              <a:rPr lang="ru-RU" sz="3200" dirty="0" smtClean="0">
                <a:solidFill>
                  <a:srgbClr val="008000"/>
                </a:solidFill>
                <a:latin typeface="Times New Roman" pitchFamily="18" charset="0"/>
              </a:rPr>
              <a:t>:</a:t>
            </a:r>
            <a:endParaRPr lang="ru-RU" sz="3200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971550" y="2924175"/>
          <a:ext cx="28082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Формула" r:id="rId3" imgW="939392" imgH="444307" progId="Equation.3">
                  <p:embed/>
                </p:oleObj>
              </mc:Choice>
              <mc:Fallback>
                <p:oleObj name="Формула" r:id="rId3" imgW="939392" imgH="44430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924175"/>
                        <a:ext cx="2808288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076825" y="2852738"/>
          <a:ext cx="2808288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Формула" r:id="rId5" imgW="977476" imgH="444307" progId="Equation.3">
                  <p:embed/>
                </p:oleObj>
              </mc:Choice>
              <mc:Fallback>
                <p:oleObj name="Формула" r:id="rId5" imgW="977476" imgH="44430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852738"/>
                        <a:ext cx="2808288" cy="1281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276600" y="3933825"/>
            <a:ext cx="2376488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i="1">
                <a:solidFill>
                  <a:srgbClr val="008000"/>
                </a:solidFill>
                <a:latin typeface="Times New Roman" pitchFamily="18" charset="0"/>
              </a:rPr>
              <a:t>С ( 3; 4)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4508500"/>
            <a:ext cx="9144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solidFill>
                  <a:srgbClr val="0000FF"/>
                </a:solidFill>
                <a:latin typeface="Times New Roman" pitchFamily="18" charset="0"/>
              </a:rPr>
              <a:t>б)  </a:t>
            </a:r>
            <a:r>
              <a:rPr lang="ru-RU" sz="3200" i="1" dirty="0" err="1" smtClean="0">
                <a:solidFill>
                  <a:srgbClr val="0000FF"/>
                </a:solidFill>
                <a:latin typeface="Times New Roman" pitchFamily="18" charset="0"/>
              </a:rPr>
              <a:t>Кисемтәнең</a:t>
            </a: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0000FF"/>
                </a:solidFill>
                <a:latin typeface="Times New Roman" pitchFamily="18" charset="0"/>
              </a:rPr>
              <a:t>озынлыгын</a:t>
            </a: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0000FF"/>
                </a:solidFill>
                <a:latin typeface="Times New Roman" pitchFamily="18" charset="0"/>
              </a:rPr>
              <a:t>табыгыз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ru-RU" sz="32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323850" y="5300663"/>
          <a:ext cx="683895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Формула" r:id="rId7" imgW="2234230" imgH="317362" progId="Equation.3">
                  <p:embed/>
                </p:oleObj>
              </mc:Choice>
              <mc:Fallback>
                <p:oleObj name="Формула" r:id="rId7" imgW="2234230" imgH="317362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300663"/>
                        <a:ext cx="6838950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443663" y="6165850"/>
            <a:ext cx="2376487" cy="503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6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en-US" sz="36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600" i="1">
                <a:solidFill>
                  <a:srgbClr val="0000FF"/>
                </a:solidFill>
                <a:latin typeface="Times New Roman" pitchFamily="18" charset="0"/>
              </a:rPr>
              <a:t> = 10</a:t>
            </a:r>
          </a:p>
        </p:txBody>
      </p:sp>
      <p:pic>
        <p:nvPicPr>
          <p:cNvPr id="4114" name="Picture 18" descr="GRDCA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/>
      <p:bldP spid="4105" grpId="0" animBg="1"/>
      <p:bldP spid="4107" grpId="0"/>
      <p:bldP spid="4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179512" y="0"/>
            <a:ext cx="8784976" cy="666936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tt-RU" sz="3600" i="1" dirty="0" smtClean="0">
                <a:solidFill>
                  <a:srgbClr val="CC0000"/>
                </a:solidFill>
                <a:latin typeface="Times New Roman" pitchFamily="18" charset="0"/>
              </a:rPr>
              <a:t>Үткәннәрне кабатлау: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291512" cy="1008062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latin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</a:rPr>
              <a:t>. </a:t>
            </a:r>
            <a:r>
              <a:rPr lang="ru-RU" sz="2800" dirty="0" smtClean="0"/>
              <a:t>        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екторының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координаталарын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табыгыз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i="1" dirty="0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>
                <a:latin typeface="Times New Roman" pitchFamily="18" charset="0"/>
                <a:cs typeface="Times New Roman" panose="02020603050405020304" pitchFamily="18" charset="0"/>
              </a:rPr>
              <a:t>    Е ( -2; 3), </a:t>
            </a:r>
            <a:r>
              <a:rPr lang="en-US" sz="2800" b="1" i="1" dirty="0">
                <a:latin typeface="Times New Roman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i="1" dirty="0">
                <a:latin typeface="Times New Roman" pitchFamily="18" charset="0"/>
                <a:cs typeface="Times New Roman" panose="02020603050405020304" pitchFamily="18" charset="0"/>
              </a:rPr>
              <a:t> ( 1; 2).</a:t>
            </a:r>
          </a:p>
        </p:txBody>
      </p:sp>
      <p:graphicFrame>
        <p:nvGraphicFramePr>
          <p:cNvPr id="6154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3459707"/>
              </p:ext>
            </p:extLst>
          </p:nvPr>
        </p:nvGraphicFramePr>
        <p:xfrm>
          <a:off x="971600" y="1123950"/>
          <a:ext cx="7207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Формула" r:id="rId3" imgW="291960" imgH="241200" progId="Equation.3">
                  <p:embed/>
                </p:oleObj>
              </mc:Choice>
              <mc:Fallback>
                <p:oleObj name="Формула" r:id="rId3" imgW="2919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23950"/>
                        <a:ext cx="720725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1187450" y="2276475"/>
          <a:ext cx="38163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Формула" r:id="rId5" imgW="1536700" imgH="292100" progId="Equation.3">
                  <p:embed/>
                </p:oleObj>
              </mc:Choice>
              <mc:Fallback>
                <p:oleObj name="Формула" r:id="rId5" imgW="1536700" imgH="292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276475"/>
                        <a:ext cx="381635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795963" y="2276475"/>
            <a:ext cx="2232025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6011863" y="2349500"/>
          <a:ext cx="172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8" name="Формула" r:id="rId7" imgW="698500" imgH="279400" progId="Equation.3">
                  <p:embed/>
                </p:oleObj>
              </mc:Choice>
              <mc:Fallback>
                <p:oleObj name="Формула" r:id="rId7" imgW="698500" imgH="279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349500"/>
                        <a:ext cx="1727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395288" y="3068638"/>
            <a:ext cx="82915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 dirty="0">
                <a:latin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</a:rPr>
              <a:t>. </a:t>
            </a:r>
            <a:r>
              <a:rPr lang="ru-RU" sz="2800" b="1" i="1" dirty="0" err="1" smtClean="0">
                <a:latin typeface="Times New Roman" pitchFamily="18" charset="0"/>
              </a:rPr>
              <a:t>Нокталар</a:t>
            </a:r>
            <a:r>
              <a:rPr lang="ru-RU" sz="2800" b="1" i="1" dirty="0" smtClean="0">
                <a:latin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</a:rPr>
              <a:t>арасындагы</a:t>
            </a:r>
            <a:r>
              <a:rPr lang="ru-RU" sz="2800" b="1" i="1" dirty="0" smtClean="0">
                <a:latin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</a:rPr>
              <a:t>ераклыкны</a:t>
            </a:r>
            <a:r>
              <a:rPr lang="ru-RU" sz="2800" b="1" i="1" dirty="0" smtClean="0">
                <a:latin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</a:rPr>
              <a:t>табыгыз</a:t>
            </a:r>
            <a:r>
              <a:rPr lang="ru-RU" sz="2800" b="1" i="1" dirty="0" smtClean="0">
                <a:latin typeface="Times New Roman" pitchFamily="18" charset="0"/>
              </a:rPr>
              <a:t>:</a:t>
            </a:r>
            <a:endParaRPr lang="ru-RU" sz="2800" b="1" i="1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 dirty="0">
                <a:latin typeface="Times New Roman" pitchFamily="18" charset="0"/>
              </a:rPr>
              <a:t>    </a:t>
            </a:r>
            <a:r>
              <a:rPr lang="ru-RU" sz="2800" b="1" i="1" dirty="0">
                <a:latin typeface="Times New Roman" pitchFamily="18" charset="0"/>
              </a:rPr>
              <a:t>А (</a:t>
            </a:r>
            <a:r>
              <a:rPr lang="ru-RU" sz="2800" b="1" i="1" dirty="0" err="1">
                <a:latin typeface="Times New Roman" pitchFamily="18" charset="0"/>
              </a:rPr>
              <a:t>а</a:t>
            </a:r>
            <a:r>
              <a:rPr lang="ru-RU" sz="2800" b="1" i="1" dirty="0">
                <a:latin typeface="Times New Roman" pitchFamily="18" charset="0"/>
              </a:rPr>
              <a:t>; 0) и В (</a:t>
            </a:r>
            <a:r>
              <a:rPr lang="en-US" sz="2800" b="1" i="1" dirty="0">
                <a:latin typeface="Times New Roman" pitchFamily="18" charset="0"/>
              </a:rPr>
              <a:t>b; 0).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3276600" y="3933825"/>
          <a:ext cx="55435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Формула" r:id="rId9" imgW="2197100" imgH="317500" progId="Equation.3">
                  <p:embed/>
                </p:oleObj>
              </mc:Choice>
              <mc:Fallback>
                <p:oleObj name="Формула" r:id="rId9" imgW="2197100" imgH="317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33825"/>
                        <a:ext cx="55435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755650" y="4581525"/>
            <a:ext cx="2232025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827088" y="4694238"/>
          <a:ext cx="20891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Формула" r:id="rId11" imgW="850531" imgH="266584" progId="Equation.3">
                  <p:embed/>
                </p:oleObj>
              </mc:Choice>
              <mc:Fallback>
                <p:oleObj name="Формула" r:id="rId11" imgW="850531" imgH="266584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694238"/>
                        <a:ext cx="208915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7" name="WordArt 23"/>
          <p:cNvSpPr>
            <a:spLocks noChangeArrowheads="1" noChangeShapeType="1" noTextEdit="1"/>
          </p:cNvSpPr>
          <p:nvPr/>
        </p:nvSpPr>
        <p:spPr bwMode="auto">
          <a:xfrm rot="-234848">
            <a:off x="3276600" y="4841875"/>
            <a:ext cx="4679950" cy="20161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634848" scaled="1"/>
                </a:gradFill>
                <a:latin typeface="Times New Roman"/>
                <a:cs typeface="Times New Roman"/>
              </a:rPr>
              <a:t>МОЛОДЦЫ!</a:t>
            </a:r>
          </a:p>
        </p:txBody>
      </p:sp>
      <p:pic>
        <p:nvPicPr>
          <p:cNvPr id="6168" name="Picture 24" descr="GRDCA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3" grpId="0" build="p"/>
      <p:bldP spid="6158" grpId="0" animBg="1"/>
      <p:bldP spid="6161" grpId="0" build="p"/>
      <p:bldP spid="6164" grpId="0" animBg="1"/>
      <p:bldP spid="61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164045" cy="2423346"/>
          </a:xfrm>
        </p:spPr>
        <p:txBody>
          <a:bodyPr/>
          <a:lstStyle/>
          <a:p>
            <a:pPr marL="0" indent="0" algn="ctr">
              <a:buNone/>
            </a:pPr>
            <a:r>
              <a:rPr lang="tt-RU" i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ноктасы туры тигезләмәсенекеме?</a:t>
            </a:r>
            <a:endParaRPr lang="ru-RU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996952"/>
            <a:ext cx="6120680" cy="373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8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79512" y="188640"/>
            <a:ext cx="8784976" cy="666936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r4RRRR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9113" y="214313"/>
            <a:ext cx="8715375" cy="646331"/>
          </a:xfrm>
          <a:prstGeom prst="rect">
            <a:avLst/>
          </a:prstGeom>
          <a:solidFill>
            <a:schemeClr val="bg1"/>
          </a:solidFill>
          <a:ln>
            <a:solidFill>
              <a:srgbClr val="009999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Рәсемдәге әйләнәгә тигезләмә төзегез:</a:t>
            </a:r>
            <a:endParaRPr lang="ru-RU" sz="3600" b="1" i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285750" y="1428750"/>
            <a:ext cx="4143375" cy="3727450"/>
            <a:chOff x="285720" y="1428736"/>
            <a:chExt cx="4143404" cy="3726918"/>
          </a:xfrm>
        </p:grpSpPr>
        <p:pic>
          <p:nvPicPr>
            <p:cNvPr id="1029" name="Рисунок 8" descr="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5720" y="1428736"/>
              <a:ext cx="4143404" cy="371477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1030" name="TextBox 9"/>
            <p:cNvSpPr txBox="1">
              <a:spLocks noChangeArrowheads="1"/>
            </p:cNvSpPr>
            <p:nvPr/>
          </p:nvSpPr>
          <p:spPr bwMode="auto">
            <a:xfrm>
              <a:off x="3214678" y="4786322"/>
              <a:ext cx="1175515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Рисунок 1</a:t>
              </a:r>
            </a:p>
          </p:txBody>
        </p:sp>
      </p:grp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572000" y="2420888"/>
          <a:ext cx="35829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5" imgW="1307880" imgH="241200" progId="Equation.3">
                  <p:embed/>
                </p:oleObj>
              </mc:Choice>
              <mc:Fallback>
                <p:oleObj name="Формула" r:id="rId5" imgW="13078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20888"/>
                        <a:ext cx="3582987" cy="660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99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8024" y="1412776"/>
            <a:ext cx="867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R-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79512" y="0"/>
            <a:ext cx="8784976" cy="685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14313" y="214313"/>
            <a:ext cx="8715375" cy="1077218"/>
          </a:xfrm>
          <a:prstGeom prst="rect">
            <a:avLst/>
          </a:prstGeom>
          <a:solidFill>
            <a:schemeClr val="bg1"/>
          </a:solidFill>
          <a:ln>
            <a:solidFill>
              <a:srgbClr val="009999"/>
            </a:solidFill>
          </a:ln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tt-RU" sz="3600" b="1" i="1" dirty="0" smtClean="0">
                <a:solidFill>
                  <a:srgbClr val="212745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Рәсемдәге </a:t>
            </a:r>
            <a:r>
              <a:rPr lang="tt-RU" sz="3600" b="1" i="1" dirty="0">
                <a:solidFill>
                  <a:srgbClr val="212745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әйләнәгә тигезләмә төзегез:</a:t>
            </a:r>
            <a:endParaRPr lang="ru-RU" sz="3600" b="1" i="1" dirty="0">
              <a:solidFill>
                <a:srgbClr val="212745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076056" y="3284984"/>
          <a:ext cx="3759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Формула" r:id="rId3" imgW="1371600" imgH="241200" progId="Equation.3">
                  <p:embed/>
                </p:oleObj>
              </mc:Choice>
              <mc:Fallback>
                <p:oleObj name="Формула" r:id="rId3" imgW="13716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284984"/>
                        <a:ext cx="3759200" cy="660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99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323528" y="1412776"/>
            <a:ext cx="4533900" cy="3840163"/>
            <a:chOff x="357158" y="1428736"/>
            <a:chExt cx="4533923" cy="3839548"/>
          </a:xfrm>
        </p:grpSpPr>
        <p:pic>
          <p:nvPicPr>
            <p:cNvPr id="3077" name="Рисунок 8" descr="5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7158" y="1428736"/>
              <a:ext cx="4533923" cy="383954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3078" name="TextBox 9"/>
            <p:cNvSpPr txBox="1">
              <a:spLocks noChangeArrowheads="1"/>
            </p:cNvSpPr>
            <p:nvPr/>
          </p:nvSpPr>
          <p:spPr bwMode="auto">
            <a:xfrm>
              <a:off x="3714744" y="4857760"/>
              <a:ext cx="1175515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Рисунок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580112" y="2060848"/>
            <a:ext cx="798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R-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179512" y="188640"/>
            <a:ext cx="8784976" cy="65527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313" y="214313"/>
            <a:ext cx="8715375" cy="1384995"/>
          </a:xfrm>
          <a:prstGeom prst="rect">
            <a:avLst/>
          </a:prstGeom>
          <a:solidFill>
            <a:schemeClr val="bg1"/>
          </a:solidFill>
          <a:ln>
            <a:solidFill>
              <a:srgbClr val="009999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Бирелгән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тигезләмә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әйләнә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тигезләмәсеме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Әйләнә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үзәгенең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координатасын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радиус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диаметрны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табыгыз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28625" y="1500188"/>
          <a:ext cx="21240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Формула" r:id="rId3" imgW="774360" imgH="228600" progId="Equation.3">
                  <p:embed/>
                </p:oleObj>
              </mc:Choice>
              <mc:Fallback>
                <p:oleObj name="Формула" r:id="rId3" imgW="7743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500188"/>
                        <a:ext cx="2124075" cy="625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99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428625" y="2571750"/>
          <a:ext cx="35861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Формула" r:id="rId5" imgW="1307880" imgH="241200" progId="Equation.3">
                  <p:embed/>
                </p:oleObj>
              </mc:Choice>
              <mc:Fallback>
                <p:oleObj name="Формула" r:id="rId5" imgW="13078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571750"/>
                        <a:ext cx="3586163" cy="658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99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2571750" y="1428750"/>
            <a:ext cx="5807075" cy="785813"/>
            <a:chOff x="2571736" y="1428736"/>
            <a:chExt cx="5807734" cy="785818"/>
          </a:xfrm>
        </p:grpSpPr>
        <p:graphicFrame>
          <p:nvGraphicFramePr>
            <p:cNvPr id="4105" name="Object 5"/>
            <p:cNvGraphicFramePr>
              <a:graphicFrameLocks noChangeAspect="1"/>
            </p:cNvGraphicFramePr>
            <p:nvPr/>
          </p:nvGraphicFramePr>
          <p:xfrm>
            <a:off x="5451788" y="1428736"/>
            <a:ext cx="2927682" cy="785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8" name="Формула" r:id="rId7" imgW="812520" imgH="215640" progId="Equation.3">
                    <p:embed/>
                  </p:oleObj>
                </mc:Choice>
                <mc:Fallback>
                  <p:oleObj name="Формула" r:id="rId7" imgW="812520" imgH="215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1788" y="1428736"/>
                          <a:ext cx="2927682" cy="78581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009999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Прямая со стрелкой 12"/>
            <p:cNvCxnSpPr/>
            <p:nvPr/>
          </p:nvCxnSpPr>
          <p:spPr>
            <a:xfrm>
              <a:off x="2571736" y="1857364"/>
              <a:ext cx="2857825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4"/>
          <p:cNvGrpSpPr>
            <a:grpSpLocks/>
          </p:cNvGrpSpPr>
          <p:nvPr/>
        </p:nvGrpSpPr>
        <p:grpSpPr bwMode="auto">
          <a:xfrm>
            <a:off x="4000500" y="2500313"/>
            <a:ext cx="4602163" cy="785812"/>
            <a:chOff x="2571736" y="1428736"/>
            <a:chExt cx="4602172" cy="785812"/>
          </a:xfrm>
        </p:grpSpPr>
        <p:graphicFrame>
          <p:nvGraphicFramePr>
            <p:cNvPr id="4104" name="Object 7"/>
            <p:cNvGraphicFramePr>
              <a:graphicFrameLocks noChangeAspect="1"/>
            </p:cNvGraphicFramePr>
            <p:nvPr/>
          </p:nvGraphicFramePr>
          <p:xfrm>
            <a:off x="3929058" y="1428736"/>
            <a:ext cx="3244850" cy="785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9" name="Формула" r:id="rId9" imgW="901440" imgH="215640" progId="Equation.3">
                    <p:embed/>
                  </p:oleObj>
                </mc:Choice>
                <mc:Fallback>
                  <p:oleObj name="Формула" r:id="rId9" imgW="901440" imgH="2156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9058" y="1428736"/>
                          <a:ext cx="3244850" cy="7858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009999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Прямая со стрелкой 16"/>
            <p:cNvCxnSpPr/>
            <p:nvPr/>
          </p:nvCxnSpPr>
          <p:spPr>
            <a:xfrm>
              <a:off x="2571736" y="1857361"/>
              <a:ext cx="1357316" cy="15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594720"/>
              </p:ext>
            </p:extLst>
          </p:nvPr>
        </p:nvGraphicFramePr>
        <p:xfrm>
          <a:off x="517624" y="3645024"/>
          <a:ext cx="348138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Формула" r:id="rId11" imgW="1269720" imgH="228600" progId="Equation.3">
                  <p:embed/>
                </p:oleObj>
              </mc:Choice>
              <mc:Fallback>
                <p:oleObj name="Формула" r:id="rId11" imgW="126972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24" y="3645024"/>
                        <a:ext cx="3481388" cy="625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99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271665"/>
              </p:ext>
            </p:extLst>
          </p:nvPr>
        </p:nvGraphicFramePr>
        <p:xfrm>
          <a:off x="467544" y="4653136"/>
          <a:ext cx="292417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Формула" r:id="rId13" imgW="1066680" imgH="241200" progId="Equation.3">
                  <p:embed/>
                </p:oleObj>
              </mc:Choice>
              <mc:Fallback>
                <p:oleObj name="Формула" r:id="rId13" imgW="106668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653136"/>
                        <a:ext cx="2924175" cy="658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99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t-RU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Җаваплар:</a:t>
            </a:r>
            <a:endParaRPr lang="ru-RU" sz="6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tt-RU" sz="3600" b="1" i="1" dirty="0" smtClean="0">
                <a:solidFill>
                  <a:schemeClr val="accent4">
                    <a:lumMod val="75000"/>
                  </a:schemeClr>
                </a:solidFill>
              </a:rPr>
              <a:t>№1</a:t>
            </a:r>
          </a:p>
          <a:p>
            <a:pPr marL="45720" indent="0" algn="ctr">
              <a:buNone/>
            </a:pPr>
            <a:r>
              <a:rPr lang="tt-RU" sz="3600" b="1" i="1" dirty="0" smtClean="0">
                <a:solidFill>
                  <a:schemeClr val="accent4">
                    <a:lumMod val="75000"/>
                  </a:schemeClr>
                </a:solidFill>
              </a:rPr>
              <a:t>1. Г</a:t>
            </a:r>
          </a:p>
          <a:p>
            <a:pPr marL="45720" indent="0" algn="ctr">
              <a:buNone/>
            </a:pPr>
            <a:r>
              <a:rPr lang="tt-RU" sz="3600" b="1" i="1" dirty="0" smtClean="0">
                <a:solidFill>
                  <a:schemeClr val="accent4">
                    <a:lumMod val="75000"/>
                  </a:schemeClr>
                </a:solidFill>
              </a:rPr>
              <a:t>2. В</a:t>
            </a:r>
          </a:p>
          <a:p>
            <a:pPr marL="45720" indent="0" algn="ctr">
              <a:buNone/>
            </a:pPr>
            <a:r>
              <a:rPr lang="tt-RU" sz="3600" b="1" i="1" dirty="0" smtClean="0">
                <a:solidFill>
                  <a:schemeClr val="accent4">
                    <a:lumMod val="75000"/>
                  </a:schemeClr>
                </a:solidFill>
              </a:rPr>
              <a:t>3. Б</a:t>
            </a:r>
          </a:p>
          <a:p>
            <a:pPr marL="45720" indent="0" algn="ctr">
              <a:buNone/>
            </a:pPr>
            <a:r>
              <a:rPr lang="tt-RU" sz="3600" b="1" i="1" dirty="0" smtClean="0">
                <a:solidFill>
                  <a:schemeClr val="accent4">
                    <a:lumMod val="75000"/>
                  </a:schemeClr>
                </a:solidFill>
              </a:rPr>
              <a:t>4. В</a:t>
            </a:r>
          </a:p>
          <a:p>
            <a:pPr marL="45720" indent="0" algn="ctr">
              <a:buNone/>
            </a:pPr>
            <a:endParaRPr lang="ru-RU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tt-RU" sz="3600" b="1" i="1" dirty="0" smtClean="0">
                <a:solidFill>
                  <a:schemeClr val="accent4">
                    <a:lumMod val="75000"/>
                  </a:schemeClr>
                </a:solidFill>
              </a:rPr>
              <a:t>№2</a:t>
            </a:r>
          </a:p>
          <a:p>
            <a:pPr marL="45720" indent="0" algn="ctr">
              <a:buNone/>
            </a:pPr>
            <a:r>
              <a:rPr lang="tt-RU" sz="3600" b="1" i="1" dirty="0" smtClean="0">
                <a:solidFill>
                  <a:schemeClr val="accent4">
                    <a:lumMod val="75000"/>
                  </a:schemeClr>
                </a:solidFill>
              </a:rPr>
              <a:t>1. Г</a:t>
            </a:r>
          </a:p>
          <a:p>
            <a:pPr marL="45720" indent="0" algn="ctr">
              <a:buNone/>
            </a:pPr>
            <a:r>
              <a:rPr lang="tt-RU" sz="3600" b="1" i="1" dirty="0" smtClean="0">
                <a:solidFill>
                  <a:schemeClr val="accent4">
                    <a:lumMod val="75000"/>
                  </a:schemeClr>
                </a:solidFill>
              </a:rPr>
              <a:t>2. А</a:t>
            </a:r>
          </a:p>
          <a:p>
            <a:pPr marL="45720" indent="0" algn="ctr">
              <a:buNone/>
            </a:pPr>
            <a:r>
              <a:rPr lang="tt-RU" sz="3600" b="1" i="1" dirty="0" smtClean="0">
                <a:solidFill>
                  <a:schemeClr val="accent4">
                    <a:lumMod val="75000"/>
                  </a:schemeClr>
                </a:solidFill>
              </a:rPr>
              <a:t>3. В</a:t>
            </a:r>
          </a:p>
          <a:p>
            <a:pPr marL="45720" indent="0" algn="ctr">
              <a:buNone/>
            </a:pPr>
            <a:r>
              <a:rPr lang="tt-RU" sz="3600" b="1" i="1" dirty="0" smtClean="0">
                <a:solidFill>
                  <a:schemeClr val="accent4">
                    <a:lumMod val="75000"/>
                  </a:schemeClr>
                </a:solidFill>
              </a:rPr>
              <a:t>4. А</a:t>
            </a:r>
            <a:endParaRPr lang="ru-RU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9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835</TotalTime>
  <Words>205</Words>
  <Application>Microsoft Office PowerPoint</Application>
  <PresentationFormat>Экран (4:3)</PresentationFormat>
  <Paragraphs>59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Воздушный поток</vt:lpstr>
      <vt:lpstr>Формула</vt:lpstr>
      <vt:lpstr>Презентация PowerPoint</vt:lpstr>
      <vt:lpstr>Презентация PowerPoint</vt:lpstr>
      <vt:lpstr>Үткәннәрне кабатлау:</vt:lpstr>
      <vt:lpstr>Үткәннәрне кабатлау:</vt:lpstr>
      <vt:lpstr>А ноктасы туры тигезләмәсенекеме?</vt:lpstr>
      <vt:lpstr>Презентация PowerPoint</vt:lpstr>
      <vt:lpstr>Презентация PowerPoint</vt:lpstr>
      <vt:lpstr>Презентация PowerPoint</vt:lpstr>
      <vt:lpstr>Җаваплар:</vt:lpstr>
      <vt:lpstr>Өй эше:</vt:lpstr>
      <vt:lpstr>Презентация PowerPoint</vt:lpstr>
      <vt:lpstr>Сау булыгыз!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Учитель</cp:lastModifiedBy>
  <cp:revision>92</cp:revision>
  <dcterms:created xsi:type="dcterms:W3CDTF">2011-10-19T19:58:09Z</dcterms:created>
  <dcterms:modified xsi:type="dcterms:W3CDTF">2014-12-06T18:36:11Z</dcterms:modified>
</cp:coreProperties>
</file>