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  <p:sldMasterId id="2147483778" r:id="rId3"/>
  </p:sldMasterIdLst>
  <p:notesMasterIdLst>
    <p:notesMasterId r:id="rId24"/>
  </p:notesMasterIdLst>
  <p:sldIdLst>
    <p:sldId id="284" r:id="rId4"/>
    <p:sldId id="259" r:id="rId5"/>
    <p:sldId id="305" r:id="rId6"/>
    <p:sldId id="260" r:id="rId7"/>
    <p:sldId id="306" r:id="rId8"/>
    <p:sldId id="302" r:id="rId9"/>
    <p:sldId id="301" r:id="rId10"/>
    <p:sldId id="303" r:id="rId11"/>
    <p:sldId id="288" r:id="rId12"/>
    <p:sldId id="289" r:id="rId13"/>
    <p:sldId id="290" r:id="rId14"/>
    <p:sldId id="307" r:id="rId15"/>
    <p:sldId id="292" r:id="rId16"/>
    <p:sldId id="304" r:id="rId17"/>
    <p:sldId id="298" r:id="rId18"/>
    <p:sldId id="308" r:id="rId19"/>
    <p:sldId id="309" r:id="rId20"/>
    <p:sldId id="285" r:id="rId21"/>
    <p:sldId id="286" r:id="rId22"/>
    <p:sldId id="26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D5C"/>
    <a:srgbClr val="FE5454"/>
    <a:srgbClr val="239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704" autoAdjust="0"/>
  </p:normalViewPr>
  <p:slideViewPr>
    <p:cSldViewPr>
      <p:cViewPr>
        <p:scale>
          <a:sx n="82" d="100"/>
          <a:sy n="82" d="100"/>
        </p:scale>
        <p:origin x="-105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18E3A7-2D1B-4A49-9510-A0EA079EF803}" type="datetimeFigureOut">
              <a:rPr lang="en-US"/>
              <a:pPr>
                <a:defRPr/>
              </a:pPr>
              <a:t>3/24/2015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48731D-6D2A-45B2-9108-255C4CA95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88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527F654-B212-4E8B-9326-6EE8F655EB73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Совет. Добавьте сюда свои заметки докладчика.</a:t>
            </a:r>
            <a:endParaRPr lang="en-US" altLang="ru-R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34701-BB7C-4600-88DA-4EDC6B90CBB6}" type="slidenum">
              <a:rPr lang="en-US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4D253B-F698-41F4-AA9B-FC14A6BFA374}" type="slidenum">
              <a:rPr lang="en-US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D7AA3-D2D3-4944-B4F1-D84D23DE40D7}" type="slidenum">
              <a:rPr lang="en-US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ACCCB-909E-4DAF-98D3-772E65FE7799}" type="slidenum">
              <a:rPr lang="en-US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55EBFE-EEF3-402A-AB81-FE2CA8B1888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9D7425-B445-4C26-831E-378BC2FEED66}" type="slidenum">
              <a:rPr lang="en-US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AB730-5923-4102-85D6-43F9B3D2F564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9E1EE0-216C-4694-829F-E35AA549A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25AB0-53AD-4A17-BD90-A42AA42C4698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95B134-015E-4B57-AA80-94FF84FC9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1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1DCE39-EF59-4FBA-8C85-73F903C35AE1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A641C-8F06-43BE-8A3C-368B03D5D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FB57-5E31-4704-9744-1055D5F6440A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3E0F-9BE1-4637-9C74-519EE4F45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210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7EDE-8AA1-498E-8ACE-408972D3B425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7A00-F164-43E5-979A-2E476B5D4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85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6873B-B9DC-4938-BF99-860D64A93A3B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3008-F957-4ED4-868D-25FC58173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17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F7C5-9438-44E2-B508-17F0F8E52D0C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6888-4D1F-4F28-9344-AC1E2987F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060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A702-1CAD-498D-A073-64DC64221C35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69D1-9E0B-45C8-9701-6B3CAF094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86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8314-2FB0-4AF2-987C-26870FF20268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0080-B47A-4A64-B8A2-D22A7DF07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47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C75D-F8B3-4668-9643-0068C53FB180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5EEE-261C-406E-B8C4-FC11B769B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28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BB24A-8B13-48ED-B5E8-A428FF6FDC61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8E7D-0E62-4FE6-BF05-854AFD874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38600-7BA6-45B2-A0BD-E9CB62FE1D3C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2ED00-D23E-4104-8E6F-1A7BE563B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51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FFBB-54D5-4076-8387-A44C27B8B8E7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7AE6-D8FC-4294-880C-C79993C7A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779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1E81-7B0D-4025-8C36-76C8B823C514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8520-5DF8-4E9B-BF37-E42ECDEFE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76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144F-0BF1-4CE0-BE36-2A96373FBFAC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0A05-AC6B-4DC8-9D3D-5457742BB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E9B88-3AE6-4B77-90D6-571DB3F7CB32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BCEE03-7B43-4078-948A-626AA6747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8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1033463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18F784-A2B0-45F6-8D4E-8DCD4CA67246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9A97F-76EE-4FB6-A72D-B20174556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6EF567-23A7-4F19-B8CC-2F8D55A84187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22E2E-D081-465D-A986-00BE8F453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7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561EE-0999-40E4-B223-822031CDBEF3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A56A7-8A6A-4B14-964D-BE543D436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9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161C5-9119-4F13-B282-97CE65103598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747E2-DA2C-4C83-A87A-D97058995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E736E-8F7D-4347-A878-E15E4B1CE66D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E83300-ACEA-437E-8F7F-BA6C228D3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C073-8419-422F-AF3A-40C16D2B2CE9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5889E-73D1-43FC-96D6-FFDD0D2C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1" smtClean="0"/>
              <a:t>Образец текста</a:t>
            </a:r>
          </a:p>
          <a:p>
            <a:pPr lvl="1"/>
            <a:r>
              <a:rPr lang="ru-RU" altLang="ru-RU" noProof="1" smtClean="0"/>
              <a:t>Второй уровень</a:t>
            </a:r>
          </a:p>
          <a:p>
            <a:pPr lvl="2"/>
            <a:r>
              <a:rPr lang="ru-RU" altLang="ru-RU" noProof="1" smtClean="0"/>
              <a:t>Третий уровень</a:t>
            </a:r>
          </a:p>
          <a:p>
            <a:pPr lvl="3"/>
            <a:r>
              <a:rPr lang="ru-RU" altLang="ru-RU" noProof="1" smtClean="0"/>
              <a:t>Четвертый уровень</a:t>
            </a:r>
          </a:p>
          <a:p>
            <a:pPr lvl="4"/>
            <a:r>
              <a:rPr lang="ru-RU" altLang="ru-RU" noProof="1" smtClean="0"/>
              <a:t>Пятый уровень</a:t>
            </a:r>
            <a:endParaRPr lang="en-US" altLang="ru-RU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98C863-5478-4AF8-80E7-3B72AC83D7DB}" type="datetimeFigureOut">
              <a:rPr lang="en-US"/>
              <a:pPr>
                <a:defRPr/>
              </a:pPr>
              <a:t>3/24/2015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546A75-E925-4333-B3DC-A19C198294A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lnSpc>
          <a:spcPts val="3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lnSpc>
          <a:spcPts val="3000"/>
        </a:lnSpc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48560">
                    <a:lumMod val="50000"/>
                  </a:srgbClr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313F0984-A48D-4314-BA28-F6B676524C21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48560">
                    <a:lumMod val="50000"/>
                  </a:srgbClr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48560">
                    <a:lumMod val="50000"/>
                  </a:srgbClr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9162F82B-4E22-40F6-BBE8-1E7AA1C2A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rgbClr val="0D0D0D"/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119" y="18864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Сложение чисел с разными знаками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4" descr="3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12976"/>
            <a:ext cx="25923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23850" y="6178166"/>
            <a:ext cx="8820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 b="1">
                <a:solidFill>
                  <a:srgbClr val="161514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161514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161514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Corbel" pitchFamily="34" charset="0"/>
              </a:rPr>
              <a:t>Учитель математики ГБОУ гимназии №1504 Железнова Я.А.</a:t>
            </a:r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684213" y="1773238"/>
            <a:ext cx="70564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 b="1">
                <a:solidFill>
                  <a:srgbClr val="161514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161514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161514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161514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>
                <a:solidFill>
                  <a:schemeClr val="tx1"/>
                </a:solidFill>
                <a:latin typeface="Gill Sans MT" pitchFamily="34" charset="0"/>
              </a:rPr>
              <a:t>Урок усвоения нового материала и первичного закрепления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375" y="188913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3. Этап </a:t>
            </a:r>
            <a:r>
              <a:rPr lang="ru-RU" dirty="0"/>
              <a:t>усвоения новых </a:t>
            </a:r>
            <a:r>
              <a:rPr lang="ru-RU" dirty="0" smtClean="0"/>
              <a:t>знаний</a:t>
            </a:r>
            <a:br>
              <a:rPr lang="ru-RU" dirty="0" smtClean="0"/>
            </a:br>
            <a:r>
              <a:rPr lang="ru-RU" dirty="0" smtClean="0"/>
              <a:t>(исследование)</a:t>
            </a:r>
            <a:endParaRPr lang="ru-RU" dirty="0"/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1341438" y="1346200"/>
            <a:ext cx="727233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Перед вами материал для исследования.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Ваша задача - выполняя задания по карточкам, выдвинуть гипотезу: как сложить числа с разными знаками.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400" b="1" dirty="0" smtClean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С помощью координатной прямой</a:t>
            </a:r>
            <a:r>
              <a:rPr lang="ru-RU" altLang="ru-RU" sz="2400" u="sng" dirty="0" smtClean="0">
                <a:solidFill>
                  <a:srgbClr val="C00000"/>
                </a:solidFill>
                <a:cs typeface="Arial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rgbClr val="C00000"/>
                </a:solidFill>
                <a:cs typeface="Arial" charset="0"/>
              </a:rPr>
              <a:t>выполните сложение чисел и заполните таблицу                                                                                                                      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19250" y="4292600"/>
          <a:ext cx="7199313" cy="2271713"/>
        </p:xfrm>
        <a:graphic>
          <a:graphicData uri="http://schemas.openxmlformats.org/drawingml/2006/table">
            <a:tbl>
              <a:tblPr firstRow="1" firstCol="1" bandRow="1"/>
              <a:tblGrid>
                <a:gridCol w="1803236"/>
                <a:gridCol w="2004773"/>
                <a:gridCol w="1728459"/>
                <a:gridCol w="1662846"/>
              </a:tblGrid>
              <a:tr h="420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Пример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Сравнить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Знак суммы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Ответ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MS Mincho"/>
                        </a:rPr>
                        <a:t>- 4 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+ 3=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|- 4 |        | 3 |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7 + ( -2 )=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| 7 |         | - 2|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5 +(- 6) =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| 5  |        | - 6 |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-2 + 4=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MS Mincho"/>
                        </a:rPr>
                        <a:t>| - </a:t>
                      </a: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2 </a:t>
                      </a:r>
                      <a:r>
                        <a:rPr lang="en-US" sz="2400">
                          <a:effectLst/>
                          <a:latin typeface="Times New Roman"/>
                          <a:ea typeface="MS Mincho"/>
                        </a:rPr>
                        <a:t>|       | </a:t>
                      </a:r>
                      <a:r>
                        <a:rPr lang="ru-RU" sz="2400">
                          <a:effectLst/>
                          <a:latin typeface="Times New Roman"/>
                          <a:ea typeface="MS Mincho"/>
                        </a:rPr>
                        <a:t>4 </a:t>
                      </a:r>
                      <a:r>
                        <a:rPr lang="en-US" sz="2400">
                          <a:effectLst/>
                          <a:latin typeface="Times New Roman"/>
                          <a:ea typeface="MS Mincho"/>
                        </a:rPr>
                        <a:t>|</a:t>
                      </a:r>
                      <a:endParaRPr lang="ru-RU" sz="2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12" name="TextBox 10"/>
          <p:cNvSpPr txBox="1">
            <a:spLocks noChangeArrowheads="1"/>
          </p:cNvSpPr>
          <p:nvPr/>
        </p:nvSpPr>
        <p:spPr bwMode="auto">
          <a:xfrm>
            <a:off x="2457450" y="3933825"/>
            <a:ext cx="5040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Рабочая карточка № 1</a:t>
            </a:r>
          </a:p>
        </p:txBody>
      </p:sp>
      <p:pic>
        <p:nvPicPr>
          <p:cNvPr id="24613" name="Рисунок 11" descr="3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7938"/>
            <a:ext cx="1295401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Рабочая карточка № 2</a:t>
            </a:r>
            <a:endParaRPr lang="ru-RU" dirty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1073150" y="1258888"/>
            <a:ext cx="7891463" cy="541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Обратите внимание на знак ответов. Сделайте вывод: при сложении чисел с разными знаками  какой знак может получиться?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_________________________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С каким из знаков слагаемых совпадает знак ответа? ______________________________________________________________________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Что можно сказать о модуле этого слагаемого по сравнению с модулем другого слагаемого? Сделайте вывод: при сложении чисел с разными знаками , получается  знак числа модуль которого_________________________________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Обратите внимание на модуль ответа. Как он связан с модулями слагаемых?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Сделайте вывод: при сложении чисел с разными знаками модуль ответа равен __________________________________________________.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Основываясь на полученных выводах ,не используя координатную прямую, сложите числа: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26 +(- 43)=                                 -72 + 22=                                  13 + (-18)=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Попробуйте сформулировать правило сложения чисел с разными знаками: Чтобы сложить два числа с разными знаками надо: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1) из ________ модуля слагаемых ________ ________ ;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2) поставить перед полученным числом ________ того слагаемого, ________ которого ________ 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Проверьте себя по учебнику на стр.180. (обрати внимание на рекомендацию авторов учебника , записанную после правила сложения чисел с разными знаками). 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pic>
        <p:nvPicPr>
          <p:cNvPr id="25604" name="Рисунок 3" descr="3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12969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ru-RU" b="1" u="sng" dirty="0" smtClean="0"/>
              <a:t>Алгоритм сложения чисел с разными знаками.</a:t>
            </a:r>
          </a:p>
          <a:p>
            <a:pPr marL="825500" indent="-74295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0066"/>
                </a:solidFill>
              </a:rPr>
              <a:t>Из большего </a:t>
            </a:r>
            <a:r>
              <a:rPr lang="ru-RU" altLang="ru-RU" dirty="0" smtClean="0">
                <a:solidFill>
                  <a:srgbClr val="000066"/>
                </a:solidFill>
              </a:rPr>
              <a:t>модуля слагаемых </a:t>
            </a:r>
            <a:r>
              <a:rPr lang="ru-RU" altLang="ru-RU" dirty="0">
                <a:solidFill>
                  <a:srgbClr val="000066"/>
                </a:solidFill>
              </a:rPr>
              <a:t>вычесть  меньший.</a:t>
            </a:r>
          </a:p>
          <a:p>
            <a:pPr marL="825500" indent="-74295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0066"/>
                </a:solidFill>
              </a:rPr>
              <a:t>Поставить </a:t>
            </a:r>
            <a:r>
              <a:rPr lang="ru-RU" altLang="ru-RU" dirty="0" smtClean="0">
                <a:solidFill>
                  <a:srgbClr val="000066"/>
                </a:solidFill>
              </a:rPr>
              <a:t>перед полученным числом знак того слагаемого, модуль которого больше.</a:t>
            </a:r>
            <a:endParaRPr lang="ru-RU" altLang="ru-RU" dirty="0">
              <a:solidFill>
                <a:srgbClr val="000066"/>
              </a:solidFill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600" y="0"/>
            <a:ext cx="7499350" cy="8826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altLang="ru-RU" sz="4000" b="1" dirty="0" smtClean="0">
                <a:solidFill>
                  <a:srgbClr val="C00000"/>
                </a:solidFill>
                <a:effectLst/>
              </a:rPr>
            </a:br>
            <a:r>
              <a:rPr lang="ru-RU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Алгоритм </a:t>
            </a:r>
            <a:br>
              <a:rPr lang="ru-RU" alt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alt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сложения чисел с разными знаками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700" y="1341438"/>
            <a:ext cx="7570788" cy="2159000"/>
          </a:xfrm>
        </p:spPr>
        <p:txBody>
          <a:bodyPr/>
          <a:lstStyle/>
          <a:p>
            <a:pPr marL="825500" indent="-74295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altLang="ru-RU" sz="3600" dirty="0" smtClean="0">
                <a:solidFill>
                  <a:srgbClr val="000066"/>
                </a:solidFill>
              </a:rPr>
              <a:t>Из большего модуля слагаемых  вычесть  меньший.</a:t>
            </a:r>
          </a:p>
          <a:p>
            <a:pPr marL="825500" indent="-74295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altLang="ru-RU" sz="3600" dirty="0" smtClean="0">
                <a:solidFill>
                  <a:srgbClr val="000066"/>
                </a:solidFill>
              </a:rPr>
              <a:t>Поставить знак перед полученным числом знак того слагаемого, модуль которого больше.</a:t>
            </a:r>
          </a:p>
          <a:p>
            <a:pPr eaLnBrk="1" hangingPunct="1">
              <a:buFontTx/>
              <a:buNone/>
              <a:defRPr/>
            </a:pPr>
            <a:endParaRPr lang="ru-RU" altLang="ru-RU" sz="40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2193925" y="3778250"/>
            <a:ext cx="47529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>
                <a:solidFill>
                  <a:srgbClr val="239D5D"/>
                </a:solidFill>
              </a:rPr>
              <a:t>– 456 + 287 =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2650" y="4633913"/>
            <a:ext cx="583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>
                <a:solidFill>
                  <a:srgbClr val="239D5D"/>
                </a:solidFill>
              </a:rPr>
              <a:t>=</a:t>
            </a:r>
            <a:r>
              <a:rPr lang="ru-RU" altLang="ru-RU" sz="6000"/>
              <a:t>    </a:t>
            </a:r>
            <a:r>
              <a:rPr lang="ru-RU" altLang="ru-RU" sz="6000">
                <a:solidFill>
                  <a:srgbClr val="239D5D"/>
                </a:solidFill>
              </a:rPr>
              <a:t>(456 – 287) =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52650" y="5649913"/>
            <a:ext cx="3095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>
                <a:solidFill>
                  <a:srgbClr val="239D5D"/>
                </a:solidFill>
              </a:rPr>
              <a:t>=   169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14638" y="4633913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5400">
                <a:solidFill>
                  <a:srgbClr val="FE5454"/>
                </a:solidFill>
              </a:rPr>
              <a:t>–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0500" y="5649913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5400">
                <a:solidFill>
                  <a:srgbClr val="FE5454"/>
                </a:solidFill>
              </a:rPr>
              <a:t>–</a:t>
            </a:r>
          </a:p>
        </p:txBody>
      </p:sp>
      <p:pic>
        <p:nvPicPr>
          <p:cNvPr id="27657" name="Picture 5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792663"/>
            <a:ext cx="1303338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88" name="Group 44"/>
          <p:cNvGraphicFramePr>
            <a:graphicFrameLocks noGrp="1"/>
          </p:cNvGraphicFramePr>
          <p:nvPr/>
        </p:nvGraphicFramePr>
        <p:xfrm>
          <a:off x="939800" y="2924175"/>
          <a:ext cx="8137525" cy="4248150"/>
        </p:xfrm>
        <a:graphic>
          <a:graphicData uri="http://schemas.openxmlformats.org/drawingml/2006/table">
            <a:tbl>
              <a:tblPr/>
              <a:tblGrid>
                <a:gridCol w="3218529"/>
                <a:gridCol w="4918996"/>
              </a:tblGrid>
              <a:tr h="424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1)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–22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+ 5=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59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+ (– 79)=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–7 + 15  = </a:t>
                      </a: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4)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 +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–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36)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(–25) + 21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=  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9" marR="91439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24 +(–16)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7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8,6 + (–17,6) 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8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– 8,5 + 8,5 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9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– 5,5 + 9,5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10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– 15,3 + 35,3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9" marR="91439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51" name="Text Box 38"/>
          <p:cNvSpPr txBox="1">
            <a:spLocks noChangeArrowheads="1"/>
          </p:cNvSpPr>
          <p:nvPr/>
        </p:nvSpPr>
        <p:spPr bwMode="auto">
          <a:xfrm>
            <a:off x="2555875" y="6221413"/>
            <a:ext cx="3529013" cy="5222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16,7 + (– 8,7)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ru-RU" altLang="ru-RU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2995" name="Group 51"/>
          <p:cNvGraphicFramePr>
            <a:graphicFrameLocks noGrp="1"/>
          </p:cNvGraphicFramePr>
          <p:nvPr>
            <p:ph idx="4294967295"/>
          </p:nvPr>
        </p:nvGraphicFramePr>
        <p:xfrm>
          <a:off x="971550" y="2420938"/>
          <a:ext cx="8208963" cy="1393825"/>
        </p:xfrm>
        <a:graphic>
          <a:graphicData uri="http://schemas.openxmlformats.org/drawingml/2006/table">
            <a:tbl>
              <a:tblPr/>
              <a:tblGrid>
                <a:gridCol w="910925"/>
                <a:gridCol w="913966"/>
                <a:gridCol w="910925"/>
                <a:gridCol w="910924"/>
                <a:gridCol w="915487"/>
                <a:gridCol w="910925"/>
                <a:gridCol w="910924"/>
                <a:gridCol w="913967"/>
                <a:gridCol w="910924"/>
              </a:tblGrid>
              <a:tr h="823281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Т   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44"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– 20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– 17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 4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Times New Roman" pitchFamily="18" charset="0"/>
                        </a:rPr>
                        <a:t>– 9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lnSpc>
                          <a:spcPts val="3000"/>
                        </a:lnSpc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lnSpc>
                          <a:spcPts val="3000"/>
                        </a:lnSpc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lnSpc>
                          <a:spcPts val="28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258888" y="188913"/>
            <a:ext cx="7499350" cy="863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C00000"/>
                </a:solidFill>
                <a:effectLst/>
              </a:rPr>
              <a:t>4. Этап закрепление новых знаний.</a:t>
            </a:r>
          </a:p>
        </p:txBody>
      </p:sp>
      <p:pic>
        <p:nvPicPr>
          <p:cNvPr id="28711" name="Рисунок 16" descr="3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6838"/>
            <a:ext cx="865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12" name="TextBox 1"/>
          <p:cNvSpPr txBox="1">
            <a:spLocks noChangeArrowheads="1"/>
          </p:cNvSpPr>
          <p:nvPr/>
        </p:nvSpPr>
        <p:spPr bwMode="auto">
          <a:xfrm>
            <a:off x="971550" y="817563"/>
            <a:ext cx="8316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/>
              <a:t>Первый уровень: решаем вместе у доски, проговаривая алгоритм.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/>
              <a:t>Второй уровень: самостоятельно с проверкой  ответа.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ru-RU" altLang="ru-RU" sz="88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Брахмагупта</a:t>
            </a:r>
            <a:endParaRPr lang="ru-RU" altLang="ru-RU" sz="88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848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</a:rPr>
              <a:t>             индийский математик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</a:rPr>
              <a:t>           излагал правила сложения: </a:t>
            </a:r>
          </a:p>
          <a:p>
            <a:pPr eaLnBrk="1" hangingPunct="1">
              <a:buFontTx/>
              <a:buNone/>
              <a:defRPr/>
            </a:pPr>
            <a:endParaRPr lang="ru-RU" altLang="ru-RU" b="1" dirty="0" smtClean="0">
              <a:solidFill>
                <a:srgbClr val="000066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altLang="ru-RU" dirty="0" smtClean="0">
                <a:solidFill>
                  <a:srgbClr val="000066"/>
                </a:solidFill>
              </a:rPr>
              <a:t>«сумма двух имуществ есть имущество»;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altLang="ru-RU" dirty="0" smtClean="0">
                <a:solidFill>
                  <a:srgbClr val="000066"/>
                </a:solidFill>
              </a:rPr>
              <a:t>«сумма двух долгов есть долг»;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altLang="ru-RU" dirty="0" smtClean="0">
                <a:solidFill>
                  <a:srgbClr val="000066"/>
                </a:solidFill>
              </a:rPr>
              <a:t>«сумма имущества и долга равна их разности».</a:t>
            </a:r>
          </a:p>
          <a:p>
            <a:pPr eaLnBrk="1" hangingPunct="1">
              <a:buFontTx/>
              <a:buNone/>
              <a:defRPr/>
            </a:pPr>
            <a:endParaRPr lang="ru-RU" alt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9700" name="Picture 5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508500"/>
            <a:ext cx="1303337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-242888"/>
            <a:ext cx="7499350" cy="1143001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Первичная проверка знаний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290638" y="620713"/>
          <a:ext cx="7499350" cy="505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796"/>
                <a:gridCol w="2376264"/>
                <a:gridCol w="2922289"/>
              </a:tblGrid>
              <a:tr h="9448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Первый уровень</a:t>
                      </a:r>
                      <a:endParaRPr lang="ru-RU" sz="2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Второй  уровень</a:t>
                      </a:r>
                      <a:endParaRPr lang="ru-RU" sz="2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Третий уровень</a:t>
                      </a:r>
                      <a:endParaRPr lang="ru-RU" sz="2800" dirty="0"/>
                    </a:p>
                  </a:txBody>
                  <a:tcPr marT="45711" marB="45711"/>
                </a:tc>
              </a:tr>
              <a:tr h="3748819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36 +(- 33)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15 + (-18)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- 54 + 54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- 44 +56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25 + (-25)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- 92 + 12 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-1,4 +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2,7</a:t>
                      </a:r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3,6 + (- 3,6)</a:t>
                      </a: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- 2,2+ 1,5</a:t>
                      </a: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7,2+(- 5,4)</a:t>
                      </a: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4,9+ (- 5,2)</a:t>
                      </a:r>
                    </a:p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- 4,9 + 4,9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недели температура воздуха изменялась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соответственно 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-3,2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6,1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-0,8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-5,4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1,9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1,7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Найдите температуру воздуха к концу недели, если  в начале она была 1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/>
                </a:tc>
              </a:tr>
              <a:tr h="36572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</a:tr>
            </a:tbl>
          </a:graphicData>
        </a:graphic>
      </p:graphicFrame>
      <p:pic>
        <p:nvPicPr>
          <p:cNvPr id="30741" name="Рисунок 16" descr="3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6838"/>
            <a:ext cx="865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5038" y="5805488"/>
            <a:ext cx="8208962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Задание на экране, у каждого ученика листок для записи ответов, который потом сдается учителю для проверки. Вычисления  выполняются в тетради.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69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9449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Первый</a:t>
                      </a:r>
                      <a:r>
                        <a:rPr lang="ru-RU" sz="2800" baseline="0" dirty="0" smtClean="0"/>
                        <a:t> уровень</a:t>
                      </a:r>
                      <a:endParaRPr lang="ru-RU" sz="2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Второй уровень</a:t>
                      </a:r>
                      <a:endParaRPr lang="ru-RU" sz="2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Третий уровень</a:t>
                      </a:r>
                      <a:endParaRPr lang="ru-RU" sz="2800" dirty="0"/>
                    </a:p>
                  </a:txBody>
                  <a:tcPr marT="45723" marB="45723"/>
                </a:tc>
              </a:tr>
              <a:tr h="374929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- 80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-2,2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pic>
        <p:nvPicPr>
          <p:cNvPr id="6" name="Picture 5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15875"/>
            <a:ext cx="9350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4575" y="6143625"/>
            <a:ext cx="81359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Ответы выводятся на экран, учащиеся сравнивают по своим ответам в тетради и исправляют ошибки.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Критерии отметок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заданий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«5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550" indent="0"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заданий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550" indent="0"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«3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32772" name="Рисунок 5" descr="people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581525"/>
            <a:ext cx="15843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550" y="6259513"/>
            <a:ext cx="83169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Отметки в журнал выставляются только за хороший и отличный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238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Итоги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1016000" y="1196975"/>
            <a:ext cx="7499350" cy="480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Какую цель мы поставили в начале урока? 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Достигли ли вы цели?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Кто удовлетворен своей работой на уроке?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Что было трудно?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Что нужно сделать, чтобы преодолеть эти трудности?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ru-RU" altLang="ru-RU" smtClean="0"/>
              <a:t>За что вы можете похвалить себя?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33796" name="Рисунок 3" descr="3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-100013"/>
            <a:ext cx="171132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1613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Цели урока по ФГОС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(цели учителя)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175" y="1671638"/>
            <a:ext cx="7747000" cy="47815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b="1" dirty="0"/>
              <a:t>Образовательные</a:t>
            </a:r>
            <a:r>
              <a:rPr lang="ru-RU" dirty="0"/>
              <a:t>: </a:t>
            </a:r>
            <a:r>
              <a:rPr lang="ru-RU" dirty="0" smtClean="0"/>
              <a:t>развитие представлений о числе, овладение навыками устных и письменных вычислений.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b="1" dirty="0" smtClean="0"/>
              <a:t>Развивающие:  </a:t>
            </a:r>
            <a:r>
              <a:rPr lang="ru-RU" dirty="0" smtClean="0"/>
              <a:t>умение ясно, точно, грамотно излагать свои мысли в устной и письменной речи, понимать смысл поставленной задачи, выстраивать аргументацию, приводить примеры.</a:t>
            </a:r>
          </a:p>
          <a:p>
            <a:pPr marL="82550" indent="0">
              <a:lnSpc>
                <a:spcPct val="12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b="1" dirty="0" smtClean="0"/>
              <a:t>Воспитательные: </a:t>
            </a:r>
            <a:r>
              <a:rPr lang="ru-RU" dirty="0" smtClean="0"/>
              <a:t>умение самостоятельно ставить цели, выбирать и создавать алгоритмы для решения учебных математических проблем, умение планировать и осуществлять деятельность, направленную на решение задач исследовательского характера.</a:t>
            </a:r>
            <a:endParaRPr lang="en-US" dirty="0"/>
          </a:p>
        </p:txBody>
      </p:sp>
      <p:pic>
        <p:nvPicPr>
          <p:cNvPr id="16388" name="Picture 11" descr="Рисунок1цыц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16573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Кто получил « 5» за самостоятельную работу -  без домашнего задания</a:t>
            </a:r>
          </a:p>
          <a:p>
            <a:pPr marL="596900" indent="-51435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Остальным рекомендую № 1081,1086</a:t>
            </a:r>
          </a:p>
        </p:txBody>
      </p:sp>
      <p:pic>
        <p:nvPicPr>
          <p:cNvPr id="34820" name="Picture 5" descr="offic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083">
            <a:off x="4021138" y="4325938"/>
            <a:ext cx="16557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Цели  ученика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403350" y="1773238"/>
            <a:ext cx="7499350" cy="480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smtClean="0"/>
              <a:t> </a:t>
            </a:r>
            <a:r>
              <a:rPr lang="ru-RU" altLang="ru-RU" sz="2400" u="sng" smtClean="0"/>
              <a:t>Первый уровень. </a:t>
            </a:r>
            <a:r>
              <a:rPr lang="ru-RU" altLang="ru-RU" sz="2400" smtClean="0"/>
              <a:t>Я узнаю алгоритм сложения чисел с разными знаками и смогу применить его для натуральных чисел.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smtClean="0"/>
              <a:t>   </a:t>
            </a:r>
            <a:r>
              <a:rPr lang="ru-RU" altLang="ru-RU" sz="2400" u="sng" smtClean="0"/>
              <a:t>Второй уровень.</a:t>
            </a:r>
            <a:r>
              <a:rPr lang="ru-RU" altLang="ru-RU" sz="2400" smtClean="0"/>
              <a:t>  Я смогу идти дальше, применяя алгоритм сложения чисел с разными знаками для десятичных дробей.                       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smtClean="0"/>
              <a:t>   </a:t>
            </a:r>
            <a:r>
              <a:rPr lang="ru-RU" altLang="ru-RU" sz="2400" u="sng" smtClean="0"/>
              <a:t>Третий уровень.</a:t>
            </a:r>
            <a:r>
              <a:rPr lang="ru-RU" altLang="ru-RU" sz="2400" smtClean="0"/>
              <a:t>  Я смогу использовать алгоритм сложения чисел с разными знаками  в окружающей жизни.</a:t>
            </a:r>
          </a:p>
        </p:txBody>
      </p:sp>
      <p:pic>
        <p:nvPicPr>
          <p:cNvPr id="17412" name="Picture 11" descr="Рисунок1цыц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16573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Этапы урока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240588" cy="4664075"/>
          </a:xfrm>
        </p:spPr>
        <p:txBody>
          <a:bodyPr/>
          <a:lstStyle/>
          <a:p>
            <a:pPr marL="59690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/>
              <a:t>Организационный </a:t>
            </a:r>
            <a:r>
              <a:rPr lang="ru-RU" dirty="0" smtClean="0"/>
              <a:t> этап.</a:t>
            </a:r>
            <a:endParaRPr lang="ru-RU" dirty="0"/>
          </a:p>
          <a:p>
            <a:pPr marL="59690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Этап подготовки учащихся к активному сознательному усвоению знаний.</a:t>
            </a:r>
          </a:p>
          <a:p>
            <a:pPr marL="59690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Этап усвоения новых знаний.</a:t>
            </a:r>
          </a:p>
          <a:p>
            <a:pPr marL="59690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Этап закрепления знаний.</a:t>
            </a:r>
          </a:p>
          <a:p>
            <a:pPr marL="59690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Информация о домашнем задании.</a:t>
            </a:r>
            <a:endParaRPr lang="ru-RU" dirty="0"/>
          </a:p>
          <a:p>
            <a:pPr marL="595313" indent="-514350" eaLnBrk="1" hangingPunct="1">
              <a:buFont typeface="Gill Sans MT" pitchFamily="34" charset="0"/>
              <a:buAutoNum type="arabicPeriod"/>
              <a:defRPr/>
            </a:pPr>
            <a:endParaRPr lang="en-US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1. Организационный этап</a:t>
            </a:r>
            <a:br>
              <a:rPr lang="ru-RU" dirty="0" smtClean="0"/>
            </a:br>
            <a:r>
              <a:rPr lang="ru-RU" dirty="0" smtClean="0"/>
              <a:t>( игровой момент)</a:t>
            </a:r>
            <a:endParaRPr lang="ru-RU" dirty="0"/>
          </a:p>
        </p:txBody>
      </p:sp>
      <p:sp>
        <p:nvSpPr>
          <p:cNvPr id="19459" name="Объект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169150" cy="46640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mtClean="0"/>
              <a:t>Поднимите правую руку вверх, если число вашего рождения  делится на 5.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mtClean="0"/>
              <a:t>Поднимите левую руку вверх, если число вашего рождения  делится на 2.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mtClean="0"/>
              <a:t>У  кого подняты обе руки? Почему?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ru-RU" smtClean="0"/>
              <a:t>А почему у некоторых учащихся  не поднято ни одной руки?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71550" y="3429000"/>
            <a:ext cx="7993063" cy="685800"/>
          </a:xfrm>
        </p:spPr>
        <p:txBody>
          <a:bodyPr/>
          <a:lstStyle/>
          <a:p>
            <a:pPr marL="80963" indent="0" algn="ctr" eaLnBrk="1" hangingPunct="1">
              <a:buFont typeface="Wingdings 2" pitchFamily="18" charset="2"/>
              <a:buNone/>
            </a:pPr>
            <a:r>
              <a:rPr lang="ru-RU" altLang="ru-RU" smtClean="0"/>
              <a:t>Разбейте числа,</a:t>
            </a:r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ru-RU" altLang="ru-RU" smtClean="0"/>
              <a:t> которые вы видите на слайде, </a:t>
            </a:r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ru-RU" altLang="ru-RU" smtClean="0"/>
              <a:t>на группы. </a:t>
            </a:r>
            <a:endParaRPr lang="ru-RU" altLang="ru-RU" smtClean="0">
              <a:solidFill>
                <a:srgbClr val="C00000"/>
              </a:solidFill>
            </a:endParaRPr>
          </a:p>
        </p:txBody>
      </p:sp>
      <p:pic>
        <p:nvPicPr>
          <p:cNvPr id="20483" name="Рисунок 3" descr="3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80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Прямоугольник 2"/>
          <p:cNvSpPr>
            <a:spLocks noChangeArrowheads="1"/>
          </p:cNvSpPr>
          <p:nvPr/>
        </p:nvSpPr>
        <p:spPr bwMode="auto">
          <a:xfrm>
            <a:off x="1603375" y="2205038"/>
            <a:ext cx="71294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2D050"/>
                </a:solidFill>
              </a:rPr>
              <a:t>  -97;  7;   -0,3;  10,5;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2D050"/>
                </a:solidFill>
              </a:rPr>
              <a:t> 200;   52;   0,3;   -6;   -5,4</a:t>
            </a:r>
            <a:endParaRPr lang="ru-RU" altLang="ru-RU" sz="4000">
              <a:solidFill>
                <a:srgbClr val="92D050"/>
              </a:solidFill>
            </a:endParaRPr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971550" y="6207125"/>
            <a:ext cx="2611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67D5C"/>
                </a:solidFill>
                <a:cs typeface="Aharoni" pitchFamily="2" charset="-79"/>
              </a:rPr>
              <a:t>положительные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3492500" y="6207125"/>
            <a:ext cx="244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70C0"/>
                </a:solidFill>
                <a:cs typeface="Aharoni" pitchFamily="2" charset="-79"/>
              </a:rPr>
              <a:t>отрицательные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5757863" y="6200775"/>
            <a:ext cx="154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239D5D"/>
                </a:solidFill>
                <a:cs typeface="Aharoni" pitchFamily="2" charset="-79"/>
              </a:rPr>
              <a:t>дробные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0288" y="6207125"/>
            <a:ext cx="13843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целые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432050" y="4875213"/>
            <a:ext cx="2535238" cy="1325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0486" idx="0"/>
          </p:cNvCxnSpPr>
          <p:nvPr/>
        </p:nvCxnSpPr>
        <p:spPr>
          <a:xfrm flipH="1">
            <a:off x="4716463" y="4868863"/>
            <a:ext cx="250825" cy="1338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67288" y="4875213"/>
            <a:ext cx="3105150" cy="1323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967288" y="4875213"/>
            <a:ext cx="1333500" cy="133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7638" y="836613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/>
              <a:t>2. Этап подготовки учащихся к активному сознательному усвоению знаний</a:t>
            </a:r>
            <a:br>
              <a:rPr lang="ru-RU" sz="3600" dirty="0" smtClean="0"/>
            </a:br>
            <a:r>
              <a:rPr lang="ru-RU" sz="3600" dirty="0" smtClean="0"/>
              <a:t>( проблемная ситуация).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803775"/>
            <a:ext cx="13033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Box 1"/>
          <p:cNvSpPr txBox="1">
            <a:spLocks noChangeArrowheads="1"/>
          </p:cNvSpPr>
          <p:nvPr/>
        </p:nvSpPr>
        <p:spPr bwMode="auto">
          <a:xfrm>
            <a:off x="3800475" y="71438"/>
            <a:ext cx="4100513" cy="769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Проверка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63688" y="4965700"/>
            <a:ext cx="5468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2400"/>
              <a:t> </a:t>
            </a:r>
            <a:r>
              <a:rPr lang="ru-RU" altLang="ru-RU" sz="2400">
                <a:solidFill>
                  <a:srgbClr val="C00000"/>
                </a:solidFill>
                <a:cs typeface="Times New Roman" pitchFamily="18" charset="0"/>
              </a:rPr>
              <a:t>Что вы уже умеете делать с положительными и отрицательными числами? </a:t>
            </a: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1181100" y="1882775"/>
            <a:ext cx="2611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67D5C"/>
                </a:solidFill>
                <a:cs typeface="Aharoni" pitchFamily="2" charset="-79"/>
              </a:rPr>
              <a:t>положительные</a:t>
            </a:r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635375" y="1889125"/>
            <a:ext cx="2449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0070C0"/>
                </a:solidFill>
                <a:cs typeface="Aharoni" pitchFamily="2" charset="-79"/>
              </a:rPr>
              <a:t>отрицательные</a:t>
            </a: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6011863" y="1871663"/>
            <a:ext cx="1547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239D5D"/>
                </a:solidFill>
                <a:cs typeface="Aharoni" pitchFamily="2" charset="-79"/>
              </a:rPr>
              <a:t>дробные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27925" y="1887538"/>
            <a:ext cx="13843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целые</a:t>
            </a:r>
          </a:p>
        </p:txBody>
      </p:sp>
      <p:sp>
        <p:nvSpPr>
          <p:cNvPr id="21513" name="TextBox 16"/>
          <p:cNvSpPr txBox="1">
            <a:spLocks noChangeArrowheads="1"/>
          </p:cNvSpPr>
          <p:nvPr/>
        </p:nvSpPr>
        <p:spPr bwMode="auto">
          <a:xfrm>
            <a:off x="1631950" y="2219325"/>
            <a:ext cx="14398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7;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10,5;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200;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52;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0,3</a:t>
            </a:r>
          </a:p>
        </p:txBody>
      </p:sp>
      <p:sp>
        <p:nvSpPr>
          <p:cNvPr id="21514" name="TextBox 17"/>
          <p:cNvSpPr txBox="1">
            <a:spLocks noChangeArrowheads="1"/>
          </p:cNvSpPr>
          <p:nvPr/>
        </p:nvSpPr>
        <p:spPr bwMode="auto">
          <a:xfrm>
            <a:off x="4140200" y="2281238"/>
            <a:ext cx="14398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-97;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-0,3;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 -6;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 -5,4</a:t>
            </a:r>
          </a:p>
        </p:txBody>
      </p:sp>
      <p:sp>
        <p:nvSpPr>
          <p:cNvPr id="21515" name="TextBox 18"/>
          <p:cNvSpPr txBox="1">
            <a:spLocks noChangeArrowheads="1"/>
          </p:cNvSpPr>
          <p:nvPr/>
        </p:nvSpPr>
        <p:spPr bwMode="auto">
          <a:xfrm>
            <a:off x="6084888" y="2281238"/>
            <a:ext cx="12954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-0,3;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10,5;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0,3;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-5,4</a:t>
            </a:r>
          </a:p>
        </p:txBody>
      </p: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7456488" y="2243138"/>
            <a:ext cx="1295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-97;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 7;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200;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52;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 -6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31988" y="6165850"/>
            <a:ext cx="5027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C00000"/>
                </a:solidFill>
              </a:rPr>
              <a:t>Назовите модуль каждого числа.</a:t>
            </a:r>
            <a:endParaRPr lang="ru-RU" altLang="ru-RU" sz="1800"/>
          </a:p>
        </p:txBody>
      </p:sp>
      <p:sp>
        <p:nvSpPr>
          <p:cNvPr id="21518" name="Прямоугольник 2"/>
          <p:cNvSpPr>
            <a:spLocks noChangeArrowheads="1"/>
          </p:cNvSpPr>
          <p:nvPr/>
        </p:nvSpPr>
        <p:spPr bwMode="auto">
          <a:xfrm>
            <a:off x="1403350" y="781050"/>
            <a:ext cx="71294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2D050"/>
                </a:solidFill>
              </a:rPr>
              <a:t>  -97;  7;   -0,3;  10,5;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2D050"/>
                </a:solidFill>
              </a:rPr>
              <a:t> 200;   52;   0,3;   -6;   -5,4</a:t>
            </a:r>
            <a:endParaRPr lang="ru-RU" altLang="ru-RU" sz="400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Вычислите, подтверждая правилом.</a:t>
            </a: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417638" y="1773238"/>
            <a:ext cx="7499350" cy="4800600"/>
          </a:xfrm>
        </p:spPr>
        <p:txBody>
          <a:bodyPr/>
          <a:lstStyle/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- 14 + ( - 23)    </a:t>
            </a:r>
          </a:p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- 42 + ( - 32)  </a:t>
            </a:r>
          </a:p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+ ( - 11,3) </a:t>
            </a:r>
          </a:p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+ ( - 14)    </a:t>
            </a:r>
          </a:p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- 8 + 10   </a:t>
            </a:r>
          </a:p>
          <a:p>
            <a:pPr marL="596900" indent="-514350">
              <a:spcBef>
                <a:spcPts val="1200"/>
              </a:spcBef>
              <a:spcAft>
                <a:spcPts val="1800"/>
              </a:spcAft>
              <a:buFont typeface="Gill Sans MT" pitchFamily="34" charset="0"/>
              <a:buAutoNum type="arabicPeriod"/>
            </a:pPr>
            <a:r>
              <a:rPr lang="ru-RU" altLang="ru-RU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- 436 + 187</a:t>
            </a:r>
          </a:p>
        </p:txBody>
      </p:sp>
      <p:pic>
        <p:nvPicPr>
          <p:cNvPr id="22532" name="Рисунок 3" descr="3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12969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157788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86325" y="1628775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239D5D"/>
                </a:solidFill>
                <a:latin typeface="Times New Roman" pitchFamily="18" charset="0"/>
                <a:cs typeface="Times New Roman" pitchFamily="18" charset="0"/>
              </a:rPr>
              <a:t>= - 37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52988" y="2336800"/>
            <a:ext cx="1416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239D5D"/>
                </a:solidFill>
                <a:latin typeface="Times New Roman" pitchFamily="18" charset="0"/>
                <a:cs typeface="Times New Roman" pitchFamily="18" charset="0"/>
              </a:rPr>
              <a:t>= - 74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78363" y="3086100"/>
            <a:ext cx="1773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239D5D"/>
                </a:solidFill>
                <a:latin typeface="Times New Roman" pitchFamily="18" charset="0"/>
                <a:cs typeface="Times New Roman" pitchFamily="18" charset="0"/>
              </a:rPr>
              <a:t>= - 11,3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27513" y="3848100"/>
            <a:ext cx="1160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239D5D"/>
                </a:solidFill>
                <a:latin typeface="Times New Roman" pitchFamily="18" charset="0"/>
                <a:cs typeface="Times New Roman" pitchFamily="18" charset="0"/>
              </a:rPr>
              <a:t>= - 7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76663" y="4584700"/>
            <a:ext cx="989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239D5D"/>
                </a:solidFill>
                <a:latin typeface="Times New Roman" pitchFamily="18" charset="0"/>
                <a:cs typeface="Times New Roman" pitchFamily="18" charset="0"/>
              </a:rPr>
              <a:t>=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6375" y="333375"/>
            <a:ext cx="6913563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Удобно 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складывать числа -456 и  287 по координатной прямой?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же нам быть в подобных случаях?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сформулировать тему нашего урока?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тему урока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«Сложение чисел с разными знаками»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мы будем заниматься на уроке?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цель вы определите для себя на данном уроке?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3556" name="Picture 5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803775"/>
            <a:ext cx="13033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1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1293</Words>
  <Application>Microsoft Office PowerPoint</Application>
  <PresentationFormat>Экран (4:3)</PresentationFormat>
  <Paragraphs>241</Paragraphs>
  <Slides>20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Gill Sans MT</vt:lpstr>
      <vt:lpstr>Arial</vt:lpstr>
      <vt:lpstr>Wingdings 2</vt:lpstr>
      <vt:lpstr>Verdana</vt:lpstr>
      <vt:lpstr>Calibri</vt:lpstr>
      <vt:lpstr>Franklin Gothic Medium</vt:lpstr>
      <vt:lpstr>Corbel</vt:lpstr>
      <vt:lpstr>Aharoni</vt:lpstr>
      <vt:lpstr>Times New Roman</vt:lpstr>
      <vt:lpstr>MS Mincho</vt:lpstr>
      <vt:lpstr>TrainingPresentation</vt:lpstr>
      <vt:lpstr>Презентация1</vt:lpstr>
      <vt:lpstr>Сложение чисел с разными знаками</vt:lpstr>
      <vt:lpstr>Цели урока по ФГОС (цели учителя)</vt:lpstr>
      <vt:lpstr>Цели  ученика </vt:lpstr>
      <vt:lpstr>Этапы урока</vt:lpstr>
      <vt:lpstr>1. Организационный этап ( игровой момент)</vt:lpstr>
      <vt:lpstr>2. Этап подготовки учащихся к активному сознательному усвоению знаний ( проблемная ситуация). </vt:lpstr>
      <vt:lpstr>Презентация PowerPoint</vt:lpstr>
      <vt:lpstr>Вычислите, подтверждая правилом.</vt:lpstr>
      <vt:lpstr>Презентация PowerPoint</vt:lpstr>
      <vt:lpstr>3. Этап усвоения новых знаний (исследование)</vt:lpstr>
      <vt:lpstr>Рабочая карточка № 2</vt:lpstr>
      <vt:lpstr>Вывод</vt:lpstr>
      <vt:lpstr> Алгоритм  сложения чисел с разными знаками</vt:lpstr>
      <vt:lpstr>Презентация PowerPoint</vt:lpstr>
      <vt:lpstr> Брахмагупта</vt:lpstr>
      <vt:lpstr>Первичная проверка знаний</vt:lpstr>
      <vt:lpstr>Проверка</vt:lpstr>
      <vt:lpstr>Критерии отметок</vt:lpstr>
      <vt:lpstr>Итоги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2014-03-16T10:27:10Z</dcterms:created>
  <dcterms:modified xsi:type="dcterms:W3CDTF">2015-03-24T13:03:53Z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