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59" r:id="rId18"/>
    <p:sldId id="257" r:id="rId19"/>
    <p:sldId id="25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D4E7D-8C74-4A28-867B-A6E24BF2039E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EC001-E072-47D4-BA7E-166B34FB1E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EFB2D-83DB-4003-B2BB-627CAC133292}" type="slidenum">
              <a:rPr lang="ru-RU"/>
              <a:pPr/>
              <a:t>17</a:t>
            </a:fld>
            <a:endParaRPr lang="ru-RU"/>
          </a:p>
        </p:txBody>
      </p:sp>
      <p:sp>
        <p:nvSpPr>
          <p:cNvPr id="6031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3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71F51-1122-4E6D-88B5-18BFB76FC6AD}" type="slidenum">
              <a:rPr lang="ru-RU"/>
              <a:pPr/>
              <a:t>18</a:t>
            </a:fld>
            <a:endParaRPr lang="ru-RU"/>
          </a:p>
        </p:txBody>
      </p:sp>
      <p:sp>
        <p:nvSpPr>
          <p:cNvPr id="607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7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DA091-4BB3-4172-9EDE-293966386514}" type="slidenum">
              <a:rPr lang="ru-RU"/>
              <a:pPr/>
              <a:t>19</a:t>
            </a:fld>
            <a:endParaRPr lang="ru-RU"/>
          </a:p>
        </p:txBody>
      </p:sp>
      <p:sp>
        <p:nvSpPr>
          <p:cNvPr id="609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9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49F3E79-1516-488B-B0A3-9CCAC00C2F85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AAEE1BB-7EFC-4AD6-A065-AA8AD2670F4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:\Уроки\Наглядная геометрия\5 класс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0589" y="3557042"/>
            <a:ext cx="4863411" cy="3300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Треугольник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20.11.2013</a:t>
            </a:r>
          </a:p>
          <a:p>
            <a:r>
              <a:rPr lang="ru-RU" dirty="0" smtClean="0"/>
              <a:t>Решетникова Наталья Сергеевна</a:t>
            </a:r>
            <a:endParaRPr lang="ru-RU" dirty="0"/>
          </a:p>
        </p:txBody>
      </p:sp>
      <p:pic>
        <p:nvPicPr>
          <p:cNvPr id="1026" name="Picture 2" descr="H:\Уроки\Наглядная геометрия\5 класс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72031"/>
            <a:ext cx="2627784" cy="1885969"/>
          </a:xfrm>
          <a:prstGeom prst="rect">
            <a:avLst/>
          </a:prstGeom>
          <a:noFill/>
        </p:spPr>
      </p:pic>
      <p:pic>
        <p:nvPicPr>
          <p:cNvPr id="1027" name="Picture 3" descr="H:\Уроки\Наглядная геометрия\5 класс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3275856" cy="1854258"/>
          </a:xfrm>
          <a:prstGeom prst="rect">
            <a:avLst/>
          </a:prstGeom>
          <a:noFill/>
        </p:spPr>
      </p:pic>
      <p:pic>
        <p:nvPicPr>
          <p:cNvPr id="1028" name="Picture 4" descr="H:\Уроки\Наглядная геометрия\5 класс\i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76672"/>
            <a:ext cx="1590675" cy="1428750"/>
          </a:xfrm>
          <a:prstGeom prst="rect">
            <a:avLst/>
          </a:prstGeom>
          <a:noFill/>
        </p:spPr>
      </p:pic>
      <p:pic>
        <p:nvPicPr>
          <p:cNvPr id="1030" name="Picture 6" descr="H:\Уроки\Наглядная геометрия\5 класс\i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4221088"/>
            <a:ext cx="2123728" cy="1978629"/>
          </a:xfrm>
          <a:prstGeom prst="rect">
            <a:avLst/>
          </a:prstGeom>
          <a:noFill/>
        </p:spPr>
      </p:pic>
      <p:pic>
        <p:nvPicPr>
          <p:cNvPr id="1031" name="Picture 7" descr="H:\Уроки\Наглядная геометрия\5 класс\i (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404664"/>
            <a:ext cx="2057400" cy="1428750"/>
          </a:xfrm>
          <a:prstGeom prst="rect">
            <a:avLst/>
          </a:prstGeom>
          <a:noFill/>
        </p:spPr>
      </p:pic>
      <p:pic>
        <p:nvPicPr>
          <p:cNvPr id="1032" name="Picture 8" descr="H:\Уроки\Наглядная геометрия\5 класс\i (6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29969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AutoShape 14"/>
          <p:cNvSpPr>
            <a:spLocks noChangeArrowheads="1"/>
          </p:cNvSpPr>
          <p:nvPr/>
        </p:nvSpPr>
        <p:spPr bwMode="auto">
          <a:xfrm>
            <a:off x="7235825" y="333375"/>
            <a:ext cx="1440631" cy="1223417"/>
          </a:xfrm>
          <a:prstGeom prst="triangle">
            <a:avLst>
              <a:gd name="adj" fmla="val 36296"/>
            </a:avLst>
          </a:prstGeom>
          <a:solidFill>
            <a:srgbClr val="FF65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27657" name="AutoShape 15"/>
          <p:cNvSpPr>
            <a:spLocks noChangeArrowheads="1"/>
          </p:cNvSpPr>
          <p:nvPr/>
        </p:nvSpPr>
        <p:spPr bwMode="auto">
          <a:xfrm>
            <a:off x="6156177" y="476250"/>
            <a:ext cx="2232174" cy="1584598"/>
          </a:xfrm>
          <a:prstGeom prst="triangle">
            <a:avLst>
              <a:gd name="adj" fmla="val 36472"/>
            </a:avLst>
          </a:prstGeom>
          <a:solidFill>
            <a:srgbClr val="818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5853336" cy="144016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Вывод: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628800"/>
            <a:ext cx="8415338" cy="4114800"/>
          </a:xfrm>
        </p:spPr>
        <p:txBody>
          <a:bodyPr/>
          <a:lstStyle/>
          <a:p>
            <a:pPr eaLnBrk="1" hangingPunct="1"/>
            <a:endParaRPr lang="ru-RU" dirty="0" smtClean="0">
              <a:solidFill>
                <a:srgbClr val="B20A5E"/>
              </a:solidFill>
            </a:endParaRPr>
          </a:p>
          <a:p>
            <a:pPr eaLnBrk="1" hangingPunct="1"/>
            <a:endParaRPr lang="ru-RU" dirty="0" smtClean="0">
              <a:solidFill>
                <a:srgbClr val="B20A5E"/>
              </a:solidFill>
            </a:endParaRPr>
          </a:p>
          <a:p>
            <a:pPr algn="ctr" eaLnBrk="1" hangingPunct="1">
              <a:buNone/>
            </a:pPr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Сумма углов треугольника равна 180°</a:t>
            </a:r>
          </a:p>
          <a:p>
            <a:pPr eaLnBrk="1" hangingPunct="1"/>
            <a:endParaRPr lang="ru-RU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4901" name="Picture 37" descr="Рисунок1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0573" y="4005064"/>
            <a:ext cx="3118966" cy="258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57" grpId="0" animBg="1"/>
      <p:bldP spid="27650" grpId="0"/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219200" y="228600"/>
            <a:ext cx="7467600" cy="6324600"/>
          </a:xfrm>
          <a:prstGeom prst="triangle">
            <a:avLst>
              <a:gd name="adj" fmla="val 39435"/>
            </a:avLst>
          </a:prstGeom>
          <a:solidFill>
            <a:srgbClr val="00CCFF"/>
          </a:solidFill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573838" y="5334000"/>
          <a:ext cx="1503362" cy="1203325"/>
        </p:xfrm>
        <a:graphic>
          <a:graphicData uri="http://schemas.openxmlformats.org/presentationml/2006/ole">
            <p:oleObj spid="_x0000_s2050" name="Формула" r:id="rId3" imgW="253800" imgH="203040" progId="Equation.3">
              <p:embed/>
            </p:oleObj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463675" y="5105400"/>
          <a:ext cx="1736725" cy="1465263"/>
        </p:xfrm>
        <a:graphic>
          <a:graphicData uri="http://schemas.openxmlformats.org/presentationml/2006/ole">
            <p:oleObj spid="_x0000_s2051" name="Формула" r:id="rId4" imgW="241200" imgH="203040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581400" y="990600"/>
          <a:ext cx="1503363" cy="1203325"/>
        </p:xfrm>
        <a:graphic>
          <a:graphicData uri="http://schemas.openxmlformats.org/presentationml/2006/ole">
            <p:oleObj spid="_x0000_s2052" name="Формула" r:id="rId5" imgW="253800" imgH="203040" progId="Equation.3">
              <p:embed/>
            </p:oleObj>
          </a:graphicData>
        </a:graphic>
      </p:graphicFrame>
      <p:sp>
        <p:nvSpPr>
          <p:cNvPr id="17417" name="WordArt 9"/>
          <p:cNvSpPr>
            <a:spLocks noChangeArrowheads="1" noChangeShapeType="1" noTextEdit="1"/>
          </p:cNvSpPr>
          <p:nvPr/>
        </p:nvSpPr>
        <p:spPr bwMode="auto">
          <a:xfrm>
            <a:off x="1714500" y="5715000"/>
            <a:ext cx="504825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FFCC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22501">
                      <a:srgbClr val="FF7A00"/>
                    </a:gs>
                    <a:gs pos="35001">
                      <a:srgbClr val="FF0300"/>
                    </a:gs>
                    <a:gs pos="50000">
                      <a:srgbClr val="4D0808"/>
                    </a:gs>
                    <a:gs pos="64999">
                      <a:srgbClr val="FF0300"/>
                    </a:gs>
                    <a:gs pos="77499">
                      <a:srgbClr val="FF7A00"/>
                    </a:gs>
                    <a:gs pos="100000">
                      <a:srgbClr val="FFF200"/>
                    </a:gs>
                  </a:gsLst>
                  <a:lin ang="0" scaled="1"/>
                </a:gradFill>
                <a:latin typeface="Arial"/>
                <a:cs typeface="Arial"/>
              </a:rPr>
              <a:t>?</a:t>
            </a:r>
          </a:p>
        </p:txBody>
      </p:sp>
      <p:pic>
        <p:nvPicPr>
          <p:cNvPr id="205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22338"/>
            <a:ext cx="15478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" decel="100000"/>
                                        <p:tgtEl>
                                          <p:spTgt spid="174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7" grpId="0" animBg="1"/>
      <p:bldP spid="174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447800" y="533400"/>
            <a:ext cx="6477000" cy="5791200"/>
          </a:xfrm>
          <a:prstGeom prst="triangle">
            <a:avLst>
              <a:gd name="adj" fmla="val 50000"/>
            </a:avLst>
          </a:prstGeom>
          <a:solidFill>
            <a:srgbClr val="CC66FF"/>
          </a:solid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786063" y="3429000"/>
            <a:ext cx="304800" cy="2286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6215063" y="3429000"/>
            <a:ext cx="304800" cy="2286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173788" y="5248275"/>
          <a:ext cx="1249362" cy="1000125"/>
        </p:xfrm>
        <a:graphic>
          <a:graphicData uri="http://schemas.openxmlformats.org/presentationml/2006/ole">
            <p:oleObj spid="_x0000_s3074" name="Формула" r:id="rId3" imgW="253800" imgH="2030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951038" y="5248275"/>
          <a:ext cx="1249362" cy="1000125"/>
        </p:xfrm>
        <a:graphic>
          <a:graphicData uri="http://schemas.openxmlformats.org/presentationml/2006/ole">
            <p:oleObj spid="_x0000_s3075" name="Формула" r:id="rId4" imgW="253800" imgH="203040" progId="Equation.3">
              <p:embed/>
            </p:oleObj>
          </a:graphicData>
        </a:graphic>
      </p:graphicFrame>
      <p:sp>
        <p:nvSpPr>
          <p:cNvPr id="20490" name="WordArt 10"/>
          <p:cNvSpPr>
            <a:spLocks noChangeArrowheads="1" noChangeShapeType="1" noTextEdit="1"/>
          </p:cNvSpPr>
          <p:nvPr/>
        </p:nvSpPr>
        <p:spPr bwMode="auto">
          <a:xfrm>
            <a:off x="4429125" y="1071563"/>
            <a:ext cx="457200" cy="728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071938" y="1000125"/>
          <a:ext cx="1249362" cy="1000125"/>
        </p:xfrm>
        <a:graphic>
          <a:graphicData uri="http://schemas.openxmlformats.org/presentationml/2006/ole">
            <p:oleObj spid="_x0000_s3076" name="Формула" r:id="rId5" imgW="253800" imgH="203040" progId="Equation.3">
              <p:embed/>
            </p:oleObj>
          </a:graphicData>
        </a:graphic>
      </p:graphicFrame>
      <p:pic>
        <p:nvPicPr>
          <p:cNvPr id="3081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22338"/>
            <a:ext cx="15478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90" grpId="0" animBg="1"/>
      <p:bldP spid="2049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447800" y="533400"/>
            <a:ext cx="6477000" cy="57912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857500" y="3429000"/>
            <a:ext cx="304800" cy="2286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6072188" y="3286125"/>
            <a:ext cx="304800" cy="2286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114800" y="1219200"/>
          <a:ext cx="1187450" cy="1000125"/>
        </p:xfrm>
        <a:graphic>
          <a:graphicData uri="http://schemas.openxmlformats.org/presentationml/2006/ole">
            <p:oleObj spid="_x0000_s4098" name="Формула" r:id="rId3" imgW="241200" imgH="203040" progId="Equation.3">
              <p:embed/>
            </p:oleObj>
          </a:graphicData>
        </a:graphic>
      </p:graphicFrame>
      <p:sp>
        <p:nvSpPr>
          <p:cNvPr id="21513" name="WordArt 9"/>
          <p:cNvSpPr>
            <a:spLocks noChangeArrowheads="1" noChangeShapeType="1" noTextEdit="1"/>
          </p:cNvSpPr>
          <p:nvPr/>
        </p:nvSpPr>
        <p:spPr bwMode="auto">
          <a:xfrm>
            <a:off x="2214563" y="5357813"/>
            <a:ext cx="504825" cy="738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1522" name="WordArt 18"/>
          <p:cNvSpPr>
            <a:spLocks noChangeArrowheads="1" noChangeShapeType="1" noTextEdit="1"/>
          </p:cNvSpPr>
          <p:nvPr/>
        </p:nvSpPr>
        <p:spPr bwMode="auto">
          <a:xfrm>
            <a:off x="6715125" y="5357813"/>
            <a:ext cx="523875" cy="738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6429375" y="5214938"/>
          <a:ext cx="1185863" cy="1000125"/>
        </p:xfrm>
        <a:graphic>
          <a:graphicData uri="http://schemas.openxmlformats.org/presentationml/2006/ole">
            <p:oleObj spid="_x0000_s4099" name="Формула" r:id="rId4" imgW="241200" imgH="203040" progId="Equation.3">
              <p:embed/>
            </p:oleObj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1857375" y="5214938"/>
          <a:ext cx="1185863" cy="1000125"/>
        </p:xfrm>
        <a:graphic>
          <a:graphicData uri="http://schemas.openxmlformats.org/presentationml/2006/ole">
            <p:oleObj spid="_x0000_s4100" name="Формула" r:id="rId5" imgW="241200" imgH="203040" progId="Equation.3">
              <p:embed/>
            </p:oleObj>
          </a:graphicData>
        </a:graphic>
      </p:graphicFrame>
      <p:pic>
        <p:nvPicPr>
          <p:cNvPr id="4106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22338"/>
            <a:ext cx="15478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3" grpId="0" animBg="1"/>
      <p:bldP spid="21513" grpId="1" animBg="1"/>
      <p:bldP spid="21522" grpId="0" animBg="1"/>
      <p:bldP spid="2152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331913" y="404813"/>
            <a:ext cx="6783387" cy="54737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714625" y="3143250"/>
            <a:ext cx="390525" cy="225425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6215063" y="3143250"/>
            <a:ext cx="390525" cy="225425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WordArt 8"/>
          <p:cNvSpPr>
            <a:spLocks noChangeArrowheads="1" noChangeShapeType="1" noTextEdit="1"/>
          </p:cNvSpPr>
          <p:nvPr/>
        </p:nvSpPr>
        <p:spPr bwMode="auto">
          <a:xfrm>
            <a:off x="1928813" y="5072063"/>
            <a:ext cx="428625" cy="730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2537" name="WordArt 9"/>
          <p:cNvSpPr>
            <a:spLocks noChangeArrowheads="1" noChangeShapeType="1" noTextEdit="1"/>
          </p:cNvSpPr>
          <p:nvPr/>
        </p:nvSpPr>
        <p:spPr bwMode="auto">
          <a:xfrm>
            <a:off x="4500563" y="785813"/>
            <a:ext cx="468312" cy="788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4500563" y="5734050"/>
            <a:ext cx="0" cy="3810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4000500" y="714375"/>
          <a:ext cx="1601788" cy="1282700"/>
        </p:xfrm>
        <a:graphic>
          <a:graphicData uri="http://schemas.openxmlformats.org/presentationml/2006/ole">
            <p:oleObj spid="_x0000_s5122" name="Формула" r:id="rId3" imgW="253800" imgH="203040" progId="Equation.3">
              <p:embed/>
            </p:oleObj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571625" y="4643438"/>
          <a:ext cx="1601788" cy="1282700"/>
        </p:xfrm>
        <a:graphic>
          <a:graphicData uri="http://schemas.openxmlformats.org/presentationml/2006/ole">
            <p:oleObj spid="_x0000_s5123" name="Формула" r:id="rId4" imgW="253800" imgH="203040" progId="Equation.3">
              <p:embed/>
            </p:oleObj>
          </a:graphicData>
        </a:graphic>
      </p:graphicFrame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7143750" y="5072063"/>
            <a:ext cx="436563" cy="728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6357938" y="4714875"/>
          <a:ext cx="1601787" cy="1282700"/>
        </p:xfrm>
        <a:graphic>
          <a:graphicData uri="http://schemas.openxmlformats.org/presentationml/2006/ole">
            <p:oleObj spid="_x0000_s5124" name="Формула" r:id="rId5" imgW="253800" imgH="203040" progId="Equation.3">
              <p:embed/>
            </p:oleObj>
          </a:graphicData>
        </a:graphic>
      </p:graphicFrame>
      <p:pic>
        <p:nvPicPr>
          <p:cNvPr id="5132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922338"/>
            <a:ext cx="15478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6" grpId="0" animBg="1"/>
      <p:bldP spid="22536" grpId="1" animBg="1"/>
      <p:bldP spid="22537" grpId="0" animBg="1"/>
      <p:bldP spid="22537" grpId="1" animBg="1"/>
      <p:bldP spid="22540" grpId="0" animBg="1"/>
      <p:bldP spid="22546" grpId="0" animBg="1"/>
      <p:bldP spid="2254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411413" y="5300663"/>
            <a:ext cx="63357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411413" y="476250"/>
            <a:ext cx="4038600" cy="4800600"/>
          </a:xfrm>
          <a:prstGeom prst="triangle">
            <a:avLst>
              <a:gd name="adj" fmla="val 35653"/>
            </a:avLst>
          </a:prstGeom>
          <a:solidFill>
            <a:srgbClr val="FF9900"/>
          </a:solidFill>
          <a:ln w="381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300788" y="4365625"/>
          <a:ext cx="1368425" cy="909638"/>
        </p:xfrm>
        <a:graphic>
          <a:graphicData uri="http://schemas.openxmlformats.org/presentationml/2006/ole">
            <p:oleObj spid="_x0000_s6146" name="Формула" r:id="rId3" imgW="304560" imgH="2030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3429000" y="1071563"/>
          <a:ext cx="1152525" cy="1052512"/>
        </p:xfrm>
        <a:graphic>
          <a:graphicData uri="http://schemas.openxmlformats.org/presentationml/2006/ole">
            <p:oleObj spid="_x0000_s6147" name="Формула" r:id="rId4" imgW="253800" imgH="203040" progId="Equation.3">
              <p:embed/>
            </p:oleObj>
          </a:graphicData>
        </a:graphic>
      </p:graphicFrame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2643188" y="4429125"/>
            <a:ext cx="457200" cy="747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5000625" y="4286250"/>
          <a:ext cx="1296988" cy="1093788"/>
        </p:xfrm>
        <a:graphic>
          <a:graphicData uri="http://schemas.openxmlformats.org/presentationml/2006/ole">
            <p:oleObj spid="_x0000_s6148" name="Формула" r:id="rId5" imgW="241200" imgH="203040" progId="Equation.3">
              <p:embed/>
            </p:oleObj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2571750" y="4286250"/>
          <a:ext cx="1295400" cy="1092200"/>
        </p:xfrm>
        <a:graphic>
          <a:graphicData uri="http://schemas.openxmlformats.org/presentationml/2006/ole">
            <p:oleObj spid="_x0000_s6149" name="Формула" r:id="rId6" imgW="241200" imgH="203040" progId="Equation.3">
              <p:embed/>
            </p:oleObj>
          </a:graphicData>
        </a:graphic>
      </p:graphicFrame>
      <p:pic>
        <p:nvPicPr>
          <p:cNvPr id="6153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922338"/>
            <a:ext cx="15478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0" grpId="0" animBg="1"/>
      <p:bldP spid="24586" grpId="0" animBg="1"/>
      <p:bldP spid="2458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2338"/>
            <a:ext cx="15478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14313"/>
            <a:ext cx="7812087" cy="1462087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Найдите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углы треугольника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27538" y="2709863"/>
            <a:ext cx="4716462" cy="4148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B20A5E"/>
                </a:solidFill>
              </a:rPr>
              <a:t>   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1=180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-100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=80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2=180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-110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=70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3=180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-(80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+70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)=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=30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Ответ: 80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,70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, 30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°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ahoma" pitchFamily="34" charset="0"/>
              </a:rPr>
              <a:t>.</a:t>
            </a:r>
            <a:endParaRPr lang="ru-RU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cs typeface="Tahoma" pitchFamily="34" charset="0"/>
            </a:endParaRPr>
          </a:p>
        </p:txBody>
      </p:sp>
      <p:pic>
        <p:nvPicPr>
          <p:cNvPr id="2560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852738"/>
            <a:ext cx="37909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WordArt 11"/>
          <p:cNvSpPr>
            <a:spLocks noChangeArrowheads="1" noChangeShapeType="1" noTextEdit="1"/>
          </p:cNvSpPr>
          <p:nvPr/>
        </p:nvSpPr>
        <p:spPr bwMode="auto">
          <a:xfrm>
            <a:off x="3203575" y="3141663"/>
            <a:ext cx="4286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100</a:t>
            </a:r>
          </a:p>
        </p:txBody>
      </p:sp>
      <p:sp>
        <p:nvSpPr>
          <p:cNvPr id="25607" name="WordArt 12"/>
          <p:cNvSpPr>
            <a:spLocks noChangeArrowheads="1" noChangeShapeType="1" noTextEdit="1"/>
          </p:cNvSpPr>
          <p:nvPr/>
        </p:nvSpPr>
        <p:spPr bwMode="auto">
          <a:xfrm>
            <a:off x="3779838" y="4581525"/>
            <a:ext cx="4286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110</a:t>
            </a:r>
          </a:p>
        </p:txBody>
      </p:sp>
      <p:sp>
        <p:nvSpPr>
          <p:cNvPr id="25608" name="Rectangle 13"/>
          <p:cNvSpPr>
            <a:spLocks noChangeArrowheads="1"/>
          </p:cNvSpPr>
          <p:nvPr/>
        </p:nvSpPr>
        <p:spPr bwMode="auto">
          <a:xfrm>
            <a:off x="3563938" y="306863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°</a:t>
            </a:r>
            <a:endParaRPr lang="ru-RU">
              <a:latin typeface="Tahoma" pitchFamily="34" charset="0"/>
            </a:endParaRPr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4140200" y="45085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°</a:t>
            </a:r>
            <a:endParaRPr lang="ru-RU">
              <a:latin typeface="Tahoma" pitchFamily="34" charset="0"/>
            </a:endParaRPr>
          </a:p>
        </p:txBody>
      </p:sp>
      <p:sp>
        <p:nvSpPr>
          <p:cNvPr id="146447" name="WordArt 15"/>
          <p:cNvSpPr>
            <a:spLocks noChangeArrowheads="1" noChangeShapeType="1" noTextEdit="1"/>
          </p:cNvSpPr>
          <p:nvPr/>
        </p:nvSpPr>
        <p:spPr bwMode="auto">
          <a:xfrm>
            <a:off x="2771775" y="3500438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146448" name="WordArt 16"/>
          <p:cNvSpPr>
            <a:spLocks noChangeArrowheads="1" noChangeShapeType="1" noTextEdit="1"/>
          </p:cNvSpPr>
          <p:nvPr/>
        </p:nvSpPr>
        <p:spPr bwMode="auto">
          <a:xfrm>
            <a:off x="3348038" y="4652963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46449" name="WordArt 17"/>
          <p:cNvSpPr>
            <a:spLocks noChangeArrowheads="1" noChangeShapeType="1" noTextEdit="1"/>
          </p:cNvSpPr>
          <p:nvPr/>
        </p:nvSpPr>
        <p:spPr bwMode="auto">
          <a:xfrm>
            <a:off x="1258888" y="4652963"/>
            <a:ext cx="2159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6028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"/>
                <a:cs typeface="Arial"/>
              </a:rPr>
              <a:t>3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788024" y="3356992"/>
            <a:ext cx="215900" cy="215900"/>
            <a:chOff x="3515" y="1797"/>
            <a:chExt cx="136" cy="136"/>
          </a:xfrm>
        </p:grpSpPr>
        <p:sp>
          <p:nvSpPr>
            <p:cNvPr id="25620" name="Line 19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Line 20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4788024" y="2924944"/>
            <a:ext cx="215900" cy="215900"/>
            <a:chOff x="3515" y="1797"/>
            <a:chExt cx="136" cy="136"/>
          </a:xfrm>
        </p:grpSpPr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4788024" y="3933056"/>
            <a:ext cx="215900" cy="215900"/>
            <a:chOff x="3515" y="1797"/>
            <a:chExt cx="136" cy="136"/>
          </a:xfrm>
        </p:grpSpPr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47" grpId="0" animBg="1"/>
      <p:bldP spid="146448" grpId="0" animBg="1"/>
      <p:bldP spid="1464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Паркет из треугольника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251520" y="52292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/>
              <a:t>На рисунке приведен фрагмент правильного паркета из треугольников.</a:t>
            </a:r>
          </a:p>
        </p:txBody>
      </p:sp>
      <p:pic>
        <p:nvPicPr>
          <p:cNvPr id="6021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209800"/>
            <a:ext cx="59309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Самостоятельная работа 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621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cs typeface="Times New Roman" charset="0"/>
              </a:rPr>
              <a:t>Изобразите паркет, составленный из треугольников, равных данному. Раскрасьте треугольники в два цвета так, чтобы соседние треугольники были окрашены разными цветами. </a:t>
            </a:r>
          </a:p>
        </p:txBody>
      </p:sp>
      <p:pic>
        <p:nvPicPr>
          <p:cNvPr id="6062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905000"/>
            <a:ext cx="3673475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1905000"/>
            <a:ext cx="6054725" cy="4773613"/>
            <a:chOff x="192" y="1200"/>
            <a:chExt cx="3814" cy="3007"/>
          </a:xfrm>
        </p:grpSpPr>
        <p:sp>
          <p:nvSpPr>
            <p:cNvPr id="606214" name="Text Box 6"/>
            <p:cNvSpPr txBox="1">
              <a:spLocks noChangeArrowheads="1"/>
            </p:cNvSpPr>
            <p:nvPr/>
          </p:nvSpPr>
          <p:spPr bwMode="auto">
            <a:xfrm>
              <a:off x="192" y="3600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solidFill>
                    <a:srgbClr val="FF3300"/>
                  </a:solidFill>
                </a:rPr>
                <a:t>Ответ:</a:t>
              </a:r>
              <a:endParaRPr lang="ru-RU" sz="3200">
                <a:cs typeface="Times New Roman" charset="0"/>
              </a:endParaRPr>
            </a:p>
          </p:txBody>
        </p:sp>
        <p:pic>
          <p:nvPicPr>
            <p:cNvPr id="60621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88" y="1200"/>
              <a:ext cx="2318" cy="3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endParaRPr lang="ru-RU" sz="3600" dirty="0">
              <a:solidFill>
                <a:srgbClr val="FF3300"/>
              </a:solidFill>
            </a:endParaRPr>
          </a:p>
        </p:txBody>
      </p:sp>
      <p:sp>
        <p:nvSpPr>
          <p:cNvPr id="608259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cs typeface="Times New Roman" charset="0"/>
              </a:rPr>
              <a:t>Изобразите паркет, составленный из треугольников, равных данному. Раскрасьте треугольники в два цвета так, чтобы соседние треугольники были окрашены разными цветами. </a:t>
            </a:r>
          </a:p>
        </p:txBody>
      </p:sp>
      <p:pic>
        <p:nvPicPr>
          <p:cNvPr id="6082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368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1905000"/>
            <a:ext cx="5913438" cy="4800600"/>
            <a:chOff x="192" y="1200"/>
            <a:chExt cx="3725" cy="3024"/>
          </a:xfrm>
        </p:grpSpPr>
        <p:sp>
          <p:nvSpPr>
            <p:cNvPr id="608262" name="Text Box 6"/>
            <p:cNvSpPr txBox="1">
              <a:spLocks noChangeArrowheads="1"/>
            </p:cNvSpPr>
            <p:nvPr/>
          </p:nvSpPr>
          <p:spPr bwMode="auto">
            <a:xfrm>
              <a:off x="192" y="3600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solidFill>
                    <a:srgbClr val="FF3300"/>
                  </a:solidFill>
                </a:rPr>
                <a:t>Ответ:</a:t>
              </a:r>
              <a:endParaRPr lang="ru-RU" sz="3200">
                <a:cs typeface="Times New Roman" charset="0"/>
              </a:endParaRPr>
            </a:p>
          </p:txBody>
        </p:sp>
        <p:pic>
          <p:nvPicPr>
            <p:cNvPr id="608263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84" y="1200"/>
              <a:ext cx="233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7824" y="2996952"/>
            <a:ext cx="3960813" cy="74136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Треугольник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H="1">
            <a:off x="4067175" y="3573463"/>
            <a:ext cx="217488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5219700" y="35734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5238" name="WordArt 6"/>
          <p:cNvSpPr>
            <a:spLocks noChangeArrowheads="1" noChangeShapeType="1" noTextEdit="1"/>
          </p:cNvSpPr>
          <p:nvPr/>
        </p:nvSpPr>
        <p:spPr bwMode="auto">
          <a:xfrm>
            <a:off x="3779838" y="4149725"/>
            <a:ext cx="207645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три</a:t>
            </a:r>
            <a:r>
              <a:rPr lang="ru-RU" sz="3200" kern="10" dirty="0">
                <a:ln w="9525">
                  <a:noFill/>
                  <a:round/>
                  <a:headEnd/>
                  <a:tailEnd/>
                </a:ln>
                <a:solidFill>
                  <a:srgbClr val="9E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</a:t>
            </a:r>
            <a:r>
              <a:rPr lang="ru-RU" sz="3200" kern="10" dirty="0">
                <a:ln w="9525">
                  <a:noFill/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угла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 rot="-721089">
            <a:off x="1670221" y="977467"/>
            <a:ext cx="5983288" cy="4573588"/>
          </a:xfrm>
          <a:prstGeom prst="triangle">
            <a:avLst>
              <a:gd name="adj" fmla="val 50000"/>
            </a:avLst>
          </a:prstGeom>
          <a:noFill/>
          <a:ln w="38100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95248" name="Arc 16"/>
          <p:cNvSpPr>
            <a:spLocks/>
          </p:cNvSpPr>
          <p:nvPr/>
        </p:nvSpPr>
        <p:spPr bwMode="auto">
          <a:xfrm>
            <a:off x="2555875" y="5300663"/>
            <a:ext cx="503238" cy="649287"/>
          </a:xfrm>
          <a:custGeom>
            <a:avLst/>
            <a:gdLst>
              <a:gd name="T0" fmla="*/ 0 w 21600"/>
              <a:gd name="T1" fmla="*/ 0 h 21600"/>
              <a:gd name="T2" fmla="*/ 273157208 w 21600"/>
              <a:gd name="T3" fmla="*/ 586681814 h 21600"/>
              <a:gd name="T4" fmla="*/ 0 w 21600"/>
              <a:gd name="T5" fmla="*/ 58668181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924300" y="1411288"/>
            <a:ext cx="781050" cy="576262"/>
            <a:chOff x="2472" y="889"/>
            <a:chExt cx="492" cy="363"/>
          </a:xfrm>
        </p:grpSpPr>
        <p:sp>
          <p:nvSpPr>
            <p:cNvPr id="10254" name="Arc 17"/>
            <p:cNvSpPr>
              <a:spLocks/>
            </p:cNvSpPr>
            <p:nvPr/>
          </p:nvSpPr>
          <p:spPr bwMode="auto">
            <a:xfrm flipV="1">
              <a:off x="2517" y="890"/>
              <a:ext cx="363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Tahoma" pitchFamily="34" charset="0"/>
              </a:endParaRPr>
            </a:p>
          </p:txBody>
        </p:sp>
        <p:sp>
          <p:nvSpPr>
            <p:cNvPr id="10255" name="Arc 18"/>
            <p:cNvSpPr>
              <a:spLocks/>
            </p:cNvSpPr>
            <p:nvPr/>
          </p:nvSpPr>
          <p:spPr bwMode="auto">
            <a:xfrm rot="11757423" flipH="1">
              <a:off x="2472" y="889"/>
              <a:ext cx="492" cy="363"/>
            </a:xfrm>
            <a:custGeom>
              <a:avLst/>
              <a:gdLst>
                <a:gd name="T0" fmla="*/ 0 w 21309"/>
                <a:gd name="T1" fmla="*/ 0 h 21600"/>
                <a:gd name="T2" fmla="*/ 0 w 21309"/>
                <a:gd name="T3" fmla="*/ 0 h 21600"/>
                <a:gd name="T4" fmla="*/ 0 w 2130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09"/>
                <a:gd name="T10" fmla="*/ 0 h 21600"/>
                <a:gd name="T11" fmla="*/ 21309 w 2130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09" h="21600" fill="none" extrusionOk="0">
                  <a:moveTo>
                    <a:pt x="-1" y="0"/>
                  </a:moveTo>
                  <a:cubicBezTo>
                    <a:pt x="10565" y="0"/>
                    <a:pt x="19579" y="7642"/>
                    <a:pt x="21308" y="18065"/>
                  </a:cubicBezTo>
                </a:path>
                <a:path w="21309" h="21600" stroke="0" extrusionOk="0">
                  <a:moveTo>
                    <a:pt x="-1" y="0"/>
                  </a:moveTo>
                  <a:cubicBezTo>
                    <a:pt x="10565" y="0"/>
                    <a:pt x="19579" y="7642"/>
                    <a:pt x="21308" y="1806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308850" y="4292600"/>
            <a:ext cx="431800" cy="720725"/>
            <a:chOff x="4604" y="2704"/>
            <a:chExt cx="272" cy="454"/>
          </a:xfrm>
        </p:grpSpPr>
        <p:sp>
          <p:nvSpPr>
            <p:cNvPr id="10251" name="Arc 19"/>
            <p:cNvSpPr>
              <a:spLocks/>
            </p:cNvSpPr>
            <p:nvPr/>
          </p:nvSpPr>
          <p:spPr bwMode="auto">
            <a:xfrm flipH="1">
              <a:off x="4830" y="2886"/>
              <a:ext cx="46" cy="2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Tahoma" pitchFamily="34" charset="0"/>
              </a:endParaRPr>
            </a:p>
          </p:txBody>
        </p:sp>
        <p:sp>
          <p:nvSpPr>
            <p:cNvPr id="10252" name="Arc 20"/>
            <p:cNvSpPr>
              <a:spLocks/>
            </p:cNvSpPr>
            <p:nvPr/>
          </p:nvSpPr>
          <p:spPr bwMode="auto">
            <a:xfrm flipH="1">
              <a:off x="4694" y="2795"/>
              <a:ext cx="91" cy="3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Tahoma" pitchFamily="34" charset="0"/>
              </a:endParaRPr>
            </a:p>
          </p:txBody>
        </p:sp>
        <p:sp>
          <p:nvSpPr>
            <p:cNvPr id="10253" name="Arc 21"/>
            <p:cNvSpPr>
              <a:spLocks/>
            </p:cNvSpPr>
            <p:nvPr/>
          </p:nvSpPr>
          <p:spPr bwMode="auto">
            <a:xfrm flipH="1">
              <a:off x="4604" y="2704"/>
              <a:ext cx="136" cy="4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6" grpId="0" animBg="1"/>
      <p:bldP spid="95237" grpId="0" animBg="1"/>
      <p:bldP spid="95238" grpId="0" animBg="1"/>
      <p:bldP spid="95239" grpId="0" animBg="1"/>
      <p:bldP spid="95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Треугольник – это 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ru-RU" dirty="0" smtClean="0"/>
              <a:t>геометрическая фигура , </a:t>
            </a:r>
            <a:r>
              <a:rPr lang="ru-RU" dirty="0" smtClean="0"/>
              <a:t>образованная тремя </a:t>
            </a:r>
            <a:r>
              <a:rPr lang="ru-RU" dirty="0" smtClean="0"/>
              <a:t>отрезками, </a:t>
            </a:r>
            <a:r>
              <a:rPr lang="ru-RU" dirty="0" smtClean="0"/>
              <a:t>которые соединяют три не лежащие на одной </a:t>
            </a:r>
            <a:r>
              <a:rPr lang="ru-RU" dirty="0" smtClean="0"/>
              <a:t>прямой</a:t>
            </a:r>
            <a:r>
              <a:rPr lang="ru-RU" dirty="0" smtClean="0"/>
              <a:t> точки. Три точки, образующие треугольник, называются </a:t>
            </a:r>
            <a:r>
              <a:rPr lang="ru-RU" i="1" dirty="0" smtClean="0"/>
              <a:t>вершинами</a:t>
            </a:r>
            <a:r>
              <a:rPr lang="ru-RU" dirty="0" smtClean="0"/>
              <a:t> треугольника, а отрезки — </a:t>
            </a:r>
            <a:r>
              <a:rPr lang="ru-RU" i="1" dirty="0" smtClean="0"/>
              <a:t>сторонами</a:t>
            </a:r>
            <a:r>
              <a:rPr lang="ru-RU" dirty="0" smtClean="0"/>
              <a:t> треугольника. Стороны треугольника образуют в вершинах треугольника три угла. Другими словами, треугольник — это многоугольник, у которого имеется ровно три угла.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Какие бывают углы?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56100" y="2017713"/>
            <a:ext cx="45989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B20A5E"/>
                </a:solidFill>
              </a:rPr>
              <a:t>АСВ – острый (</a:t>
            </a:r>
            <a:r>
              <a:rPr lang="en-US" dirty="0" smtClean="0">
                <a:solidFill>
                  <a:srgbClr val="B20A5E"/>
                </a:solidFill>
                <a:cs typeface="Tahoma" pitchFamily="34" charset="0"/>
              </a:rPr>
              <a:t>&lt;</a:t>
            </a:r>
            <a:r>
              <a:rPr lang="ru-RU" dirty="0" smtClean="0">
                <a:solidFill>
                  <a:srgbClr val="B20A5E"/>
                </a:solidFill>
                <a:cs typeface="Tahoma" pitchFamily="34" charset="0"/>
              </a:rPr>
              <a:t>90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°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990000"/>
                </a:solidFill>
                <a:cs typeface="Arial" charset="0"/>
              </a:rPr>
              <a:t>(  С,   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 ВСА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990000"/>
                </a:solidFill>
                <a:cs typeface="Arial" charset="0"/>
              </a:rPr>
              <a:t>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990000"/>
                </a:solidFill>
                <a:cs typeface="Arial" charset="0"/>
              </a:rPr>
              <a:t>   ХУ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Z – 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прямой (=90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°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9900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990000"/>
                </a:solidFill>
                <a:cs typeface="Arial" charset="0"/>
              </a:rPr>
              <a:t>   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KNM – 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тупой (</a:t>
            </a:r>
            <a:r>
              <a:rPr lang="en-US" dirty="0" smtClean="0">
                <a:solidFill>
                  <a:srgbClr val="990000"/>
                </a:solidFill>
                <a:cs typeface="Tahoma" pitchFamily="34" charset="0"/>
              </a:rPr>
              <a:t>&gt;</a:t>
            </a:r>
            <a:r>
              <a:rPr lang="ru-RU" dirty="0" smtClean="0">
                <a:solidFill>
                  <a:srgbClr val="990000"/>
                </a:solidFill>
                <a:cs typeface="Tahoma" pitchFamily="34" charset="0"/>
              </a:rPr>
              <a:t>90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°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 и</a:t>
            </a:r>
            <a:r>
              <a:rPr lang="ru-RU" dirty="0" smtClean="0">
                <a:solidFill>
                  <a:srgbClr val="990000"/>
                </a:solidFill>
                <a:cs typeface="Tahoma" pitchFamily="34" charset="0"/>
              </a:rPr>
              <a:t> </a:t>
            </a:r>
            <a:r>
              <a:rPr lang="en-US" dirty="0" smtClean="0">
                <a:solidFill>
                  <a:srgbClr val="990000"/>
                </a:solidFill>
                <a:cs typeface="Tahoma" pitchFamily="34" charset="0"/>
              </a:rPr>
              <a:t>&lt;</a:t>
            </a:r>
            <a:r>
              <a:rPr lang="ru-RU" dirty="0" smtClean="0">
                <a:solidFill>
                  <a:srgbClr val="990000"/>
                </a:solidFill>
                <a:cs typeface="Tahoma" pitchFamily="34" charset="0"/>
              </a:rPr>
              <a:t>180</a:t>
            </a:r>
            <a:r>
              <a:rPr lang="en-US" dirty="0" smtClean="0">
                <a:solidFill>
                  <a:srgbClr val="990000"/>
                </a:solidFill>
                <a:cs typeface="Arial" charset="0"/>
              </a:rPr>
              <a:t>°</a:t>
            </a:r>
            <a:r>
              <a:rPr lang="ru-RU" dirty="0" smtClean="0">
                <a:solidFill>
                  <a:srgbClr val="990000"/>
                </a:solidFill>
                <a:cs typeface="Arial" charset="0"/>
              </a:rPr>
              <a:t>)</a:t>
            </a:r>
            <a:endParaRPr lang="en-US" dirty="0" smtClean="0">
              <a:solidFill>
                <a:srgbClr val="990000"/>
              </a:solidFill>
              <a:cs typeface="Arial" charset="0"/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68313" y="1844675"/>
            <a:ext cx="1870075" cy="1800225"/>
            <a:chOff x="295" y="1162"/>
            <a:chExt cx="1178" cy="1134"/>
          </a:xfrm>
        </p:grpSpPr>
        <p:pic>
          <p:nvPicPr>
            <p:cNvPr id="11300" name="Picture 14"/>
            <p:cNvPicPr>
              <a:picLocks noChangeAspect="1" noChangeArrowheads="1"/>
            </p:cNvPicPr>
            <p:nvPr/>
          </p:nvPicPr>
          <p:blipFill>
            <a:blip r:embed="rId2" cstate="print"/>
            <a:srcRect l="20313" t="8333" r="18973"/>
            <a:stretch>
              <a:fillRect/>
            </a:stretch>
          </p:blipFill>
          <p:spPr bwMode="auto">
            <a:xfrm>
              <a:off x="839" y="1162"/>
              <a:ext cx="20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21" y="1207"/>
              <a:ext cx="952" cy="816"/>
              <a:chOff x="703" y="1344"/>
              <a:chExt cx="952" cy="816"/>
            </a:xfrm>
          </p:grpSpPr>
          <p:sp>
            <p:nvSpPr>
              <p:cNvPr id="11304" name="Line 4"/>
              <p:cNvSpPr>
                <a:spLocks noChangeShapeType="1"/>
              </p:cNvSpPr>
              <p:nvPr/>
            </p:nvSpPr>
            <p:spPr bwMode="auto">
              <a:xfrm flipH="1">
                <a:off x="703" y="1344"/>
                <a:ext cx="726" cy="8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5" name="Line 5"/>
              <p:cNvSpPr>
                <a:spLocks noChangeShapeType="1"/>
              </p:cNvSpPr>
              <p:nvPr/>
            </p:nvSpPr>
            <p:spPr bwMode="auto">
              <a:xfrm>
                <a:off x="703" y="2160"/>
                <a:ext cx="95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1302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 l="18724" r="15843"/>
            <a:stretch>
              <a:fillRect/>
            </a:stretch>
          </p:blipFill>
          <p:spPr bwMode="auto">
            <a:xfrm>
              <a:off x="1202" y="2069"/>
              <a:ext cx="13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3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" y="1842"/>
              <a:ext cx="21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2555875" y="4581525"/>
            <a:ext cx="287338" cy="265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2124075" y="3429000"/>
            <a:ext cx="1885950" cy="1857375"/>
            <a:chOff x="1338" y="2160"/>
            <a:chExt cx="1188" cy="117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1610" y="2160"/>
              <a:ext cx="862" cy="907"/>
              <a:chOff x="657" y="2024"/>
              <a:chExt cx="862" cy="907"/>
            </a:xfrm>
          </p:grpSpPr>
          <p:sp>
            <p:nvSpPr>
              <p:cNvPr id="11298" name="Line 7"/>
              <p:cNvSpPr>
                <a:spLocks noChangeShapeType="1"/>
              </p:cNvSpPr>
              <p:nvPr/>
            </p:nvSpPr>
            <p:spPr bwMode="auto">
              <a:xfrm>
                <a:off x="657" y="2024"/>
                <a:ext cx="0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9" name="Line 8"/>
              <p:cNvSpPr>
                <a:spLocks noChangeShapeType="1"/>
              </p:cNvSpPr>
              <p:nvPr/>
            </p:nvSpPr>
            <p:spPr bwMode="auto">
              <a:xfrm>
                <a:off x="657" y="2931"/>
                <a:ext cx="8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1295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36" y="3113"/>
              <a:ext cx="19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6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55" y="2160"/>
              <a:ext cx="21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7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38" y="2840"/>
              <a:ext cx="193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755650" y="5084763"/>
            <a:ext cx="2605088" cy="1368425"/>
            <a:chOff x="476" y="3203"/>
            <a:chExt cx="1641" cy="862"/>
          </a:xfrm>
        </p:grpSpPr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612" y="3203"/>
              <a:ext cx="1452" cy="635"/>
              <a:chOff x="612" y="3203"/>
              <a:chExt cx="1452" cy="635"/>
            </a:xfrm>
          </p:grpSpPr>
          <p:sp>
            <p:nvSpPr>
              <p:cNvPr id="11292" name="Line 10"/>
              <p:cNvSpPr>
                <a:spLocks noChangeShapeType="1"/>
              </p:cNvSpPr>
              <p:nvPr/>
            </p:nvSpPr>
            <p:spPr bwMode="auto">
              <a:xfrm>
                <a:off x="612" y="3203"/>
                <a:ext cx="544" cy="63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3" name="Line 11"/>
              <p:cNvSpPr>
                <a:spLocks noChangeShapeType="1"/>
              </p:cNvSpPr>
              <p:nvPr/>
            </p:nvSpPr>
            <p:spPr bwMode="auto">
              <a:xfrm>
                <a:off x="1156" y="3838"/>
                <a:ext cx="90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1289" name="Picture 2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73" y="3884"/>
              <a:ext cx="144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0" name="Picture 3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75" y="3884"/>
              <a:ext cx="15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1" name="Picture 3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76" y="3249"/>
              <a:ext cx="13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4355976" y="2204864"/>
            <a:ext cx="215900" cy="215900"/>
            <a:chOff x="3515" y="1797"/>
            <a:chExt cx="136" cy="136"/>
          </a:xfrm>
        </p:grpSpPr>
        <p:sp>
          <p:nvSpPr>
            <p:cNvPr id="11286" name="Line 34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35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5148064" y="2708920"/>
            <a:ext cx="215900" cy="215900"/>
            <a:chOff x="3515" y="1797"/>
            <a:chExt cx="136" cy="136"/>
          </a:xfrm>
        </p:grpSpPr>
        <p:sp>
          <p:nvSpPr>
            <p:cNvPr id="11284" name="Line 37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38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4499992" y="2708920"/>
            <a:ext cx="215900" cy="215900"/>
            <a:chOff x="3515" y="1797"/>
            <a:chExt cx="136" cy="136"/>
          </a:xfrm>
        </p:grpSpPr>
        <p:sp>
          <p:nvSpPr>
            <p:cNvPr id="11282" name="Line 40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41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427984" y="3717032"/>
            <a:ext cx="215900" cy="215900"/>
            <a:chOff x="3515" y="1797"/>
            <a:chExt cx="136" cy="136"/>
          </a:xfrm>
        </p:grpSpPr>
        <p:sp>
          <p:nvSpPr>
            <p:cNvPr id="11280" name="Line 45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46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4427984" y="4653136"/>
            <a:ext cx="215900" cy="215900"/>
            <a:chOff x="3515" y="1797"/>
            <a:chExt cx="136" cy="136"/>
          </a:xfrm>
        </p:grpSpPr>
        <p:sp>
          <p:nvSpPr>
            <p:cNvPr id="11278" name="Line 48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49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70000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rgbClr val="0000CC"/>
                </a:solidFill>
              </a:rPr>
              <a:t>Виды треугольников </a:t>
            </a:r>
            <a:br>
              <a:rPr lang="ru-RU" sz="3600" smtClean="0">
                <a:solidFill>
                  <a:srgbClr val="0000CC"/>
                </a:solidFill>
              </a:rPr>
            </a:br>
            <a:r>
              <a:rPr lang="ru-RU" sz="3600" smtClean="0">
                <a:solidFill>
                  <a:srgbClr val="0000CC"/>
                </a:solidFill>
              </a:rPr>
              <a:t>по величине углов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 rot="9339967">
            <a:off x="1258888" y="2349500"/>
            <a:ext cx="2520950" cy="2736850"/>
          </a:xfrm>
          <a:prstGeom prst="triangle">
            <a:avLst>
              <a:gd name="adj" fmla="val 75227"/>
            </a:avLst>
          </a:prstGeom>
          <a:solidFill>
            <a:srgbClr val="5B5BFF"/>
          </a:solidFill>
          <a:ln w="762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3635375" y="3644900"/>
            <a:ext cx="3384550" cy="2305050"/>
          </a:xfrm>
          <a:prstGeom prst="rtTriangle">
            <a:avLst/>
          </a:prstGeom>
          <a:solidFill>
            <a:srgbClr val="9E0000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>
              <a:solidFill>
                <a:srgbClr val="6600FF"/>
              </a:solidFill>
              <a:latin typeface="Tahoma" pitchFamily="34" charset="0"/>
            </a:endParaRPr>
          </a:p>
        </p:txBody>
      </p:sp>
      <p:pic>
        <p:nvPicPr>
          <p:cNvPr id="5428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844675"/>
            <a:ext cx="42338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043" name="WordArt 259"/>
          <p:cNvSpPr>
            <a:spLocks noChangeArrowheads="1" noChangeShapeType="1" noTextEdit="1"/>
          </p:cNvSpPr>
          <p:nvPr/>
        </p:nvSpPr>
        <p:spPr bwMode="auto">
          <a:xfrm>
            <a:off x="3492500" y="5013325"/>
            <a:ext cx="3048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CC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прямоугольный</a:t>
            </a:r>
          </a:p>
        </p:txBody>
      </p:sp>
      <p:sp>
        <p:nvSpPr>
          <p:cNvPr id="119042" name="WordArt 258"/>
          <p:cNvSpPr>
            <a:spLocks noChangeArrowheads="1" noChangeShapeType="1" noTextEdit="1"/>
          </p:cNvSpPr>
          <p:nvPr/>
        </p:nvSpPr>
        <p:spPr bwMode="auto">
          <a:xfrm>
            <a:off x="611188" y="3213100"/>
            <a:ext cx="2924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B20A5E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остроугольный</a:t>
            </a:r>
          </a:p>
        </p:txBody>
      </p:sp>
      <p:sp>
        <p:nvSpPr>
          <p:cNvPr id="119044" name="WordArt 260"/>
          <p:cNvSpPr>
            <a:spLocks noChangeArrowheads="1" noChangeShapeType="1" noTextEdit="1"/>
          </p:cNvSpPr>
          <p:nvPr/>
        </p:nvSpPr>
        <p:spPr bwMode="auto">
          <a:xfrm>
            <a:off x="5292725" y="2997200"/>
            <a:ext cx="2733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тупоугольный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9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 animBg="1"/>
      <p:bldP spid="119043" grpId="0" animBg="1"/>
      <p:bldP spid="119042" grpId="0" animBg="1"/>
      <p:bldP spid="1190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565400"/>
            <a:ext cx="7793037" cy="146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Чему равна сумма углов треугольника?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2484438" y="5661025"/>
            <a:ext cx="55610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/>
            <a:r>
              <a:rPr lang="ru-RU" sz="4400">
                <a:solidFill>
                  <a:srgbClr val="B20A5E"/>
                </a:solidFill>
                <a:latin typeface="Tahoma" pitchFamily="34" charset="0"/>
              </a:rPr>
              <a:t>1+   2+  3=…</a:t>
            </a:r>
            <a:endParaRPr lang="ru-RU" sz="2800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476672"/>
            <a:ext cx="8229600" cy="136815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 помощью транспортира </a:t>
            </a:r>
            <a:b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измерьте величину каждого угла и </a:t>
            </a:r>
            <a:b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вычислите сумму всех углов треугольника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76825" y="2017713"/>
            <a:ext cx="40671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B20A5E"/>
                </a:solidFill>
              </a:rPr>
              <a:t>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B20A5E"/>
                </a:solidFill>
              </a:rPr>
              <a:t>      1=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B20A5E"/>
                </a:solidFill>
              </a:rPr>
              <a:t>      2=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B20A5E"/>
                </a:solidFill>
              </a:rPr>
              <a:t>      3=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B20A5E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solidFill>
                <a:srgbClr val="B20A5E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31913" y="2133600"/>
            <a:ext cx="3024187" cy="3382963"/>
            <a:chOff x="839" y="1344"/>
            <a:chExt cx="1905" cy="2131"/>
          </a:xfrm>
        </p:grpSpPr>
        <p:sp>
          <p:nvSpPr>
            <p:cNvPr id="20509" name="Line 4"/>
            <p:cNvSpPr>
              <a:spLocks noChangeShapeType="1"/>
            </p:cNvSpPr>
            <p:nvPr/>
          </p:nvSpPr>
          <p:spPr bwMode="auto">
            <a:xfrm flipH="1">
              <a:off x="839" y="1344"/>
              <a:ext cx="1134" cy="2131"/>
            </a:xfrm>
            <a:prstGeom prst="line">
              <a:avLst/>
            </a:prstGeom>
            <a:noFill/>
            <a:ln w="57150">
              <a:solidFill>
                <a:srgbClr val="00A8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Line 5"/>
            <p:cNvSpPr>
              <a:spLocks noChangeShapeType="1"/>
            </p:cNvSpPr>
            <p:nvPr/>
          </p:nvSpPr>
          <p:spPr bwMode="auto">
            <a:xfrm flipV="1">
              <a:off x="839" y="3158"/>
              <a:ext cx="1905" cy="317"/>
            </a:xfrm>
            <a:prstGeom prst="line">
              <a:avLst/>
            </a:prstGeom>
            <a:noFill/>
            <a:ln w="57150">
              <a:solidFill>
                <a:srgbClr val="00A8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1" name="Line 6"/>
            <p:cNvSpPr>
              <a:spLocks noChangeShapeType="1"/>
            </p:cNvSpPr>
            <p:nvPr/>
          </p:nvSpPr>
          <p:spPr bwMode="auto">
            <a:xfrm>
              <a:off x="1973" y="1344"/>
              <a:ext cx="771" cy="1814"/>
            </a:xfrm>
            <a:prstGeom prst="line">
              <a:avLst/>
            </a:prstGeom>
            <a:noFill/>
            <a:ln w="57150">
              <a:solidFill>
                <a:srgbClr val="00A8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1080" name="WordArt 8"/>
          <p:cNvSpPr>
            <a:spLocks noChangeArrowheads="1" noChangeShapeType="1" noTextEdit="1"/>
          </p:cNvSpPr>
          <p:nvPr/>
        </p:nvSpPr>
        <p:spPr bwMode="auto">
          <a:xfrm>
            <a:off x="3059113" y="2565400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131081" name="WordArt 9"/>
          <p:cNvSpPr>
            <a:spLocks noChangeArrowheads="1" noChangeShapeType="1" noTextEdit="1"/>
          </p:cNvSpPr>
          <p:nvPr/>
        </p:nvSpPr>
        <p:spPr bwMode="auto">
          <a:xfrm>
            <a:off x="1692275" y="5013325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31082" name="WordArt 10"/>
          <p:cNvSpPr>
            <a:spLocks noChangeArrowheads="1" noChangeShapeType="1" noTextEdit="1"/>
          </p:cNvSpPr>
          <p:nvPr/>
        </p:nvSpPr>
        <p:spPr bwMode="auto">
          <a:xfrm>
            <a:off x="3851275" y="4581525"/>
            <a:ext cx="1444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"/>
                <a:cs typeface="Arial"/>
              </a:rPr>
              <a:t>3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64088" y="3717032"/>
            <a:ext cx="215900" cy="215900"/>
            <a:chOff x="3515" y="1797"/>
            <a:chExt cx="136" cy="136"/>
          </a:xfrm>
        </p:grpSpPr>
        <p:sp>
          <p:nvSpPr>
            <p:cNvPr id="20507" name="Line 12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13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276600" y="6237288"/>
            <a:ext cx="215900" cy="215900"/>
            <a:chOff x="3515" y="1797"/>
            <a:chExt cx="136" cy="136"/>
          </a:xfrm>
        </p:grpSpPr>
        <p:sp>
          <p:nvSpPr>
            <p:cNvPr id="20505" name="Line 15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16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508625" y="6237288"/>
            <a:ext cx="215900" cy="215900"/>
            <a:chOff x="3515" y="1797"/>
            <a:chExt cx="136" cy="136"/>
          </a:xfrm>
        </p:grpSpPr>
        <p:sp>
          <p:nvSpPr>
            <p:cNvPr id="20503" name="Line 18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4" name="Line 19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436096" y="2636912"/>
            <a:ext cx="215900" cy="215900"/>
            <a:chOff x="3515" y="1797"/>
            <a:chExt cx="136" cy="136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36096" y="3212976"/>
            <a:ext cx="215900" cy="215900"/>
            <a:chOff x="3515" y="1797"/>
            <a:chExt cx="136" cy="136"/>
          </a:xfrm>
        </p:grpSpPr>
        <p:sp>
          <p:nvSpPr>
            <p:cNvPr id="20499" name="Line 24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25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4427538" y="6237288"/>
            <a:ext cx="215900" cy="215900"/>
            <a:chOff x="3515" y="1797"/>
            <a:chExt cx="136" cy="136"/>
          </a:xfrm>
        </p:grpSpPr>
        <p:sp>
          <p:nvSpPr>
            <p:cNvPr id="20497" name="Line 31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32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1106" name="Rectangle 34"/>
          <p:cNvSpPr>
            <a:spLocks noChangeArrowheads="1"/>
          </p:cNvSpPr>
          <p:nvPr/>
        </p:nvSpPr>
        <p:spPr bwMode="auto">
          <a:xfrm>
            <a:off x="6877050" y="5876925"/>
            <a:ext cx="1798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3600">
                <a:solidFill>
                  <a:srgbClr val="B20A5E"/>
                </a:solidFill>
                <a:latin typeface="Tahoma" pitchFamily="34" charset="0"/>
              </a:rPr>
              <a:t>=</a:t>
            </a:r>
            <a:r>
              <a:rPr lang="ru-RU" sz="4000">
                <a:solidFill>
                  <a:srgbClr val="B20A5E"/>
                </a:solidFill>
                <a:latin typeface="Tahoma" pitchFamily="34" charset="0"/>
              </a:rPr>
              <a:t>180°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05" grpId="0"/>
      <p:bldP spid="131074" grpId="0"/>
      <p:bldP spid="131080" grpId="0" animBg="1"/>
      <p:bldP spid="131081" grpId="0" animBg="1"/>
      <p:bldP spid="131082" grpId="0" animBg="1"/>
      <p:bldP spid="131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93037" cy="146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Исследование</a:t>
            </a:r>
            <a:br>
              <a:rPr lang="ru-RU" b="1" dirty="0" smtClean="0">
                <a:effectLst/>
              </a:rPr>
            </a:br>
            <a:endParaRPr lang="ru-RU" b="1" dirty="0" smtClean="0">
              <a:effectLst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3933056"/>
            <a:ext cx="8136904" cy="2304256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Вырежи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из бумаги произвольный треугольник и выполни его перегибания, как показано на рисунке.</a:t>
            </a:r>
          </a:p>
          <a:p>
            <a:pPr marL="0"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Чему равна сумма углов треугольника?</a:t>
            </a:r>
          </a:p>
          <a:p>
            <a:pPr marL="0">
              <a:buNone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- развернутому углу, т.е. 180°</a:t>
            </a:r>
          </a:p>
        </p:txBody>
      </p:sp>
      <p:pic>
        <p:nvPicPr>
          <p:cNvPr id="21508" name="Picture 7" descr="C:\Documents and Settings\учитель\Мои документы\Шабанова\Рисунки\тр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44824"/>
            <a:ext cx="200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C:\Documents and Settings\учитель\Мои документы\Шабанова\Рисунки\тр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44824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9" descr="C:\Documents and Settings\учитель\Мои документы\Шабанова\Рисунки\тр4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844824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44824"/>
            <a:ext cx="20161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69" name="AutoShape 25"/>
          <p:cNvSpPr>
            <a:spLocks noChangeArrowheads="1"/>
          </p:cNvSpPr>
          <p:nvPr/>
        </p:nvSpPr>
        <p:spPr bwMode="auto">
          <a:xfrm>
            <a:off x="4284663" y="5013325"/>
            <a:ext cx="839787" cy="698500"/>
          </a:xfrm>
          <a:prstGeom prst="triangle">
            <a:avLst>
              <a:gd name="adj" fmla="val 36296"/>
            </a:avLst>
          </a:prstGeom>
          <a:solidFill>
            <a:srgbClr val="FF65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134165" name="Line 21"/>
          <p:cNvSpPr>
            <a:spLocks noChangeShapeType="1"/>
          </p:cNvSpPr>
          <p:nvPr/>
        </p:nvSpPr>
        <p:spPr bwMode="auto">
          <a:xfrm>
            <a:off x="539750" y="3933825"/>
            <a:ext cx="4967288" cy="0"/>
          </a:xfrm>
          <a:prstGeom prst="line">
            <a:avLst/>
          </a:prstGeom>
          <a:noFill/>
          <a:ln w="28575">
            <a:solidFill>
              <a:srgbClr val="FF29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64" name="Line 20"/>
          <p:cNvSpPr>
            <a:spLocks noChangeShapeType="1"/>
          </p:cNvSpPr>
          <p:nvPr/>
        </p:nvSpPr>
        <p:spPr bwMode="auto">
          <a:xfrm>
            <a:off x="539750" y="4941888"/>
            <a:ext cx="4967288" cy="0"/>
          </a:xfrm>
          <a:prstGeom prst="line">
            <a:avLst/>
          </a:prstGeom>
          <a:noFill/>
          <a:ln w="28575">
            <a:solidFill>
              <a:srgbClr val="FF29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78" name="AutoShape 34"/>
          <p:cNvSpPr>
            <a:spLocks noChangeArrowheads="1"/>
          </p:cNvSpPr>
          <p:nvPr/>
        </p:nvSpPr>
        <p:spPr bwMode="auto">
          <a:xfrm>
            <a:off x="1979613" y="3213100"/>
            <a:ext cx="792162" cy="720725"/>
          </a:xfrm>
          <a:prstGeom prst="triangle">
            <a:avLst>
              <a:gd name="adj" fmla="val 36472"/>
            </a:avLst>
          </a:prstGeom>
          <a:solidFill>
            <a:srgbClr val="818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134176" name="AutoShape 32"/>
          <p:cNvSpPr>
            <a:spLocks noChangeArrowheads="1"/>
          </p:cNvSpPr>
          <p:nvPr/>
        </p:nvSpPr>
        <p:spPr bwMode="auto">
          <a:xfrm>
            <a:off x="2987675" y="3213100"/>
            <a:ext cx="839788" cy="698500"/>
          </a:xfrm>
          <a:prstGeom prst="triangle">
            <a:avLst>
              <a:gd name="adj" fmla="val 36296"/>
            </a:avLst>
          </a:prstGeom>
          <a:solidFill>
            <a:srgbClr val="FF65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134171" name="AutoShape 27"/>
          <p:cNvSpPr>
            <a:spLocks noChangeArrowheads="1"/>
          </p:cNvSpPr>
          <p:nvPr/>
        </p:nvSpPr>
        <p:spPr bwMode="auto">
          <a:xfrm>
            <a:off x="3708400" y="4221163"/>
            <a:ext cx="839788" cy="698500"/>
          </a:xfrm>
          <a:prstGeom prst="triangle">
            <a:avLst>
              <a:gd name="adj" fmla="val 36296"/>
            </a:avLst>
          </a:prstGeom>
          <a:solidFill>
            <a:srgbClr val="FF65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134175" name="AutoShape 31"/>
          <p:cNvSpPr>
            <a:spLocks noChangeArrowheads="1"/>
          </p:cNvSpPr>
          <p:nvPr/>
        </p:nvSpPr>
        <p:spPr bwMode="auto">
          <a:xfrm>
            <a:off x="1547813" y="4221163"/>
            <a:ext cx="792162" cy="720725"/>
          </a:xfrm>
          <a:prstGeom prst="triangle">
            <a:avLst>
              <a:gd name="adj" fmla="val 36472"/>
            </a:avLst>
          </a:prstGeom>
          <a:solidFill>
            <a:srgbClr val="818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>
              <a:solidFill>
                <a:srgbClr val="3333CC"/>
              </a:solidFill>
              <a:latin typeface="Tahoma" pitchFamily="34" charset="0"/>
            </a:endParaRPr>
          </a:p>
        </p:txBody>
      </p:sp>
      <p:sp>
        <p:nvSpPr>
          <p:cNvPr id="134168" name="AutoShape 24"/>
          <p:cNvSpPr>
            <a:spLocks noChangeArrowheads="1"/>
          </p:cNvSpPr>
          <p:nvPr/>
        </p:nvSpPr>
        <p:spPr bwMode="auto">
          <a:xfrm>
            <a:off x="1258888" y="5013325"/>
            <a:ext cx="792162" cy="719138"/>
          </a:xfrm>
          <a:prstGeom prst="triangle">
            <a:avLst>
              <a:gd name="adj" fmla="val 37838"/>
            </a:avLst>
          </a:prstGeom>
          <a:solidFill>
            <a:srgbClr val="818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60648"/>
            <a:ext cx="7793037" cy="1943100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Доказательство:</a:t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000" dirty="0" smtClean="0">
                <a:solidFill>
                  <a:srgbClr val="B20A5E"/>
                </a:solidFill>
              </a:rPr>
              <a:t/>
            </a:r>
            <a:br>
              <a:rPr lang="ru-RU" sz="4000" dirty="0" smtClean="0">
                <a:solidFill>
                  <a:srgbClr val="B20A5E"/>
                </a:solidFill>
              </a:rPr>
            </a:br>
            <a:endParaRPr lang="ru-RU" sz="4000" dirty="0" smtClean="0">
              <a:solidFill>
                <a:srgbClr val="B20A5E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35600" y="2017713"/>
            <a:ext cx="3708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B64E82"/>
                </a:solidFill>
              </a:rPr>
              <a:t>1+  2+  4=180</a:t>
            </a:r>
            <a:r>
              <a:rPr lang="ru-RU" dirty="0" smtClean="0">
                <a:solidFill>
                  <a:srgbClr val="B20A5E"/>
                </a:solidFill>
              </a:rPr>
              <a:t>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B20A5E"/>
                </a:solidFill>
              </a:rPr>
              <a:t>   3=  4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rgbClr val="B20A5E"/>
                </a:solidFill>
              </a:rPr>
              <a:t>   1+  2+  3=180°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58888" y="2276475"/>
            <a:ext cx="3889375" cy="3457575"/>
            <a:chOff x="793" y="1434"/>
            <a:chExt cx="2450" cy="2178"/>
          </a:xfrm>
        </p:grpSpPr>
        <p:sp>
          <p:nvSpPr>
            <p:cNvPr id="22578" name="Line 5"/>
            <p:cNvSpPr>
              <a:spLocks noChangeShapeType="1"/>
            </p:cNvSpPr>
            <p:nvPr/>
          </p:nvSpPr>
          <p:spPr bwMode="auto">
            <a:xfrm flipH="1">
              <a:off x="793" y="1434"/>
              <a:ext cx="862" cy="2178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Line 6"/>
            <p:cNvSpPr>
              <a:spLocks noChangeShapeType="1"/>
            </p:cNvSpPr>
            <p:nvPr/>
          </p:nvSpPr>
          <p:spPr bwMode="auto">
            <a:xfrm>
              <a:off x="1655" y="1434"/>
              <a:ext cx="1588" cy="2178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Line 7"/>
            <p:cNvSpPr>
              <a:spLocks noChangeShapeType="1"/>
            </p:cNvSpPr>
            <p:nvPr/>
          </p:nvSpPr>
          <p:spPr bwMode="auto">
            <a:xfrm flipH="1">
              <a:off x="793" y="3612"/>
              <a:ext cx="2450" cy="0"/>
            </a:xfrm>
            <a:prstGeom prst="line">
              <a:avLst/>
            </a:prstGeom>
            <a:noFill/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611188" y="5734050"/>
            <a:ext cx="4967287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212407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62" name="AutoShape 18"/>
          <p:cNvSpPr>
            <a:spLocks noChangeArrowheads="1"/>
          </p:cNvSpPr>
          <p:nvPr/>
        </p:nvSpPr>
        <p:spPr bwMode="auto">
          <a:xfrm>
            <a:off x="4284663" y="5013325"/>
            <a:ext cx="839787" cy="698500"/>
          </a:xfrm>
          <a:prstGeom prst="triangle">
            <a:avLst>
              <a:gd name="adj" fmla="val 36296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>
              <a:latin typeface="Tahoma" pitchFamily="34" charset="0"/>
            </a:endParaRPr>
          </a:p>
        </p:txBody>
      </p:sp>
      <p:sp>
        <p:nvSpPr>
          <p:cNvPr id="134166" name="AutoShape 22"/>
          <p:cNvSpPr>
            <a:spLocks noChangeArrowheads="1"/>
          </p:cNvSpPr>
          <p:nvPr/>
        </p:nvSpPr>
        <p:spPr bwMode="auto">
          <a:xfrm>
            <a:off x="1258888" y="5013325"/>
            <a:ext cx="792162" cy="719138"/>
          </a:xfrm>
          <a:prstGeom prst="triangle">
            <a:avLst>
              <a:gd name="adj" fmla="val 378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ru-RU">
                <a:latin typeface="Tahoma" pitchFamily="34" charset="0"/>
              </a:rPr>
              <a:t>                                                                             </a:t>
            </a:r>
          </a:p>
        </p:txBody>
      </p:sp>
      <p:sp>
        <p:nvSpPr>
          <p:cNvPr id="134184" name="Line 40"/>
          <p:cNvSpPr>
            <a:spLocks noChangeShapeType="1"/>
          </p:cNvSpPr>
          <p:nvPr/>
        </p:nvSpPr>
        <p:spPr bwMode="auto">
          <a:xfrm flipH="1" flipV="1">
            <a:off x="1979613" y="1484313"/>
            <a:ext cx="647700" cy="792162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85" name="Line 41"/>
          <p:cNvSpPr>
            <a:spLocks noChangeShapeType="1"/>
          </p:cNvSpPr>
          <p:nvPr/>
        </p:nvSpPr>
        <p:spPr bwMode="auto">
          <a:xfrm flipV="1">
            <a:off x="2627313" y="1484313"/>
            <a:ext cx="288925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4187" name="WordArt 43"/>
          <p:cNvSpPr>
            <a:spLocks noChangeArrowheads="1" noChangeShapeType="1" noTextEdit="1"/>
          </p:cNvSpPr>
          <p:nvPr/>
        </p:nvSpPr>
        <p:spPr bwMode="auto">
          <a:xfrm>
            <a:off x="1547813" y="5373688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134188" name="WordArt 44"/>
          <p:cNvSpPr>
            <a:spLocks noChangeArrowheads="1" noChangeShapeType="1" noTextEdit="1"/>
          </p:cNvSpPr>
          <p:nvPr/>
        </p:nvSpPr>
        <p:spPr bwMode="auto">
          <a:xfrm>
            <a:off x="4643438" y="5373688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34189" name="WordArt 45"/>
          <p:cNvSpPr>
            <a:spLocks noChangeArrowheads="1" noChangeShapeType="1" noTextEdit="1"/>
          </p:cNvSpPr>
          <p:nvPr/>
        </p:nvSpPr>
        <p:spPr bwMode="auto">
          <a:xfrm>
            <a:off x="2627313" y="2565400"/>
            <a:ext cx="14446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3</a:t>
            </a:r>
          </a:p>
        </p:txBody>
      </p:sp>
      <p:sp>
        <p:nvSpPr>
          <p:cNvPr id="134190" name="WordArt 46"/>
          <p:cNvSpPr>
            <a:spLocks noChangeArrowheads="1" noChangeShapeType="1" noTextEdit="1"/>
          </p:cNvSpPr>
          <p:nvPr/>
        </p:nvSpPr>
        <p:spPr bwMode="auto">
          <a:xfrm>
            <a:off x="2484438" y="1700213"/>
            <a:ext cx="1428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4</a:t>
            </a:r>
          </a:p>
        </p:txBody>
      </p:sp>
      <p:sp>
        <p:nvSpPr>
          <p:cNvPr id="134192" name="WordArt 48"/>
          <p:cNvSpPr>
            <a:spLocks noChangeArrowheads="1" noChangeShapeType="1" noTextEdit="1"/>
          </p:cNvSpPr>
          <p:nvPr/>
        </p:nvSpPr>
        <p:spPr bwMode="auto">
          <a:xfrm>
            <a:off x="2124075" y="1844675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34193" name="WordArt 49"/>
          <p:cNvSpPr>
            <a:spLocks noChangeArrowheads="1" noChangeShapeType="1" noTextEdit="1"/>
          </p:cNvSpPr>
          <p:nvPr/>
        </p:nvSpPr>
        <p:spPr bwMode="auto">
          <a:xfrm>
            <a:off x="2916238" y="1773238"/>
            <a:ext cx="142875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5436096" y="2204864"/>
            <a:ext cx="215900" cy="215900"/>
            <a:chOff x="3515" y="1797"/>
            <a:chExt cx="136" cy="136"/>
          </a:xfrm>
        </p:grpSpPr>
        <p:sp>
          <p:nvSpPr>
            <p:cNvPr id="22576" name="Line 51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7" name="Line 52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156176" y="2276872"/>
            <a:ext cx="215900" cy="215900"/>
            <a:chOff x="3515" y="1797"/>
            <a:chExt cx="136" cy="136"/>
          </a:xfrm>
        </p:grpSpPr>
        <p:sp>
          <p:nvSpPr>
            <p:cNvPr id="22574" name="Line 54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5" name="Line 55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804248" y="2276872"/>
            <a:ext cx="215900" cy="215900"/>
            <a:chOff x="3515" y="1797"/>
            <a:chExt cx="136" cy="136"/>
          </a:xfrm>
        </p:grpSpPr>
        <p:sp>
          <p:nvSpPr>
            <p:cNvPr id="22572" name="Line 57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3" name="Line 58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5580112" y="2708920"/>
            <a:ext cx="215900" cy="215900"/>
            <a:chOff x="3515" y="1797"/>
            <a:chExt cx="136" cy="136"/>
          </a:xfrm>
        </p:grpSpPr>
        <p:sp>
          <p:nvSpPr>
            <p:cNvPr id="22570" name="Line 60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Line 61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6228184" y="2708920"/>
            <a:ext cx="215900" cy="215900"/>
            <a:chOff x="3515" y="1797"/>
            <a:chExt cx="136" cy="136"/>
          </a:xfrm>
        </p:grpSpPr>
        <p:sp>
          <p:nvSpPr>
            <p:cNvPr id="22568" name="Line 63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9" name="Line 64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580112" y="3212976"/>
            <a:ext cx="215900" cy="215900"/>
            <a:chOff x="3515" y="1797"/>
            <a:chExt cx="136" cy="136"/>
          </a:xfrm>
        </p:grpSpPr>
        <p:sp>
          <p:nvSpPr>
            <p:cNvPr id="22566" name="Line 66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Line 67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6156176" y="3212976"/>
            <a:ext cx="215900" cy="215900"/>
            <a:chOff x="3515" y="1797"/>
            <a:chExt cx="136" cy="136"/>
          </a:xfrm>
        </p:grpSpPr>
        <p:sp>
          <p:nvSpPr>
            <p:cNvPr id="22564" name="Line 69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Line 70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6804248" y="3212976"/>
            <a:ext cx="215900" cy="215900"/>
            <a:chOff x="3515" y="1797"/>
            <a:chExt cx="136" cy="136"/>
          </a:xfrm>
        </p:grpSpPr>
        <p:sp>
          <p:nvSpPr>
            <p:cNvPr id="22562" name="Line 72"/>
            <p:cNvSpPr>
              <a:spLocks noChangeShapeType="1"/>
            </p:cNvSpPr>
            <p:nvPr/>
          </p:nvSpPr>
          <p:spPr bwMode="auto">
            <a:xfrm flipH="1">
              <a:off x="3515" y="1797"/>
              <a:ext cx="136" cy="136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Line 73"/>
            <p:cNvSpPr>
              <a:spLocks noChangeShapeType="1"/>
            </p:cNvSpPr>
            <p:nvPr/>
          </p:nvSpPr>
          <p:spPr bwMode="auto">
            <a:xfrm>
              <a:off x="3515" y="1933"/>
              <a:ext cx="136" cy="0"/>
            </a:xfrm>
            <a:prstGeom prst="line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4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02244E-6 L 8.05556E-6 -0.11543 " pathEditMode="relative" ptsTypes="AA">
                                      <p:cBhvr>
                                        <p:cTn id="24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2.70645E-7 L 0.03177 -0.11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5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043E-6 L -0.06163 -0.1138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5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4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11543 L -5.55556E-7 -0.26232 " pathEditMode="relative" ptsTypes="AA">
                                      <p:cBhvr>
                                        <p:cTn id="53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3 -0.11381 L -0.14045 -0.260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7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77 -0.1152 L 0.075 -0.2620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26232 L -0.00382 -0.5038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2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045 -0.2607 L -0.27431 -0.502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2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26209 L 0.14584 -0.5035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34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2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9" grpId="0" animBg="1"/>
      <p:bldP spid="134165" grpId="0" animBg="1"/>
      <p:bldP spid="134164" grpId="0" animBg="1"/>
      <p:bldP spid="134178" grpId="0" animBg="1"/>
      <p:bldP spid="134171" grpId="0" animBg="1"/>
      <p:bldP spid="134175" grpId="0" animBg="1"/>
      <p:bldP spid="134168" grpId="0" animBg="1"/>
      <p:bldP spid="134152" grpId="0" animBg="1"/>
      <p:bldP spid="134152" grpId="1" animBg="1"/>
      <p:bldP spid="134152" grpId="2" animBg="1"/>
      <p:bldP spid="134162" grpId="0" animBg="1"/>
      <p:bldP spid="134162" grpId="1" animBg="1"/>
      <p:bldP spid="134162" grpId="2" animBg="1"/>
      <p:bldP spid="134166" grpId="0" animBg="1"/>
      <p:bldP spid="134166" grpId="1" animBg="1"/>
      <p:bldP spid="134166" grpId="2" animBg="1"/>
      <p:bldP spid="134184" grpId="0" animBg="1"/>
      <p:bldP spid="134185" grpId="0" animBg="1"/>
      <p:bldP spid="134187" grpId="0" animBg="1"/>
      <p:bldP spid="134188" grpId="0" animBg="1"/>
      <p:bldP spid="134189" grpId="0" animBg="1"/>
      <p:bldP spid="134190" grpId="0" animBg="1"/>
      <p:bldP spid="134192" grpId="0" animBg="1"/>
      <p:bldP spid="13419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316</Words>
  <Application>Microsoft Office PowerPoint</Application>
  <PresentationFormat>Экран (4:3)</PresentationFormat>
  <Paragraphs>83</Paragraphs>
  <Slides>19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Литейная</vt:lpstr>
      <vt:lpstr>Microsoft Equation 3.0</vt:lpstr>
      <vt:lpstr>Треугольник</vt:lpstr>
      <vt:lpstr>Треугольник</vt:lpstr>
      <vt:lpstr>Треугольник – это … </vt:lpstr>
      <vt:lpstr>Какие бывают углы?</vt:lpstr>
      <vt:lpstr>Виды треугольников  по величине углов</vt:lpstr>
      <vt:lpstr>Чему равна сумма углов треугольника?</vt:lpstr>
      <vt:lpstr>С помощью транспортира  измерьте величину каждого угла и  вычислите сумму всех углов треугольника</vt:lpstr>
      <vt:lpstr>Исследование </vt:lpstr>
      <vt:lpstr>Доказательство:  </vt:lpstr>
      <vt:lpstr>Вывод:</vt:lpstr>
      <vt:lpstr>Слайд 11</vt:lpstr>
      <vt:lpstr>Слайд 12</vt:lpstr>
      <vt:lpstr>Слайд 13</vt:lpstr>
      <vt:lpstr>Слайд 14</vt:lpstr>
      <vt:lpstr>Слайд 15</vt:lpstr>
      <vt:lpstr>Найдите углы треугольника</vt:lpstr>
      <vt:lpstr>Паркет из треугольника</vt:lpstr>
      <vt:lpstr>Самостоятельная работа </vt:lpstr>
      <vt:lpstr>Слайд 19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 Решетникова</dc:creator>
  <cp:lastModifiedBy>Наташа Решетникова</cp:lastModifiedBy>
  <cp:revision>6</cp:revision>
  <dcterms:created xsi:type="dcterms:W3CDTF">2013-11-19T14:57:24Z</dcterms:created>
  <dcterms:modified xsi:type="dcterms:W3CDTF">2013-11-19T15:52:32Z</dcterms:modified>
</cp:coreProperties>
</file>