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7" r:id="rId14"/>
    <p:sldId id="268" r:id="rId15"/>
    <p:sldId id="269" r:id="rId16"/>
    <p:sldId id="270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72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animator 99 CD" initials="R9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66FF"/>
    <a:srgbClr val="9966FF"/>
    <a:srgbClr val="CC66FF"/>
    <a:srgbClr val="FF0000"/>
    <a:srgbClr val="800000"/>
    <a:srgbClr val="FF3300"/>
    <a:srgbClr val="FF00FF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710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4-11-03T17:08:10.940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6E7D7-E889-45C8-B76A-7E93F58F7D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46537-51EF-4397-9DA2-D098DFE7E7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B17C9-961F-46DC-B72F-BD6AB8312F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13DAD-E4E7-42B9-AF37-CA1983895A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8A8AA-CD4C-445F-8ECC-6A2D31BB57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EF061-A6FF-470F-9D79-DDD99F5013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DF653-E5DA-436A-9168-6872CF0B47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31CBA-BEEE-4690-8B95-2192848F10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327D3-4749-45E8-8AA4-452A89DDC2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E6C68-C1BE-45D8-AB89-FE3A33D42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22569-2F91-4338-BD9A-264EA8A949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9E01BA2E-612A-4001-A16C-C84D35BA7E7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288925"/>
          </a:xfrm>
        </p:spPr>
        <p:txBody>
          <a:bodyPr/>
          <a:lstStyle/>
          <a:p>
            <a:endParaRPr lang="ru-RU" sz="6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400" b="1" i="1">
                <a:solidFill>
                  <a:srgbClr val="CC0099"/>
                </a:solidFill>
              </a:rPr>
              <a:t>Тест</a:t>
            </a:r>
          </a:p>
          <a:p>
            <a:r>
              <a:rPr lang="ru-RU" sz="4400" b="1" i="1">
                <a:solidFill>
                  <a:srgbClr val="CC0099"/>
                </a:solidFill>
              </a:rPr>
              <a:t>8 класс</a:t>
            </a:r>
          </a:p>
          <a:p>
            <a:endParaRPr lang="ru-RU" sz="4400" b="1" i="1">
              <a:solidFill>
                <a:srgbClr val="CC0099"/>
              </a:solidFill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491376">
            <a:off x="1096963" y="904875"/>
            <a:ext cx="8027987" cy="3886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>
                        <a:gamma/>
                        <a:shade val="46275"/>
                        <a:invGamma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площади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812088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ru-RU" sz="1800"/>
          </a:p>
        </p:txBody>
      </p:sp>
      <p:sp>
        <p:nvSpPr>
          <p:cNvPr id="2055" name="AutoShape 7">
            <a:hlinkClick r:id="" action="ppaction://hlinkshowjump?jump=nextslide" highlightClick="1">
              <a:snd r:embed="rId2" name="wind.wav" builtIn="1"/>
            </a:hlinkClick>
          </p:cNvPr>
          <p:cNvSpPr>
            <a:spLocks noChangeArrowheads="1"/>
          </p:cNvSpPr>
          <p:nvPr/>
        </p:nvSpPr>
        <p:spPr bwMode="auto">
          <a:xfrm>
            <a:off x="7956550" y="6092825"/>
            <a:ext cx="863600" cy="360363"/>
          </a:xfrm>
          <a:prstGeom prst="actionButtonForwardNext">
            <a:avLst/>
          </a:prstGeom>
          <a:solidFill>
            <a:srgbClr val="CC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№8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четырехугольника:</a:t>
            </a:r>
          </a:p>
          <a:p>
            <a:pPr>
              <a:buFontTx/>
              <a:buNone/>
            </a:pPr>
            <a:r>
              <a:rPr lang="ru-RU" sz="1800"/>
              <a:t>            А</a:t>
            </a:r>
          </a:p>
          <a:p>
            <a:pPr>
              <a:buFontTx/>
              <a:buNone/>
            </a:pPr>
            <a:r>
              <a:rPr lang="ru-RU" sz="1800"/>
              <a:t>                    1</a:t>
            </a:r>
          </a:p>
          <a:p>
            <a:pPr>
              <a:buFontTx/>
              <a:buNone/>
            </a:pPr>
            <a:r>
              <a:rPr lang="ru-RU" sz="1800"/>
              <a:t>                                                                             </a:t>
            </a:r>
            <a:r>
              <a:rPr lang="en-US" sz="2000">
                <a:cs typeface="Arial" charset="0"/>
              </a:rPr>
              <a:t>&lt;</a:t>
            </a:r>
            <a:r>
              <a:rPr lang="ru-RU" sz="2000">
                <a:cs typeface="Arial" charset="0"/>
              </a:rPr>
              <a:t>1=33˚</a:t>
            </a:r>
            <a:endParaRPr lang="ru-RU" sz="1800">
              <a:cs typeface="Arial" charset="0"/>
            </a:endParaRPr>
          </a:p>
          <a:p>
            <a:pPr>
              <a:buFontTx/>
              <a:buNone/>
            </a:pPr>
            <a:r>
              <a:rPr lang="ru-RU" sz="1800"/>
              <a:t>                                        2        К                        </a:t>
            </a:r>
            <a:r>
              <a:rPr lang="en-US" sz="1800">
                <a:cs typeface="Arial" charset="0"/>
              </a:rPr>
              <a:t>&lt;</a:t>
            </a:r>
            <a:r>
              <a:rPr lang="ru-RU" sz="1800">
                <a:cs typeface="Arial" charset="0"/>
              </a:rPr>
              <a:t> 2= 57˚</a:t>
            </a:r>
          </a:p>
          <a:p>
            <a:pPr>
              <a:buFontTx/>
              <a:buNone/>
            </a:pPr>
            <a:endParaRPr lang="ru-RU" sz="1800"/>
          </a:p>
          <a:p>
            <a:pPr>
              <a:buFontTx/>
              <a:buNone/>
            </a:pPr>
            <a:r>
              <a:rPr lang="ru-RU" sz="1800"/>
              <a:t>                                                                                 АМ=14</a:t>
            </a:r>
          </a:p>
          <a:p>
            <a:pPr>
              <a:buFontTx/>
              <a:buNone/>
            </a:pPr>
            <a:r>
              <a:rPr lang="ru-RU" sz="1800"/>
              <a:t>              В                                                                 ВК=4</a:t>
            </a:r>
          </a:p>
          <a:p>
            <a:pPr>
              <a:buFontTx/>
              <a:buNone/>
            </a:pPr>
            <a:r>
              <a:rPr lang="ru-RU" sz="1800"/>
              <a:t>                                             М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547813" y="2420938"/>
            <a:ext cx="1655762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1908175" y="3213100"/>
            <a:ext cx="17272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547813" y="2420938"/>
            <a:ext cx="360362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908175" y="4437063"/>
            <a:ext cx="12239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3132138" y="3213100"/>
            <a:ext cx="431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547813" y="2420938"/>
            <a:ext cx="20875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7164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3. 28кв.ед.</a:t>
            </a:r>
            <a:endParaRPr lang="ru-RU" sz="2000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4114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56кв.ед.</a:t>
            </a:r>
            <a:endParaRPr lang="ru-RU" sz="20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9528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1. 18кв.ед.</a:t>
            </a:r>
            <a:endParaRPr lang="ru-RU" sz="2000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651668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4. 35кв.ед.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4284663" y="2133600"/>
            <a:ext cx="2087562" cy="2879725"/>
          </a:xfrm>
          <a:prstGeom prst="diamond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Найти площадь ромба:   </a:t>
            </a:r>
            <a:r>
              <a:rPr lang="ru-RU" sz="2400"/>
              <a:t>А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АО=5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ВС=14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                                    В              О         С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                    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                                                    Е</a:t>
            </a: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                                     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9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5364163" y="2133600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284663" y="3573463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7164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3. 35кв.ед.</a:t>
            </a:r>
            <a:endParaRPr lang="ru-RU" sz="2000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6273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140кв.ед.</a:t>
            </a:r>
            <a:endParaRPr lang="ru-RU" sz="200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9750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1. 70кв.ед.</a:t>
            </a:r>
            <a:endParaRPr lang="ru-RU" sz="200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4. 280кв.ед.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38" grpId="0"/>
      <p:bldP spid="14341" grpId="0" animBg="1"/>
      <p:bldP spid="143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Найти  третью сторону треугольника: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60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80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700338" y="2349500"/>
            <a:ext cx="4032250" cy="2159000"/>
          </a:xfrm>
          <a:prstGeom prst="rtTriangle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700338" y="4149725"/>
            <a:ext cx="215900" cy="35877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11188" y="6021388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1. 10  </a:t>
            </a:r>
            <a:endParaRPr lang="ru-RU" sz="180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484438" y="60213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FF0000"/>
                </a:solidFill>
                <a:hlinkClick r:id="" action="ppaction://hlinkshowjump?jump=nextslide"/>
              </a:rPr>
              <a:t>2.100</a:t>
            </a:r>
            <a:endParaRPr lang="ru-RU" sz="1800">
              <a:solidFill>
                <a:srgbClr val="FF0000"/>
              </a:solidFill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572000" y="60213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3. 50</a:t>
            </a:r>
            <a:endParaRPr lang="ru-RU" sz="180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804025" y="60213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4. 35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 animBg="1"/>
      <p:bldP spid="163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411413" y="2492375"/>
            <a:ext cx="4537075" cy="2449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прямоугольника: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5</a:t>
            </a:r>
          </a:p>
          <a:p>
            <a:pPr>
              <a:buFontTx/>
              <a:buNone/>
            </a:pPr>
            <a:r>
              <a:rPr lang="ru-RU"/>
              <a:t>              8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2411413" y="2492375"/>
            <a:ext cx="4537075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2411413" y="2492375"/>
            <a:ext cx="4537075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755650" y="57340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1. 56кв.ед.</a:t>
            </a:r>
            <a:endParaRPr lang="ru-RU" sz="1800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2843213" y="57340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2. 28кв.ед.</a:t>
            </a:r>
            <a:endParaRPr lang="ru-RU" sz="1800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787900" y="57340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3. 24кв.ед</a:t>
            </a:r>
            <a:r>
              <a:rPr lang="ru-RU" sz="1800">
                <a:hlinkClick r:id="" action="ppaction://noaction"/>
              </a:rPr>
              <a:t>.</a:t>
            </a:r>
            <a:endParaRPr lang="ru-RU" sz="1800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732588" y="57340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4. 48кв.ед.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4" grpId="0"/>
      <p:bldP spid="28677" grpId="0" animBg="1"/>
      <p:bldP spid="286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фигуры:           </a:t>
            </a:r>
            <a:r>
              <a:rPr lang="ru-RU" sz="2400"/>
              <a:t>А</a:t>
            </a:r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 sz="2400"/>
              <a:t>         АК=10</a:t>
            </a:r>
          </a:p>
          <a:p>
            <a:pPr>
              <a:buFontTx/>
              <a:buNone/>
            </a:pPr>
            <a:r>
              <a:rPr lang="ru-RU" sz="2400"/>
              <a:t>         РК=4</a:t>
            </a:r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 sz="2400"/>
              <a:t>                                                   Р                              О</a:t>
            </a:r>
            <a:r>
              <a:rPr lang="ru-RU"/>
              <a:t> 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                  К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076825" y="2276475"/>
            <a:ext cx="2520950" cy="2952750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6372225" y="2276475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372225" y="4868863"/>
            <a:ext cx="360363" cy="360362"/>
          </a:xfrm>
          <a:prstGeom prst="rect">
            <a:avLst/>
          </a:prstGeom>
          <a:solidFill>
            <a:srgbClr val="66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508625" y="3429000"/>
            <a:ext cx="3587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6732588" y="3357563"/>
            <a:ext cx="287337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2700338" y="6092825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2. 80кв.ед.</a:t>
            </a:r>
            <a:endParaRPr lang="ru-RU" sz="180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755650" y="6092825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" action="ppaction://hlinkshowjump?jump=nextslide"/>
              </a:rPr>
              <a:t>1. 40кв.ед.</a:t>
            </a:r>
            <a:endParaRPr lang="ru-RU" sz="1800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787900" y="6092825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3. 20кв.ед.</a:t>
            </a:r>
            <a:endParaRPr lang="ru-RU" sz="1800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7019925" y="6092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4. 160кв.ед.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3" grpId="0" animBg="1"/>
      <p:bldP spid="17414" grpId="0" animBg="1"/>
      <p:bldP spid="17415" grpId="0" animBg="1"/>
      <p:bldP spid="17416" grpId="0" animBg="1"/>
      <p:bldP spid="174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фигуры:</a:t>
            </a:r>
          </a:p>
          <a:p>
            <a:pPr>
              <a:buFontTx/>
              <a:buNone/>
            </a:pPr>
            <a:r>
              <a:rPr lang="ru-RU"/>
              <a:t>                                     А                         Н</a:t>
            </a:r>
          </a:p>
          <a:p>
            <a:pPr>
              <a:buFontTx/>
              <a:buNone/>
            </a:pPr>
            <a:r>
              <a:rPr lang="ru-RU"/>
              <a:t>     ВО=24</a:t>
            </a:r>
          </a:p>
          <a:p>
            <a:pPr>
              <a:buFontTx/>
              <a:buNone/>
            </a:pPr>
            <a:r>
              <a:rPr lang="ru-RU"/>
              <a:t>     АО=8</a:t>
            </a:r>
          </a:p>
          <a:p>
            <a:pPr>
              <a:buFontTx/>
              <a:buNone/>
            </a:pPr>
            <a:r>
              <a:rPr lang="ru-RU"/>
              <a:t>   </a:t>
            </a:r>
            <a:r>
              <a:rPr lang="en-US">
                <a:cs typeface="Arial" charset="0"/>
              </a:rPr>
              <a:t>&lt;</a:t>
            </a:r>
            <a:r>
              <a:rPr lang="ru-RU">
                <a:cs typeface="Arial" charset="0"/>
              </a:rPr>
              <a:t>АОВ=30˚</a:t>
            </a:r>
          </a:p>
          <a:p>
            <a:pPr>
              <a:buFontTx/>
              <a:buNone/>
            </a:pPr>
            <a:r>
              <a:rPr lang="ru-RU"/>
              <a:t>                            О                           В</a:t>
            </a:r>
          </a:p>
          <a:p>
            <a:pPr>
              <a:buFontTx/>
              <a:buNone/>
            </a:pPr>
            <a:r>
              <a:rPr lang="ru-RU"/>
              <a:t>                                      Н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140200" y="2565400"/>
            <a:ext cx="3671888" cy="2232025"/>
          </a:xfrm>
          <a:prstGeom prst="parallelogram">
            <a:avLst>
              <a:gd name="adj" fmla="val 41127"/>
            </a:avLst>
          </a:prstGeom>
          <a:solidFill>
            <a:srgbClr val="E3BA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5076825" y="25654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076825" y="4437063"/>
            <a:ext cx="215900" cy="360362"/>
          </a:xfrm>
          <a:prstGeom prst="rect">
            <a:avLst/>
          </a:prstGeom>
          <a:solidFill>
            <a:srgbClr val="E3BA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4500563" y="34290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7235825" y="35004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795963" y="2349500"/>
            <a:ext cx="2889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6156325" y="2349500"/>
            <a:ext cx="2889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5795963" y="4581525"/>
            <a:ext cx="2889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5508625" y="4581525"/>
            <a:ext cx="2889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971550" y="60213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1. 48кв.ед.</a:t>
            </a:r>
            <a:endParaRPr lang="ru-RU" sz="1800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2987675" y="60213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" action="ppaction://hlinkshowjump?jump=nextslide"/>
              </a:rPr>
              <a:t>2. 96кв.ед</a:t>
            </a:r>
            <a:r>
              <a:rPr lang="ru-RU" sz="1800"/>
              <a:t>.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4787900" y="60213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3. 24кв.ед.</a:t>
            </a:r>
            <a:endParaRPr lang="ru-RU" sz="1800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6659563" y="6021388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4. 192кв.ед.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6" grpId="0" animBg="1"/>
      <p:bldP spid="18437" grpId="0" animBg="1"/>
      <p:bldP spid="18438" grpId="0" animBg="1"/>
      <p:bldP spid="18439" grpId="0" animBg="1"/>
      <p:bldP spid="18440" grpId="0" animBg="1"/>
      <p:bldP spid="18441" grpId="0" animBg="1"/>
      <p:bldP spid="18442" grpId="0" animBg="1"/>
      <p:bldP spid="18449" grpId="0" animBg="1"/>
      <p:bldP spid="184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фигуры: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7                      25</a:t>
            </a:r>
          </a:p>
          <a:p>
            <a:pPr>
              <a:buFontTx/>
              <a:buNone/>
            </a:pPr>
            <a:endParaRPr lang="ru-RU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2916238" y="2420938"/>
            <a:ext cx="3887787" cy="1871662"/>
          </a:xfrm>
          <a:prstGeom prst="rtTriangle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916238" y="4005263"/>
            <a:ext cx="360362" cy="287337"/>
          </a:xfrm>
          <a:prstGeom prst="rect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827088" y="594995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1. 175кв.ед.</a:t>
            </a:r>
            <a:endParaRPr lang="ru-RU" sz="180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700338" y="59499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2. 42кв.ед.</a:t>
            </a:r>
            <a:endParaRPr lang="ru-RU" sz="180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4859338" y="594995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3. 87,5кв.ед.</a:t>
            </a:r>
            <a:endParaRPr lang="ru-RU" sz="180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6659563" y="594995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" action="ppaction://hlinkshowjump?jump=nextslide"/>
              </a:rPr>
              <a:t>4. 84кв.ед.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 animBg="1"/>
      <p:bldP spid="1946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трапеции:</a:t>
            </a:r>
          </a:p>
          <a:p>
            <a:pPr>
              <a:buFontTx/>
              <a:buNone/>
            </a:pPr>
            <a:endParaRPr lang="ru-RU" sz="2000"/>
          </a:p>
          <a:p>
            <a:pPr>
              <a:buFontTx/>
              <a:buNone/>
            </a:pPr>
            <a:r>
              <a:rPr lang="ru-RU" sz="2000"/>
              <a:t>  ВН=2                                                             К                        Р    </a:t>
            </a:r>
          </a:p>
          <a:p>
            <a:pPr>
              <a:buFontTx/>
              <a:buNone/>
            </a:pPr>
            <a:r>
              <a:rPr lang="ru-RU" sz="2000"/>
              <a:t>  КР=6</a:t>
            </a:r>
          </a:p>
          <a:p>
            <a:pPr>
              <a:buFontTx/>
              <a:buNone/>
            </a:pPr>
            <a:r>
              <a:rPr lang="ru-RU" sz="2000"/>
              <a:t>  </a:t>
            </a:r>
            <a:r>
              <a:rPr lang="en-US" sz="2000">
                <a:cs typeface="Arial" charset="0"/>
              </a:rPr>
              <a:t>&lt;</a:t>
            </a:r>
            <a:r>
              <a:rPr lang="ru-RU" sz="2000">
                <a:cs typeface="Arial" charset="0"/>
              </a:rPr>
              <a:t>КВН=45˚</a:t>
            </a:r>
          </a:p>
          <a:p>
            <a:pPr>
              <a:buFontTx/>
              <a:buNone/>
            </a:pPr>
            <a:r>
              <a:rPr lang="ru-RU" sz="2000"/>
              <a:t> 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        В                                          О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                  Н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rot="10800000">
            <a:off x="5076825" y="2708275"/>
            <a:ext cx="2879725" cy="15128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5795963" y="270827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795963" y="3933825"/>
            <a:ext cx="144462" cy="28733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5364163" y="3357563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7451725" y="33575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684213" y="6021388"/>
            <a:ext cx="111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1. 8кв.ед</a:t>
            </a:r>
            <a:endParaRPr lang="ru-RU" sz="18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555875" y="60213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2. 16кв.ед</a:t>
            </a:r>
            <a:endParaRPr lang="ru-RU" sz="1800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427538" y="60213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3. 32кв.ед</a:t>
            </a:r>
            <a:endParaRPr lang="ru-RU" sz="1800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6516688" y="60213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4. 64кв.ед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2" grpId="0" animBg="1"/>
      <p:bldP spid="22533" grpId="0" animBg="1"/>
      <p:bldP spid="22534" grpId="0" animBg="1"/>
      <p:bldP spid="22535" grpId="0" animBg="1"/>
      <p:bldP spid="225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треугольника: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9                12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    15</a:t>
            </a:r>
          </a:p>
          <a:p>
            <a:pPr>
              <a:buFontTx/>
              <a:buNone/>
            </a:pPr>
            <a:endParaRPr lang="ru-RU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 rot="9365305">
            <a:off x="2484438" y="3213100"/>
            <a:ext cx="3529012" cy="1584325"/>
          </a:xfrm>
          <a:prstGeom prst="rtTriangle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827088" y="594995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1. 36кв.ед</a:t>
            </a:r>
            <a:endParaRPr lang="ru-RU" sz="180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916238" y="594995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2. 108кв.ед</a:t>
            </a:r>
            <a:endParaRPr lang="ru-RU" sz="180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787900" y="594995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3. 54кв.ед</a:t>
            </a:r>
            <a:endParaRPr lang="ru-RU" sz="1800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948488" y="594995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4. 90кв.ед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17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трапеции:</a:t>
            </a:r>
          </a:p>
          <a:p>
            <a:pPr>
              <a:buFontTx/>
              <a:buNone/>
            </a:pPr>
            <a:r>
              <a:rPr lang="ru-RU"/>
              <a:t>                                          21</a:t>
            </a:r>
          </a:p>
          <a:p>
            <a:pPr>
              <a:buFontTx/>
              <a:buNone/>
            </a:pPr>
            <a:r>
              <a:rPr lang="ru-RU"/>
              <a:t>                     </a:t>
            </a:r>
          </a:p>
          <a:p>
            <a:pPr>
              <a:buFontTx/>
              <a:buNone/>
            </a:pPr>
            <a:r>
              <a:rPr lang="ru-RU"/>
              <a:t>                         20                               25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 rot="5400000">
            <a:off x="4788694" y="1916906"/>
            <a:ext cx="1800225" cy="3529013"/>
          </a:xfrm>
          <a:prstGeom prst="flowChartManualInpu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24300" y="4292600"/>
            <a:ext cx="576263" cy="28892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732588" y="27813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732588" y="4292600"/>
            <a:ext cx="144462" cy="28892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55650" y="594995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1. 570кв.ед</a:t>
            </a:r>
            <a:endParaRPr lang="ru-RU" sz="18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55875" y="594995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2. 1040кв.ед</a:t>
            </a:r>
            <a:endParaRPr lang="ru-RU" sz="1800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716463" y="594995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3. 235кв.ед</a:t>
            </a:r>
            <a:endParaRPr lang="ru-RU" sz="1800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6659563" y="594995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4. 410кв.ед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 animBg="1"/>
      <p:bldP spid="25605" grpId="0" animBg="1"/>
      <p:bldP spid="25606" grpId="0" animBg="1"/>
      <p:bldP spid="256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55650" y="1196975"/>
            <a:ext cx="77041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Итак, перед тобой тест  по теме «Площади».</a:t>
            </a:r>
          </a:p>
          <a:p>
            <a:pPr>
              <a:spcBef>
                <a:spcPct val="50000"/>
              </a:spcBef>
            </a:pPr>
            <a:r>
              <a:rPr lang="ru-RU" sz="2000" b="1" i="1"/>
              <a:t>Он поможет тебе повторить данную тему и подготовиться к контрольной работе.</a:t>
            </a:r>
          </a:p>
          <a:p>
            <a:pPr algn="ctr">
              <a:spcBef>
                <a:spcPct val="50000"/>
              </a:spcBef>
            </a:pPr>
            <a:r>
              <a:rPr lang="ru-RU" sz="2400"/>
              <a:t>Тебе будут предложены задачи и варианты ответов.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99"/>
                </a:solidFill>
              </a:rPr>
              <a:t>Если ты правильно ответишь на вопрос</a:t>
            </a:r>
            <a:r>
              <a:rPr lang="ru-RU" sz="1800"/>
              <a:t> –  перейдешь к  следующей задаче.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99"/>
                </a:solidFill>
              </a:rPr>
              <a:t>А если твой ответ не правильный</a:t>
            </a:r>
            <a:r>
              <a:rPr lang="ru-RU" sz="1800"/>
              <a:t>  - компьютер отправит тебя повторить теорию</a:t>
            </a:r>
          </a:p>
          <a:p>
            <a:pPr>
              <a:spcBef>
                <a:spcPct val="50000"/>
              </a:spcBef>
            </a:pPr>
            <a:r>
              <a:rPr lang="ru-RU" sz="1800"/>
              <a:t> и снова предложит решить ту же задачу.</a:t>
            </a:r>
          </a:p>
        </p:txBody>
      </p:sp>
      <p:sp>
        <p:nvSpPr>
          <p:cNvPr id="5127" name="AutoShape 7">
            <a:hlinkClick r:id="" action="ppaction://hlinkshowjump?jump=nextslide" highlightClick="1">
              <a:snd r:embed="rId2" name="wind.wav" builtIn="1"/>
            </a:hlinkClick>
          </p:cNvPr>
          <p:cNvSpPr>
            <a:spLocks noChangeArrowheads="1"/>
          </p:cNvSpPr>
          <p:nvPr/>
        </p:nvSpPr>
        <p:spPr bwMode="auto">
          <a:xfrm>
            <a:off x="7956550" y="6092825"/>
            <a:ext cx="863600" cy="360363"/>
          </a:xfrm>
          <a:prstGeom prst="actionButtonForwardNext">
            <a:avLst/>
          </a:prstGeom>
          <a:solidFill>
            <a:srgbClr val="CC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 rot="840763">
            <a:off x="3130550" y="2759075"/>
            <a:ext cx="3944938" cy="187166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№18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параллелограмма: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                                                                             </a:t>
            </a:r>
          </a:p>
          <a:p>
            <a:pPr>
              <a:buFontTx/>
              <a:buNone/>
            </a:pPr>
            <a:r>
              <a:rPr lang="ru-RU" sz="2000"/>
              <a:t>                                  14                               8                                   </a:t>
            </a:r>
          </a:p>
          <a:p>
            <a:pPr>
              <a:buFontTx/>
              <a:buNone/>
            </a:pPr>
            <a:endParaRPr lang="ru-RU" sz="2000"/>
          </a:p>
          <a:p>
            <a:pPr>
              <a:buFontTx/>
              <a:buNone/>
            </a:pPr>
            <a:r>
              <a:rPr lang="ru-RU" sz="2000"/>
              <a:t>                                                                                       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                                  35</a:t>
            </a:r>
            <a:r>
              <a:rPr lang="ru-RU" sz="2000">
                <a:cs typeface="Arial" charset="0"/>
              </a:rPr>
              <a:t>˚</a:t>
            </a:r>
          </a:p>
          <a:p>
            <a:pPr>
              <a:buFontTx/>
              <a:buNone/>
            </a:pPr>
            <a:r>
              <a:rPr lang="ru-RU" sz="2000">
                <a:cs typeface="Arial" charset="0"/>
              </a:rPr>
              <a:t>                                                    55˚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                   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V="1">
            <a:off x="2987675" y="3284538"/>
            <a:ext cx="424815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68313" y="6021388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1. 112кв.ед.</a:t>
            </a:r>
            <a:endParaRPr lang="ru-RU" sz="1800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555875" y="60213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2. 56кв.ед.</a:t>
            </a:r>
            <a:endParaRPr lang="ru-RU" sz="1800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7019925" y="60213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4. 22кв.ед.</a:t>
            </a:r>
            <a:endParaRPr lang="ru-RU" sz="1800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716463" y="60213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3. 44кв.ед.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6" grpId="0"/>
      <p:bldP spid="266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№19*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высоту треугольника: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15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    20</a:t>
            </a:r>
          </a:p>
          <a:p>
            <a:pPr>
              <a:buFontTx/>
              <a:buNone/>
            </a:pPr>
            <a:r>
              <a:rPr lang="ru-RU"/>
              <a:t>                            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2268538" y="2133600"/>
            <a:ext cx="4824412" cy="1871663"/>
          </a:xfrm>
          <a:prstGeom prst="rtTriangle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 rot="1285247">
            <a:off x="2933700" y="2466975"/>
            <a:ext cx="287338" cy="288925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268538" y="3573463"/>
            <a:ext cx="215900" cy="431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2268538" y="2420938"/>
            <a:ext cx="719137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771775" y="60213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2.  12</a:t>
            </a:r>
            <a:endParaRPr lang="ru-RU" sz="180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900113" y="60213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1. 24</a:t>
            </a:r>
            <a:endParaRPr lang="ru-RU" sz="1800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643438" y="60213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3. 6</a:t>
            </a:r>
            <a:endParaRPr lang="ru-RU" sz="1800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6877050" y="60213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4. 3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0" grpId="0" animBg="1"/>
      <p:bldP spid="29703" grpId="0" animBg="1"/>
      <p:bldP spid="29704" grpId="0" animBg="1"/>
      <p:bldP spid="2970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148263" y="2133600"/>
            <a:ext cx="2160587" cy="3313113"/>
          </a:xfrm>
          <a:prstGeom prst="diamond">
            <a:avLst/>
          </a:prstGeom>
          <a:solidFill>
            <a:srgbClr val="C104C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20*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ромба: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                   12</a:t>
            </a:r>
          </a:p>
          <a:p>
            <a:pPr>
              <a:buFontTx/>
              <a:buNone/>
            </a:pPr>
            <a:r>
              <a:rPr lang="ru-RU" sz="2400"/>
              <a:t>   </a:t>
            </a:r>
            <a:endParaRPr lang="en-US" sz="2400">
              <a:cs typeface="Arial" charset="0"/>
            </a:endParaRPr>
          </a:p>
          <a:p>
            <a:pPr>
              <a:buFontTx/>
              <a:buNone/>
            </a:pPr>
            <a:r>
              <a:rPr lang="ru-RU" sz="2400"/>
              <a:t>                                                                               8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                            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5148263" y="2852738"/>
            <a:ext cx="15843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 rot="3551688">
            <a:off x="6465094" y="2869407"/>
            <a:ext cx="274637" cy="406400"/>
          </a:xfrm>
          <a:prstGeom prst="rect">
            <a:avLst/>
          </a:prstGeom>
          <a:solidFill>
            <a:srgbClr val="C104C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700338" y="6092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2. 240кв.ед.</a:t>
            </a:r>
            <a:endParaRPr lang="ru-RU" sz="1800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827088" y="6092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1. 120кв.ед.</a:t>
            </a:r>
            <a:endParaRPr lang="ru-RU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716463" y="6092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" action="ppaction://hlinkshowjump?jump=nextslide"/>
              </a:rPr>
              <a:t>3. 300кв.ед.</a:t>
            </a:r>
            <a:endParaRPr lang="ru-RU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6877050" y="6092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1800">
                <a:hlinkClick r:id="rId2" action="ppaction://hlinksldjump"/>
              </a:rPr>
              <a:t>4. 150кв.ед.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2" grpId="0"/>
      <p:bldP spid="30725" grpId="0" animBg="1"/>
      <p:bldP spid="307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800000"/>
                </a:solidFill>
              </a:rPr>
              <a:t>Ты молодец!!!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C104C6"/>
                </a:solidFill>
              </a:rPr>
              <a:t>Ты решил все задачи.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C104C6"/>
                </a:solidFill>
              </a:rPr>
              <a:t>Можешь поставить себе оценку: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C104C6"/>
                </a:solidFill>
              </a:rPr>
              <a:t>«5» - если с первого раза правильно решил 18-20 задач.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C104C6"/>
                </a:solidFill>
              </a:rPr>
              <a:t>«4» - 15-17 задач.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C104C6"/>
                </a:solidFill>
              </a:rPr>
              <a:t>«3» - 10 -14 задач.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C104C6"/>
                </a:solidFill>
              </a:rPr>
              <a:t>Ну а если ты с первого раза не справился с 10 задачами – надо повторить всю тему.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b="1" i="1">
              <a:solidFill>
                <a:srgbClr val="C104C6"/>
              </a:solidFill>
            </a:endParaRPr>
          </a:p>
        </p:txBody>
      </p:sp>
      <p:sp>
        <p:nvSpPr>
          <p:cNvPr id="3174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380288" y="6021388"/>
            <a:ext cx="1152525" cy="576262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187"/>
          </a:xfrm>
          <a:solidFill>
            <a:srgbClr val="FBA1FD"/>
          </a:solidFill>
        </p:spPr>
        <p:txBody>
          <a:bodyPr/>
          <a:lstStyle/>
          <a:p>
            <a:r>
              <a:rPr lang="ru-RU" sz="6600" b="1">
                <a:solidFill>
                  <a:srgbClr val="800000"/>
                </a:solidFill>
              </a:rPr>
              <a:t>ДО СВИДАНИЯ</a:t>
            </a:r>
            <a:br>
              <a:rPr lang="ru-RU" sz="6600" b="1">
                <a:solidFill>
                  <a:srgbClr val="800000"/>
                </a:solidFill>
              </a:rPr>
            </a:br>
            <a:r>
              <a:rPr lang="ru-RU" sz="6600" b="1">
                <a:solidFill>
                  <a:srgbClr val="800000"/>
                </a:solidFill>
              </a:rPr>
              <a:t>(может ещё </a:t>
            </a:r>
            <a:br>
              <a:rPr lang="ru-RU" sz="6600" b="1">
                <a:solidFill>
                  <a:srgbClr val="800000"/>
                </a:solidFill>
              </a:rPr>
            </a:br>
            <a:r>
              <a:rPr lang="ru-RU" sz="6600" b="1">
                <a:solidFill>
                  <a:srgbClr val="800000"/>
                </a:solidFill>
              </a:rPr>
              <a:t>встретимся)</a:t>
            </a:r>
          </a:p>
        </p:txBody>
      </p:sp>
      <p:sp>
        <p:nvSpPr>
          <p:cNvPr id="32772" name="AutoShape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164388" y="6021388"/>
            <a:ext cx="1150937" cy="431800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ru-RU" sz="180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Ну и ну! Забыл площадь квадрата?</a:t>
            </a:r>
            <a:br>
              <a:rPr lang="ru-RU">
                <a:solidFill>
                  <a:srgbClr val="FF0000"/>
                </a:solidFill>
              </a:rPr>
            </a:br>
            <a:endParaRPr lang="ru-RU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Я бы на твоем месте уже закончил тест!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Ладно получи еще один шанс - вспоминай , как найти площадь квадрата.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/>
              <a:t>Есть два способа:</a:t>
            </a:r>
            <a:br>
              <a:rPr lang="ru-RU" sz="3600"/>
            </a:br>
            <a:r>
              <a:rPr lang="ru-RU" sz="2000"/>
              <a:t>Площадь квадрата равна      Площадь квадрата равна</a:t>
            </a:r>
            <a:br>
              <a:rPr lang="ru-RU" sz="2000"/>
            </a:br>
            <a:r>
              <a:rPr lang="ru-RU" sz="2000"/>
              <a:t> квадрату его стороны.          половине квадрата его </a:t>
            </a:r>
            <a:br>
              <a:rPr lang="ru-RU" sz="2000"/>
            </a:br>
            <a:r>
              <a:rPr lang="ru-RU" sz="2000"/>
              <a:t>                                                         диагонали.</a:t>
            </a:r>
            <a:br>
              <a:rPr lang="ru-RU" sz="2000"/>
            </a:br>
            <a:r>
              <a:rPr lang="ru-RU" sz="2000"/>
              <a:t>                              А                        В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en-US" sz="2000"/>
              <a:t>S= AB</a:t>
            </a:r>
            <a:r>
              <a:rPr lang="en-US" sz="2000" baseline="30000"/>
              <a:t>2                                                                        </a:t>
            </a:r>
            <a:r>
              <a:rPr lang="en-US" sz="2000"/>
              <a:t>S= </a:t>
            </a:r>
            <a:r>
              <a:rPr lang="en-US" sz="2000">
                <a:cs typeface="Arial" charset="0"/>
              </a:rPr>
              <a:t>½ BC</a:t>
            </a:r>
            <a:r>
              <a:rPr lang="en-US" sz="2000" baseline="30000">
                <a:cs typeface="Arial" charset="0"/>
              </a:rPr>
              <a:t>2</a:t>
            </a:r>
            <a:r>
              <a:rPr lang="ru-RU" sz="2000"/>
              <a:t/>
            </a:r>
            <a:br>
              <a:rPr lang="ru-RU" sz="2000"/>
            </a:br>
            <a:r>
              <a:rPr lang="en-US" sz="1800"/>
              <a:t>                                                                     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endParaRPr lang="ru-RU" sz="1800"/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                                   С                             К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59113" y="4437063"/>
            <a:ext cx="1727200" cy="1584325"/>
          </a:xfrm>
          <a:prstGeom prst="rect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596188" y="6021388"/>
            <a:ext cx="936625" cy="503237"/>
          </a:xfrm>
          <a:prstGeom prst="actionButtonForwardNext">
            <a:avLst/>
          </a:prstGeom>
          <a:solidFill>
            <a:srgbClr val="CC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3059113" y="4437063"/>
            <a:ext cx="1728787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30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800"/>
                            </p:stCondLst>
                            <p:childTnLst>
                              <p:par>
                                <p:cTn id="3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800"/>
                            </p:stCondLst>
                            <p:childTnLst>
                              <p:par>
                                <p:cTn id="5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8" grpId="0" animBg="1"/>
      <p:bldP spid="215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Ты ошибся!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Давай вспомним, как находится площадь прямоугольника.</a:t>
            </a:r>
          </a:p>
          <a:p>
            <a:pPr>
              <a:buFontTx/>
              <a:buNone/>
            </a:pPr>
            <a:r>
              <a:rPr lang="ru-RU" sz="2400"/>
              <a:t>Площадь прямоугольника равна произведению двух его смежных сторон.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А                                         В</a:t>
            </a:r>
          </a:p>
          <a:p>
            <a:pPr>
              <a:buFontTx/>
              <a:buNone/>
            </a:pPr>
            <a:r>
              <a:rPr lang="ru-RU" sz="2400"/>
              <a:t>  </a:t>
            </a:r>
            <a:r>
              <a:rPr lang="en-US" sz="2400"/>
              <a:t>S= AB</a:t>
            </a:r>
            <a:r>
              <a:rPr lang="en-US" sz="2400">
                <a:cs typeface="Arial" charset="0"/>
              </a:rPr>
              <a:t>•BK</a:t>
            </a:r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 sz="2400"/>
              <a:t>                                             С                                          К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43438" y="3789363"/>
            <a:ext cx="3384550" cy="1584325"/>
          </a:xfrm>
          <a:prstGeom prst="rect">
            <a:avLst/>
          </a:prstGeom>
          <a:solidFill>
            <a:srgbClr val="C104C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AutoShape 5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667625" y="6021388"/>
            <a:ext cx="936625" cy="503237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Ты ошибся!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>
                <a:solidFill>
                  <a:srgbClr val="800000"/>
                </a:solidFill>
              </a:rPr>
              <a:t>Ай - ай, позор –</a:t>
            </a:r>
            <a:r>
              <a:rPr lang="ru-RU" sz="2400">
                <a:solidFill>
                  <a:srgbClr val="800000"/>
                </a:solidFill>
              </a:rPr>
              <a:t>не знать, как находится площадь параллелограмма.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          А                          К</a:t>
            </a:r>
          </a:p>
          <a:p>
            <a:pPr>
              <a:buFontTx/>
              <a:buNone/>
            </a:pPr>
            <a:r>
              <a:rPr lang="ru-RU" sz="2400"/>
              <a:t> Площадь параллелограмма</a:t>
            </a:r>
          </a:p>
          <a:p>
            <a:pPr>
              <a:buFontTx/>
              <a:buNone/>
            </a:pPr>
            <a:r>
              <a:rPr lang="ru-RU" sz="2400"/>
              <a:t>  равна произведению</a:t>
            </a:r>
          </a:p>
          <a:p>
            <a:pPr>
              <a:buFontTx/>
              <a:buNone/>
            </a:pPr>
            <a:r>
              <a:rPr lang="ru-RU" sz="2400"/>
              <a:t> основания на высоту.</a:t>
            </a:r>
          </a:p>
          <a:p>
            <a:pPr>
              <a:buFontTx/>
              <a:buNone/>
            </a:pPr>
            <a:r>
              <a:rPr lang="ru-RU" sz="2400"/>
              <a:t>    </a:t>
            </a:r>
            <a:r>
              <a:rPr lang="en-US" sz="2400"/>
              <a:t>S=CM</a:t>
            </a:r>
            <a:r>
              <a:rPr lang="en-US" sz="2400">
                <a:cs typeface="Arial" charset="0"/>
              </a:rPr>
              <a:t>• AH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С                             М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           Н</a:t>
            </a: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5364163" y="2924175"/>
            <a:ext cx="2808287" cy="2160588"/>
          </a:xfrm>
          <a:prstGeom prst="parallelogram">
            <a:avLst>
              <a:gd name="adj" fmla="val 32494"/>
            </a:avLst>
          </a:prstGeom>
          <a:solidFill>
            <a:srgbClr val="FBA1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084888" y="29241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084888" y="4797425"/>
            <a:ext cx="215900" cy="287338"/>
          </a:xfrm>
          <a:prstGeom prst="rect">
            <a:avLst/>
          </a:prstGeom>
          <a:solidFill>
            <a:srgbClr val="FBA1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3" name="AutoShape 7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308850" y="6021388"/>
            <a:ext cx="1223963" cy="431800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12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40"/>
                            </p:stCondLst>
                            <p:childTnLst>
                              <p:par>
                                <p:cTn id="4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760"/>
                            </p:stCondLst>
                            <p:childTnLst>
                              <p:par>
                                <p:cTn id="5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20"/>
                            </p:stCondLst>
                            <p:childTnLst>
                              <p:par>
                                <p:cTn id="5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840"/>
                            </p:stCondLst>
                            <p:childTnLst>
                              <p:par>
                                <p:cTn id="6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960"/>
                            </p:stCondLst>
                            <p:childTnLst>
                              <p:par>
                                <p:cTn id="7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0" grpId="0" animBg="1"/>
      <p:bldP spid="34821" grpId="0" animBg="1"/>
      <p:bldP spid="348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Очень плохо!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Вспомни, как находится площадь треугольника.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Площадь треугольника равна</a:t>
            </a:r>
            <a:r>
              <a:rPr lang="en-US" sz="2000"/>
              <a:t>            </a:t>
            </a:r>
            <a:r>
              <a:rPr lang="ru-RU" sz="2000"/>
              <a:t>Для прямоугольного треуголь-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половине произведения                    ника можно сказать так: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его основания на высоту.                  площадь равна половине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                    А                               произведения его катетов.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                                                                Е                </a:t>
            </a:r>
            <a:r>
              <a:rPr lang="en-US" sz="2000"/>
              <a:t>S=</a:t>
            </a:r>
            <a:r>
              <a:rPr lang="en-US" sz="2000">
                <a:cs typeface="Arial" charset="0"/>
              </a:rPr>
              <a:t>½ EO•OK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/>
          </a:p>
          <a:p>
            <a:pPr>
              <a:lnSpc>
                <a:spcPct val="90000"/>
              </a:lnSpc>
              <a:buFontTx/>
              <a:buNone/>
            </a:pPr>
            <a:endParaRPr lang="ru-RU" sz="20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В                      Н       С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S=</a:t>
            </a:r>
            <a:r>
              <a:rPr lang="en-US" sz="2400">
                <a:cs typeface="Arial" charset="0"/>
              </a:rPr>
              <a:t>½BC•AH</a:t>
            </a:r>
            <a:r>
              <a:rPr lang="ru-RU" sz="2400">
                <a:cs typeface="Arial" charset="0"/>
              </a:rPr>
              <a:t>                                         </a:t>
            </a:r>
            <a:r>
              <a:rPr lang="ru-RU" sz="2000">
                <a:cs typeface="Arial" charset="0"/>
              </a:rPr>
              <a:t>О                          К</a:t>
            </a: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827088" y="4005263"/>
            <a:ext cx="2447925" cy="1296987"/>
          </a:xfrm>
          <a:prstGeom prst="triangle">
            <a:avLst>
              <a:gd name="adj" fmla="val 76852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700338" y="40052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2411413" y="5013325"/>
            <a:ext cx="288925" cy="287338"/>
          </a:xfrm>
          <a:prstGeom prst="flowChart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5724525" y="4508500"/>
            <a:ext cx="2305050" cy="1079500"/>
          </a:xfrm>
          <a:prstGeom prst="rtTriangle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724525" y="5300663"/>
            <a:ext cx="144463" cy="28733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1" name="AutoShape 11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451725" y="6092825"/>
            <a:ext cx="1223963" cy="504825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 animBg="1"/>
      <p:bldP spid="35846" grpId="0" animBg="1"/>
      <p:bldP spid="35848" grpId="0" animBg="1"/>
      <p:bldP spid="35849" grpId="0" animBg="1"/>
      <p:bldP spid="358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Ой, ты ошибся!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Ты забыл формулу площади трапеции!</a:t>
            </a:r>
          </a:p>
          <a:p>
            <a:pPr>
              <a:buFontTx/>
              <a:buNone/>
            </a:pPr>
            <a:r>
              <a:rPr lang="ru-RU" sz="2400"/>
              <a:t>Площадь трапеции равна               А               О</a:t>
            </a:r>
          </a:p>
          <a:p>
            <a:pPr>
              <a:buFontTx/>
              <a:buNone/>
            </a:pPr>
            <a:r>
              <a:rPr lang="ru-RU" sz="2400"/>
              <a:t>половине произведения</a:t>
            </a:r>
          </a:p>
          <a:p>
            <a:pPr>
              <a:buFontTx/>
              <a:buNone/>
            </a:pPr>
            <a:r>
              <a:rPr lang="ru-RU" sz="2400"/>
              <a:t>суммы оснований на</a:t>
            </a:r>
          </a:p>
          <a:p>
            <a:pPr>
              <a:buFontTx/>
              <a:buNone/>
            </a:pPr>
            <a:r>
              <a:rPr lang="ru-RU" sz="2400"/>
              <a:t>высоту.                                       В                             Т</a:t>
            </a:r>
          </a:p>
          <a:p>
            <a:pPr>
              <a:buFontTx/>
              <a:buNone/>
            </a:pPr>
            <a:r>
              <a:rPr lang="ru-RU" sz="2400"/>
              <a:t>                                                           Н</a:t>
            </a:r>
          </a:p>
          <a:p>
            <a:pPr>
              <a:buFontTx/>
              <a:buNone/>
            </a:pPr>
            <a:r>
              <a:rPr lang="en-US" sz="2400"/>
              <a:t>S=</a:t>
            </a:r>
            <a:r>
              <a:rPr lang="en-US" sz="2400">
                <a:cs typeface="Arial" charset="0"/>
              </a:rPr>
              <a:t>½(AO+BT)•AH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 rot="10800000">
            <a:off x="5148263" y="2708275"/>
            <a:ext cx="2376487" cy="11525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BA1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5724525" y="27082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724525" y="3573463"/>
            <a:ext cx="215900" cy="288925"/>
          </a:xfrm>
          <a:prstGeom prst="rect">
            <a:avLst/>
          </a:prstGeom>
          <a:solidFill>
            <a:srgbClr val="FBA1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1" name="AutoShape 7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451725" y="5876925"/>
            <a:ext cx="1081088" cy="576263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500"/>
                            </p:stCondLst>
                            <p:childTnLst>
                              <p:par>
                                <p:cTn id="6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500"/>
                            </p:stCondLst>
                            <p:childTnLst>
                              <p:par>
                                <p:cTn id="7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500"/>
                            </p:stCondLst>
                            <p:childTnLst>
                              <p:par>
                                <p:cTn id="8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8" grpId="0" animBg="1"/>
      <p:bldP spid="36869" grpId="0" animBg="1"/>
      <p:bldP spid="368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квадрата:</a:t>
            </a:r>
          </a:p>
          <a:p>
            <a:pPr>
              <a:buFontTx/>
              <a:buNone/>
            </a:pPr>
            <a:r>
              <a:rPr lang="ru-RU"/>
              <a:t>                А                                 В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13см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С                                 Н</a:t>
            </a:r>
          </a:p>
          <a:p>
            <a:pPr>
              <a:buFontTx/>
              <a:buNone/>
            </a:pPr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700338" y="2276475"/>
            <a:ext cx="3529012" cy="3455988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8313" y="6165850"/>
            <a:ext cx="1403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  </a:t>
            </a:r>
            <a:r>
              <a:rPr lang="ru-RU" sz="2000">
                <a:solidFill>
                  <a:srgbClr val="CC0099"/>
                </a:solidFill>
                <a:hlinkClick r:id="rId2" action="ppaction://hlinksldjump"/>
              </a:rPr>
              <a:t>1. 26см</a:t>
            </a:r>
            <a:r>
              <a:rPr lang="ru-RU" sz="2000" baseline="30000">
                <a:solidFill>
                  <a:srgbClr val="CC0099"/>
                </a:solidFill>
                <a:hlinkClick r:id="rId2" action="ppaction://hlinksldjump"/>
              </a:rPr>
              <a:t>2</a:t>
            </a:r>
            <a:endParaRPr lang="ru-RU" sz="2000" baseline="30000">
              <a:solidFill>
                <a:srgbClr val="CC0099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411413" y="6165850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     </a:t>
            </a:r>
            <a:r>
              <a:rPr lang="ru-RU" sz="2000">
                <a:hlinkClick r:id="" action="ppaction://hlinkshowjump?jump=nextslide"/>
              </a:rPr>
              <a:t>2. 169см</a:t>
            </a:r>
            <a:r>
              <a:rPr lang="ru-RU" sz="2000" baseline="30000">
                <a:hlinkClick r:id="" action="ppaction://hlinkshowjump?jump=nextslide"/>
              </a:rPr>
              <a:t>2</a:t>
            </a:r>
            <a:endParaRPr lang="ru-RU" sz="200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932363" y="6165850"/>
            <a:ext cx="1441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hlinkClick r:id="rId2" action="ppaction://hlinksldjump"/>
              </a:rPr>
              <a:t>3</a:t>
            </a:r>
            <a:r>
              <a:rPr lang="ru-RU" sz="2000">
                <a:hlinkClick r:id="rId2" action="ppaction://hlinksldjump"/>
              </a:rPr>
              <a:t>. 52 см</a:t>
            </a:r>
            <a:r>
              <a:rPr lang="ru-RU" sz="2000" baseline="30000">
                <a:hlinkClick r:id="rId2" action="ppaction://hlinksldjump"/>
              </a:rPr>
              <a:t>2</a:t>
            </a:r>
            <a:endParaRPr lang="ru-RU" sz="2000" baseline="3000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948488" y="616585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hlinkClick r:id="rId2" action="ppaction://hlinksldjump"/>
              </a:rPr>
              <a:t>4. 39см</a:t>
            </a:r>
            <a:r>
              <a:rPr lang="ru-RU" sz="1800" baseline="30000">
                <a:hlinkClick r:id="rId2" action="ppaction://hlinksldjump"/>
              </a:rPr>
              <a:t>2</a:t>
            </a:r>
            <a:endParaRPr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Ты ошибся!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Давай вспомним одну формулу 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 sz="2000"/>
              <a:t> Если диагонали четырехугольника взаимно                               Р</a:t>
            </a:r>
          </a:p>
          <a:p>
            <a:pPr>
              <a:buFontTx/>
              <a:buNone/>
            </a:pPr>
            <a:r>
              <a:rPr lang="ru-RU" sz="2000"/>
              <a:t>  перпендикулярны, то его площадь                  А</a:t>
            </a:r>
          </a:p>
          <a:p>
            <a:pPr>
              <a:buFontTx/>
              <a:buNone/>
            </a:pPr>
            <a:r>
              <a:rPr lang="ru-RU" sz="2000"/>
              <a:t>  равна половине</a:t>
            </a:r>
          </a:p>
          <a:p>
            <a:pPr>
              <a:buFontTx/>
              <a:buNone/>
            </a:pPr>
            <a:r>
              <a:rPr lang="ru-RU" sz="2000"/>
              <a:t>  произведения его диагоналей.</a:t>
            </a:r>
          </a:p>
          <a:p>
            <a:pPr>
              <a:buFontTx/>
              <a:buNone/>
            </a:pPr>
            <a:r>
              <a:rPr lang="ru-RU" sz="2000"/>
              <a:t>     </a:t>
            </a:r>
            <a:r>
              <a:rPr lang="en-US" sz="2000"/>
              <a:t>S=</a:t>
            </a:r>
            <a:r>
              <a:rPr lang="en-US" sz="2000">
                <a:cs typeface="Arial" charset="0"/>
              </a:rPr>
              <a:t>½AT•XP</a:t>
            </a:r>
            <a:r>
              <a:rPr lang="ru-RU" sz="2000"/>
              <a:t>                                                         Х</a:t>
            </a:r>
          </a:p>
          <a:p>
            <a:pPr>
              <a:buFontTx/>
              <a:buNone/>
            </a:pPr>
            <a:r>
              <a:rPr lang="ru-RU" sz="2000"/>
              <a:t>А теперь посмотри на свой четырехугольник.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                                                       Т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6300788" y="3500438"/>
            <a:ext cx="1584325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6372225" y="3141663"/>
            <a:ext cx="17287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6300788" y="3500438"/>
            <a:ext cx="7143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V="1">
            <a:off x="6300788" y="3141663"/>
            <a:ext cx="18002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H="1">
            <a:off x="7885113" y="3141663"/>
            <a:ext cx="21590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6372225" y="4437063"/>
            <a:ext cx="15128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 rot="3080316">
            <a:off x="6851651" y="4100512"/>
            <a:ext cx="419100" cy="161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AutoShape 11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380288" y="5876925"/>
            <a:ext cx="1368425" cy="576263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 animBg="1"/>
      <p:bldP spid="37893" grpId="0" animBg="1"/>
      <p:bldP spid="37894" grpId="0" animBg="1"/>
      <p:bldP spid="37895" grpId="0" animBg="1"/>
      <p:bldP spid="37896" grpId="0" animBg="1"/>
      <p:bldP spid="37897" grpId="0" animBg="1"/>
      <p:bldP spid="3789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Ты не прав!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i="1">
                <a:solidFill>
                  <a:srgbClr val="C104C6"/>
                </a:solidFill>
              </a:rPr>
              <a:t>Вспомни особое свойство ромба:</a:t>
            </a:r>
          </a:p>
          <a:p>
            <a:pPr>
              <a:buFontTx/>
              <a:buNone/>
            </a:pPr>
            <a:r>
              <a:rPr lang="ru-RU" i="1">
                <a:solidFill>
                  <a:srgbClr val="C104C6"/>
                </a:solidFill>
              </a:rPr>
              <a:t>его диагонали взаимно……</a:t>
            </a:r>
          </a:p>
          <a:p>
            <a:pPr>
              <a:buFontTx/>
              <a:buNone/>
            </a:pPr>
            <a:endParaRPr lang="ru-RU" i="1"/>
          </a:p>
          <a:p>
            <a:pPr algn="ctr">
              <a:buFontTx/>
              <a:buNone/>
            </a:pPr>
            <a:r>
              <a:rPr lang="ru-RU" sz="3600" b="1"/>
              <a:t>Теперь действуй, как в предыдущей задаче!</a:t>
            </a:r>
          </a:p>
          <a:p>
            <a:pPr>
              <a:buFontTx/>
              <a:buNone/>
            </a:pPr>
            <a:endParaRPr lang="ru-RU" sz="3600" b="1">
              <a:solidFill>
                <a:srgbClr val="C104C6"/>
              </a:solidFill>
            </a:endParaRPr>
          </a:p>
        </p:txBody>
      </p:sp>
      <p:sp>
        <p:nvSpPr>
          <p:cNvPr id="38916" name="AutoShape 4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019925" y="5805488"/>
            <a:ext cx="1439863" cy="574675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2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Ну ты и отличился!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Не знать теорему Пифагора!</a:t>
            </a:r>
          </a:p>
          <a:p>
            <a:pPr>
              <a:buFontTx/>
              <a:buNone/>
            </a:pPr>
            <a:r>
              <a:rPr lang="ru-RU"/>
              <a:t>Н-да! </a:t>
            </a:r>
          </a:p>
          <a:p>
            <a:pPr>
              <a:buFontTx/>
              <a:buNone/>
            </a:pPr>
            <a:r>
              <a:rPr lang="ru-RU"/>
              <a:t>Ну ладно – подскажу.</a:t>
            </a:r>
          </a:p>
          <a:p>
            <a:pPr>
              <a:buFontTx/>
              <a:buNone/>
            </a:pPr>
            <a:r>
              <a:rPr lang="ru-RU" sz="2400"/>
              <a:t>Квадрат гипотенузы                                                     Н</a:t>
            </a:r>
          </a:p>
          <a:p>
            <a:pPr>
              <a:buFontTx/>
              <a:buNone/>
            </a:pPr>
            <a:r>
              <a:rPr lang="ru-RU" sz="2400"/>
              <a:t>прямоугольного треугольника</a:t>
            </a:r>
          </a:p>
          <a:p>
            <a:pPr>
              <a:buFontTx/>
              <a:buNone/>
            </a:pPr>
            <a:r>
              <a:rPr lang="ru-RU" sz="2400"/>
              <a:t>равен сумме квадратов</a:t>
            </a:r>
          </a:p>
          <a:p>
            <a:pPr>
              <a:buFontTx/>
              <a:buNone/>
            </a:pPr>
            <a:r>
              <a:rPr lang="ru-RU" sz="2400"/>
              <a:t>катетов.                                       А                                В</a:t>
            </a:r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 sz="2400"/>
              <a:t>АН</a:t>
            </a:r>
            <a:r>
              <a:rPr lang="ru-RU" sz="2400" baseline="30000"/>
              <a:t>2</a:t>
            </a:r>
            <a:r>
              <a:rPr lang="ru-RU" sz="2400"/>
              <a:t>=АВ</a:t>
            </a:r>
            <a:r>
              <a:rPr lang="ru-RU" sz="2400" baseline="30000"/>
              <a:t>2</a:t>
            </a:r>
            <a:r>
              <a:rPr lang="ru-RU" sz="2400"/>
              <a:t>+ВН</a:t>
            </a:r>
            <a:r>
              <a:rPr lang="ru-RU" sz="2400" baseline="30000"/>
              <a:t>2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 rot="16200000">
            <a:off x="5830887" y="3068638"/>
            <a:ext cx="1477963" cy="2268538"/>
          </a:xfrm>
          <a:prstGeom prst="rtTriangle">
            <a:avLst/>
          </a:prstGeom>
          <a:solidFill>
            <a:srgbClr val="BD3B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41" name="AutoShape 5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164388" y="5876925"/>
            <a:ext cx="1152525" cy="504825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1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1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100"/>
                            </p:stCondLst>
                            <p:childTnLst>
                              <p:par>
                                <p:cTn id="5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00"/>
                </a:solidFill>
              </a:rPr>
              <a:t> Наверное, ты плохо считаешь!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Даю подсказки:</a:t>
            </a:r>
          </a:p>
          <a:p>
            <a:pPr>
              <a:buFontTx/>
              <a:buNone/>
            </a:pPr>
            <a:r>
              <a:rPr lang="ru-RU" sz="2000"/>
              <a:t>1)Диагонали прямоугольника точкой пересечения делятся пополам.</a:t>
            </a:r>
          </a:p>
          <a:p>
            <a:pPr>
              <a:buFontTx/>
              <a:buNone/>
            </a:pPr>
            <a:r>
              <a:rPr lang="ru-RU" sz="2000"/>
              <a:t>2) Для нахождения площади прямоуголь-</a:t>
            </a:r>
          </a:p>
          <a:p>
            <a:pPr>
              <a:buFontTx/>
              <a:buNone/>
            </a:pPr>
            <a:r>
              <a:rPr lang="ru-RU" sz="2000"/>
              <a:t>ника нужны его смежные стороны.</a:t>
            </a:r>
          </a:p>
          <a:p>
            <a:pPr>
              <a:buFontTx/>
              <a:buNone/>
            </a:pPr>
            <a:r>
              <a:rPr lang="ru-RU" sz="2000"/>
              <a:t>3) Одна из них тебе известна,</a:t>
            </a:r>
          </a:p>
          <a:p>
            <a:pPr>
              <a:buFontTx/>
              <a:buNone/>
            </a:pPr>
            <a:r>
              <a:rPr lang="ru-RU" sz="2000"/>
              <a:t> а вторую можно найти по теореме</a:t>
            </a:r>
          </a:p>
          <a:p>
            <a:pPr>
              <a:buFontTx/>
              <a:buNone/>
            </a:pPr>
            <a:r>
              <a:rPr lang="ru-RU" sz="2000"/>
              <a:t>Пифагора. 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867400" y="2565400"/>
            <a:ext cx="2736850" cy="1800225"/>
          </a:xfrm>
          <a:prstGeom prst="rect">
            <a:avLst/>
          </a:prstGeom>
          <a:solidFill>
            <a:srgbClr val="C07C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5867400" y="2565400"/>
            <a:ext cx="273685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V="1">
            <a:off x="5867400" y="2565400"/>
            <a:ext cx="273685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6588125" y="2924175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7885113" y="3716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5867400" y="4149725"/>
            <a:ext cx="21748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AutoShape 10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6588125" y="6021388"/>
            <a:ext cx="1223963" cy="503237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20"/>
                            </p:stCondLst>
                            <p:childTnLst>
                              <p:par>
                                <p:cTn id="2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2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2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20"/>
                            </p:stCondLst>
                            <p:childTnLst>
                              <p:par>
                                <p:cTn id="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20"/>
                            </p:stCondLst>
                            <p:childTnLst>
                              <p:par>
                                <p:cTn id="8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380"/>
                            </p:stCondLst>
                            <p:childTnLst>
                              <p:par>
                                <p:cTn id="9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460"/>
                            </p:stCondLst>
                            <p:childTnLst>
                              <p:par>
                                <p:cTn id="1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 animBg="1"/>
      <p:bldP spid="40965" grpId="0" animBg="1"/>
      <p:bldP spid="40966" grpId="0" animBg="1"/>
      <p:bldP spid="40967" grpId="0" animBg="1"/>
      <p:bldP spid="40968" grpId="0" animBg="1"/>
      <p:bldP spid="4096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Не правильно!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>
                <a:solidFill>
                  <a:schemeClr val="accent2"/>
                </a:solidFill>
              </a:rPr>
              <a:t>Обрати внимание на фигуру, которая дана в задаче.</a:t>
            </a:r>
          </a:p>
          <a:p>
            <a:pPr>
              <a:buFontTx/>
              <a:buNone/>
            </a:pPr>
            <a:r>
              <a:rPr lang="ru-RU" b="1" i="1">
                <a:solidFill>
                  <a:srgbClr val="C07CD2"/>
                </a:solidFill>
              </a:rPr>
              <a:t>Это равно… треугольник.</a:t>
            </a:r>
          </a:p>
          <a:p>
            <a:pPr>
              <a:buFontTx/>
              <a:buNone/>
            </a:pPr>
            <a:r>
              <a:rPr lang="ru-RU" b="1" i="1">
                <a:solidFill>
                  <a:srgbClr val="800000"/>
                </a:solidFill>
              </a:rPr>
              <a:t>Высота, проведенная к …является…</a:t>
            </a:r>
          </a:p>
          <a:p>
            <a:pPr>
              <a:buFontTx/>
              <a:buNone/>
            </a:pPr>
            <a:r>
              <a:rPr lang="ru-RU" b="1" i="1">
                <a:solidFill>
                  <a:srgbClr val="9966FF"/>
                </a:solidFill>
              </a:rPr>
              <a:t>Ну , а как находится площадь треугольника, надеюсь, ты уже знаешь.</a:t>
            </a:r>
          </a:p>
        </p:txBody>
      </p:sp>
      <p:sp>
        <p:nvSpPr>
          <p:cNvPr id="41988" name="AutoShape 4">
            <a:hlinkClick r:id="" action="ppaction://hlinkshowjump?jump=lastslideviewed" highlightClick="1">
              <a:snd r:embed="rId2" name="suction.wav" builtIn="1"/>
            </a:hlinkClick>
          </p:cNvPr>
          <p:cNvSpPr>
            <a:spLocks noChangeArrowheads="1"/>
          </p:cNvSpPr>
          <p:nvPr/>
        </p:nvSpPr>
        <p:spPr bwMode="auto">
          <a:xfrm>
            <a:off x="6877050" y="5661025"/>
            <a:ext cx="1439863" cy="647700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8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80"/>
                            </p:stCondLst>
                            <p:childTnLst>
                              <p:par>
                                <p:cTn id="5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Ошибочка вышла!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ru-RU"/>
              <a:t>Навожу на мысль:</a:t>
            </a:r>
          </a:p>
          <a:p>
            <a:pPr marL="609600" indent="-609600">
              <a:buFontTx/>
              <a:buNone/>
            </a:pPr>
            <a:r>
              <a:rPr lang="ru-RU" sz="2400"/>
              <a:t>   Во-первых, это не простой четырехугольник, а …</a:t>
            </a:r>
          </a:p>
          <a:p>
            <a:pPr marL="609600" indent="-609600">
              <a:buFontTx/>
              <a:buNone/>
            </a:pPr>
            <a:r>
              <a:rPr lang="ru-RU" sz="2400"/>
              <a:t>   Во-вторых, на рисунке есть угол в 30</a:t>
            </a:r>
            <a:r>
              <a:rPr lang="ru-RU" sz="2400">
                <a:cs typeface="Arial" charset="0"/>
              </a:rPr>
              <a:t>˚.</a:t>
            </a:r>
          </a:p>
          <a:p>
            <a:pPr marL="609600" indent="-609600">
              <a:buFontTx/>
              <a:buNone/>
            </a:pPr>
            <a:r>
              <a:rPr lang="ru-RU" sz="2400"/>
              <a:t>       Катет прямоугольного треугольника, лежащий напротив угла в… градусов равен ….гипотенузы.</a:t>
            </a:r>
          </a:p>
          <a:p>
            <a:pPr marL="609600" indent="-609600">
              <a:buFontTx/>
              <a:buNone/>
            </a:pPr>
            <a:endParaRPr lang="ru-RU" sz="2400"/>
          </a:p>
          <a:p>
            <a:pPr marL="609600" indent="-609600">
              <a:buFontTx/>
              <a:buNone/>
            </a:pPr>
            <a:r>
              <a:rPr lang="ru-RU" sz="2400" i="1">
                <a:solidFill>
                  <a:srgbClr val="FF3300"/>
                </a:solidFill>
              </a:rPr>
              <a:t>Надеюсь, теперь ты  доберешься до правильного ответа!</a:t>
            </a:r>
          </a:p>
          <a:p>
            <a:pPr marL="609600" indent="-609600" algn="ctr">
              <a:buFontTx/>
              <a:buNone/>
            </a:pPr>
            <a:r>
              <a:rPr lang="ru-RU" sz="2400" b="1">
                <a:solidFill>
                  <a:srgbClr val="CC66FF"/>
                </a:solidFill>
              </a:rPr>
              <a:t>Желаю удачи!</a:t>
            </a:r>
          </a:p>
        </p:txBody>
      </p:sp>
      <p:sp>
        <p:nvSpPr>
          <p:cNvPr id="43012" name="AutoShape 4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6732588" y="5805488"/>
            <a:ext cx="1223962" cy="647700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66FF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FF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6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8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16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360"/>
                            </p:stCondLst>
                            <p:childTnLst>
                              <p:par>
                                <p:cTn id="3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360"/>
                            </p:stCondLst>
                            <p:childTnLst>
                              <p:par>
                                <p:cTn id="4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Не правильно!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>
                <a:solidFill>
                  <a:schemeClr val="accent2"/>
                </a:solidFill>
              </a:rPr>
              <a:t>А задачка то очень простая!</a:t>
            </a:r>
          </a:p>
          <a:p>
            <a:pPr algn="ctr">
              <a:buFontTx/>
              <a:buNone/>
            </a:pPr>
            <a:r>
              <a:rPr lang="ru-RU">
                <a:solidFill>
                  <a:srgbClr val="BD3B7F"/>
                </a:solidFill>
              </a:rPr>
              <a:t>Примени известную тебе теорему, названную именем великого математика и найди неизвестный катет.</a:t>
            </a:r>
          </a:p>
          <a:p>
            <a:pPr algn="ctr">
              <a:buFontTx/>
              <a:buNone/>
            </a:pPr>
            <a:endParaRPr lang="ru-RU">
              <a:solidFill>
                <a:srgbClr val="BD3B7F"/>
              </a:solidFill>
            </a:endParaRPr>
          </a:p>
        </p:txBody>
      </p:sp>
      <p:sp>
        <p:nvSpPr>
          <p:cNvPr id="44036" name="AutoShape 4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092950" y="5734050"/>
            <a:ext cx="1223963" cy="574675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У тебя проблемы!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Ты, наверное, не увидел прямоугольный треугольник с углом 45</a:t>
            </a:r>
            <a:r>
              <a:rPr lang="ru-RU">
                <a:cs typeface="Arial" charset="0"/>
              </a:rPr>
              <a:t>˚.</a:t>
            </a:r>
          </a:p>
          <a:p>
            <a:pPr>
              <a:buFontTx/>
              <a:buNone/>
            </a:pPr>
            <a:r>
              <a:rPr lang="ru-RU">
                <a:cs typeface="Arial" charset="0"/>
              </a:rPr>
              <a:t>А ведь такой треугольник является равно…</a:t>
            </a:r>
          </a:p>
          <a:p>
            <a:pPr>
              <a:buFontTx/>
              <a:buNone/>
            </a:pPr>
            <a:r>
              <a:rPr lang="ru-RU">
                <a:cs typeface="Arial" charset="0"/>
              </a:rPr>
              <a:t>К тому же трапеция тоже не простая.</a:t>
            </a:r>
          </a:p>
          <a:p>
            <a:pPr>
              <a:buFontTx/>
              <a:buNone/>
            </a:pPr>
            <a:endParaRPr lang="ru-RU">
              <a:cs typeface="Arial" charset="0"/>
            </a:endParaRPr>
          </a:p>
          <a:p>
            <a:pPr algn="ctr">
              <a:buFontTx/>
              <a:buNone/>
            </a:pPr>
            <a:r>
              <a:rPr lang="ru-RU" sz="3600" b="1">
                <a:solidFill>
                  <a:srgbClr val="FF0000"/>
                </a:solidFill>
                <a:cs typeface="Arial" charset="0"/>
              </a:rPr>
              <a:t>Работай!</a:t>
            </a:r>
          </a:p>
        </p:txBody>
      </p:sp>
      <p:sp>
        <p:nvSpPr>
          <p:cNvPr id="45060" name="AutoShape 4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235825" y="5589588"/>
            <a:ext cx="936625" cy="431800"/>
          </a:xfrm>
          <a:prstGeom prst="actionButtonForwardNext">
            <a:avLst/>
          </a:prstGeom>
          <a:solidFill>
            <a:srgbClr val="C10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4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116013" y="4508500"/>
            <a:ext cx="2376487" cy="1225550"/>
          </a:xfrm>
          <a:prstGeom prst="rtTriangle">
            <a:avLst/>
          </a:prstGeom>
          <a:solidFill>
            <a:srgbClr val="C07C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Ты не любишь геометрию?</a:t>
            </a:r>
          </a:p>
        </p:txBody>
      </p:sp>
      <p:sp>
        <p:nvSpPr>
          <p:cNvPr id="46085" name="AutoShape 5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235825" y="5876925"/>
            <a:ext cx="1081088" cy="576263"/>
          </a:xfrm>
          <a:prstGeom prst="actionButtonForwardNex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Это же так просто!</a:t>
            </a:r>
          </a:p>
          <a:p>
            <a:pPr>
              <a:buFontTx/>
              <a:buNone/>
            </a:pPr>
            <a:r>
              <a:rPr lang="ru-RU" sz="2400"/>
              <a:t>У треугольника известны три стороны?</a:t>
            </a:r>
          </a:p>
          <a:p>
            <a:pPr>
              <a:buFontTx/>
              <a:buNone/>
            </a:pPr>
            <a:r>
              <a:rPr lang="ru-RU" sz="2400"/>
              <a:t>Дошло?</a:t>
            </a:r>
          </a:p>
          <a:p>
            <a:pPr>
              <a:buFontTx/>
              <a:buNone/>
            </a:pPr>
            <a:r>
              <a:rPr lang="ru-RU" sz="2400"/>
              <a:t>Вспомни теорему, обратную теореме Пифагора:</a:t>
            </a:r>
          </a:p>
          <a:p>
            <a:pPr>
              <a:buFontTx/>
              <a:buNone/>
            </a:pPr>
            <a:r>
              <a:rPr lang="ru-RU" sz="2000"/>
              <a:t>Если в треугольнике квадрат одной стороны равен сумме квадратов  двух других сторон, то треугольник является…</a:t>
            </a:r>
          </a:p>
          <a:p>
            <a:pPr>
              <a:buFontTx/>
              <a:buNone/>
            </a:pPr>
            <a:r>
              <a:rPr lang="ru-RU" sz="2000"/>
              <a:t>     А</a:t>
            </a:r>
          </a:p>
          <a:p>
            <a:pPr>
              <a:buFontTx/>
              <a:buNone/>
            </a:pPr>
            <a:r>
              <a:rPr lang="ru-RU" sz="2000"/>
              <a:t>                                                      Если АС</a:t>
            </a:r>
            <a:r>
              <a:rPr lang="ru-RU" sz="2000" baseline="30000"/>
              <a:t>2</a:t>
            </a:r>
            <a:r>
              <a:rPr lang="ru-RU" sz="2000"/>
              <a:t>=АВ</a:t>
            </a:r>
            <a:r>
              <a:rPr lang="ru-RU" sz="2000" baseline="30000"/>
              <a:t>2</a:t>
            </a:r>
            <a:r>
              <a:rPr lang="ru-RU" sz="2000"/>
              <a:t>+ВС</a:t>
            </a:r>
            <a:r>
              <a:rPr lang="ru-RU" sz="2000" baseline="30000"/>
              <a:t>2</a:t>
            </a:r>
            <a:r>
              <a:rPr lang="ru-RU" sz="2000"/>
              <a:t>, то угол В=….</a:t>
            </a:r>
            <a:endParaRPr lang="ru-RU" sz="2000" baseline="30000"/>
          </a:p>
          <a:p>
            <a:pPr>
              <a:buFontTx/>
              <a:buNone/>
            </a:pPr>
            <a:endParaRPr lang="ru-RU" sz="2000"/>
          </a:p>
          <a:p>
            <a:pPr>
              <a:buFontTx/>
              <a:buNone/>
            </a:pPr>
            <a:r>
              <a:rPr lang="ru-RU" sz="2000"/>
              <a:t>          ?</a:t>
            </a:r>
          </a:p>
          <a:p>
            <a:pPr>
              <a:buFontTx/>
              <a:buNone/>
            </a:pPr>
            <a:r>
              <a:rPr lang="ru-RU" sz="2000"/>
              <a:t>      В                                  С</a:t>
            </a:r>
          </a:p>
          <a:p>
            <a:pPr>
              <a:buFontTx/>
              <a:buNone/>
            </a:pP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800"/>
                            </p:stCondLst>
                            <p:childTnLst>
                              <p:par>
                                <p:cTn id="4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300"/>
                            </p:stCondLst>
                            <p:childTnLst>
                              <p:par>
                                <p:cTn id="5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Опять мимо!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i="1">
                <a:solidFill>
                  <a:srgbClr val="CC00CC"/>
                </a:solidFill>
              </a:rPr>
              <a:t>Здесь ведь нет ничего нового!</a:t>
            </a:r>
          </a:p>
          <a:p>
            <a:pPr>
              <a:buFontTx/>
              <a:buNone/>
            </a:pPr>
            <a:r>
              <a:rPr lang="ru-RU"/>
              <a:t>Во-первых, расстояния между параллельными прямыми равны.</a:t>
            </a:r>
          </a:p>
          <a:p>
            <a:pPr>
              <a:buFontTx/>
              <a:buNone/>
            </a:pPr>
            <a:r>
              <a:rPr lang="ru-RU"/>
              <a:t>Во-вторых, на рисунке есть прямоугольный треугольник, в котором  можно применить теорему Пифагора.</a:t>
            </a:r>
          </a:p>
          <a:p>
            <a:pPr>
              <a:buFontTx/>
              <a:buNone/>
            </a:pPr>
            <a:r>
              <a:rPr lang="ru-RU"/>
              <a:t>В-третьих, это трапеция, если ты до сих пор не понял.</a:t>
            </a:r>
          </a:p>
        </p:txBody>
      </p:sp>
      <p:sp>
        <p:nvSpPr>
          <p:cNvPr id="47108" name="AutoShape 4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019925" y="6021388"/>
            <a:ext cx="1296988" cy="503237"/>
          </a:xfrm>
          <a:prstGeom prst="actionButtonForwardNex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4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12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60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прямоугольника: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11</a:t>
            </a:r>
          </a:p>
          <a:p>
            <a:pPr>
              <a:buFontTx/>
              <a:buNone/>
            </a:pPr>
            <a:r>
              <a:rPr lang="ru-RU"/>
              <a:t>                         </a:t>
            </a:r>
          </a:p>
          <a:p>
            <a:pPr>
              <a:buFontTx/>
              <a:buNone/>
            </a:pPr>
            <a:r>
              <a:rPr lang="ru-RU"/>
              <a:t>                              14</a:t>
            </a:r>
          </a:p>
          <a:p>
            <a:pPr>
              <a:buFontTx/>
              <a:buNone/>
            </a:pPr>
            <a:r>
              <a:rPr lang="ru-RU"/>
              <a:t>                             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95513" y="2781300"/>
            <a:ext cx="4319587" cy="1727200"/>
          </a:xfrm>
          <a:prstGeom prst="rect">
            <a:avLst/>
          </a:prstGeom>
          <a:solidFill>
            <a:srgbClr val="E3BA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700338" y="580548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771775" y="580548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900113" y="580548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627313" y="580548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932363" y="580548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842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1. 154кв.ед.</a:t>
            </a:r>
            <a:endParaRPr lang="ru-RU" sz="20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432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25кв.ед.</a:t>
            </a:r>
            <a:endParaRPr lang="ru-RU" sz="2000"/>
          </a:p>
        </p:txBody>
      </p:sp>
      <p:sp>
        <p:nvSpPr>
          <p:cNvPr id="8205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1482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3. 50кв.ед.</a:t>
            </a:r>
            <a:endParaRPr lang="ru-RU" sz="20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416800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4. 56кв.ед.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Напряги извилины!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Это не просто параллелограмм.</a:t>
            </a:r>
          </a:p>
          <a:p>
            <a:pPr>
              <a:buFontTx/>
              <a:buNone/>
            </a:pPr>
            <a:r>
              <a:rPr lang="ru-RU"/>
              <a:t>Это его разновидность!</a:t>
            </a:r>
          </a:p>
          <a:p>
            <a:pPr>
              <a:buFontTx/>
              <a:buNone/>
            </a:pPr>
            <a:r>
              <a:rPr lang="ru-RU"/>
              <a:t>Называется этот вид – </a:t>
            </a:r>
          </a:p>
          <a:p>
            <a:pPr>
              <a:buFontTx/>
              <a:buNone/>
            </a:pPr>
            <a:r>
              <a:rPr lang="ru-RU"/>
              <a:t>прямо….</a:t>
            </a:r>
          </a:p>
          <a:p>
            <a:pPr algn="ctr">
              <a:buFontTx/>
              <a:buNone/>
            </a:pPr>
            <a:r>
              <a:rPr lang="ru-RU" sz="4800">
                <a:solidFill>
                  <a:srgbClr val="CC00CC"/>
                </a:solidFill>
              </a:rPr>
              <a:t> Дошло?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5940425" y="2420938"/>
            <a:ext cx="2447925" cy="1223962"/>
          </a:xfrm>
          <a:prstGeom prst="rect">
            <a:avLst/>
          </a:prstGeom>
          <a:solidFill>
            <a:srgbClr val="C07C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AutoShape 5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6877050" y="5876925"/>
            <a:ext cx="1223963" cy="504825"/>
          </a:xfrm>
          <a:prstGeom prst="actionButtonForwardNex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8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92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92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680"/>
                            </p:stCondLst>
                            <p:childTnLst>
                              <p:par>
                                <p:cTn id="4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Ошибка!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Ну, здесь хотя бы есть над чем думать.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Попробуй применить формулу площади треугольника дважды.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S=</a:t>
            </a:r>
            <a:r>
              <a:rPr lang="en-US">
                <a:cs typeface="Arial" charset="0"/>
              </a:rPr>
              <a:t>½ AB•BC</a:t>
            </a:r>
            <a:r>
              <a:rPr lang="ru-RU"/>
              <a:t>                     </a:t>
            </a:r>
            <a:r>
              <a:rPr lang="en-US"/>
              <a:t> </a:t>
            </a:r>
            <a:r>
              <a:rPr lang="ru-RU"/>
              <a:t> 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S=</a:t>
            </a:r>
            <a:r>
              <a:rPr lang="ru-RU"/>
              <a:t> </a:t>
            </a:r>
            <a:r>
              <a:rPr lang="en-US">
                <a:cs typeface="Arial" charset="0"/>
              </a:rPr>
              <a:t>½AC•BH</a:t>
            </a:r>
            <a:r>
              <a:rPr lang="ru-RU"/>
              <a:t>                                     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А теперь приравняй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правые части этих            В                      С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 равенств.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724525" y="3573463"/>
            <a:ext cx="2663825" cy="1727200"/>
          </a:xfrm>
          <a:prstGeom prst="rtTriangle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5724525" y="4149725"/>
            <a:ext cx="86360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 rot="1913156">
            <a:off x="6443663" y="4221163"/>
            <a:ext cx="431800" cy="287337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5724525" y="5013325"/>
            <a:ext cx="215900" cy="287338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0" name="AutoShape 8">
            <a:hlinkClick r:id="" action="ppaction://hlinkshowjump?jump=lastslideviewed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6732588" y="6021388"/>
            <a:ext cx="1079500" cy="503237"/>
          </a:xfrm>
          <a:prstGeom prst="actionButtonForwardNex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40"/>
                            </p:stCondLst>
                            <p:childTnLst>
                              <p:par>
                                <p:cTn id="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40"/>
                            </p:stCondLst>
                            <p:childTnLst>
                              <p:par>
                                <p:cTn id="3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40"/>
                            </p:stCondLst>
                            <p:childTnLst>
                              <p:par>
                                <p:cTn id="4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40"/>
                            </p:stCondLst>
                            <p:childTnLst>
                              <p:par>
                                <p:cTn id="5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40"/>
                            </p:stCondLst>
                            <p:childTnLst>
                              <p:par>
                                <p:cTn id="5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940"/>
                            </p:stCondLst>
                            <p:childTnLst>
                              <p:par>
                                <p:cTn id="6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340"/>
                            </p:stCondLst>
                            <p:childTnLst>
                              <p:par>
                                <p:cTn id="7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20"/>
                            </p:stCondLst>
                            <p:childTnLst>
                              <p:par>
                                <p:cTn id="7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740"/>
                            </p:stCondLst>
                            <p:childTnLst>
                              <p:par>
                                <p:cTn id="8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6" grpId="0" animBg="1"/>
      <p:bldP spid="49157" grpId="0" animBg="1"/>
      <p:bldP spid="49158" grpId="0" animBg="1"/>
      <p:bldP spid="4915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Ошибочка вышла!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ru-RU"/>
              <a:t>Последняя задача!</a:t>
            </a:r>
          </a:p>
          <a:p>
            <a:pPr marL="609600" indent="-609600">
              <a:buFontTx/>
              <a:buNone/>
            </a:pPr>
            <a:r>
              <a:rPr lang="ru-RU"/>
              <a:t>Подсказки:</a:t>
            </a:r>
          </a:p>
          <a:p>
            <a:pPr marL="609600" indent="-609600">
              <a:buFontTx/>
              <a:buAutoNum type="arabicParenR"/>
            </a:pPr>
            <a:r>
              <a:rPr lang="ru-RU" sz="2400"/>
              <a:t>Это ромб, а у ромба все стороны…</a:t>
            </a:r>
          </a:p>
          <a:p>
            <a:pPr marL="609600" indent="-609600">
              <a:buFontTx/>
              <a:buNone/>
            </a:pPr>
            <a:r>
              <a:rPr lang="ru-RU" sz="2400"/>
              <a:t>2)  Высоту можно найти из прямоугольного треугольника</a:t>
            </a:r>
          </a:p>
          <a:p>
            <a:pPr marL="609600" indent="-609600">
              <a:buFontTx/>
              <a:buNone/>
            </a:pPr>
            <a:endParaRPr lang="ru-RU" sz="2400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795963" y="3933825"/>
            <a:ext cx="1655762" cy="2303463"/>
          </a:xfrm>
          <a:prstGeom prst="diamond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 rot="19453204" flipH="1">
            <a:off x="5495925" y="4235450"/>
            <a:ext cx="1373188" cy="534988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 rot="3354047">
            <a:off x="6578600" y="4159250"/>
            <a:ext cx="265113" cy="246063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3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596188" y="5805488"/>
            <a:ext cx="1008062" cy="503237"/>
          </a:xfrm>
          <a:prstGeom prst="actionButtonForwardNex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25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500"/>
                            </p:stCondLst>
                            <p:childTnLst>
                              <p:par>
                                <p:cTn id="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9000"/>
                            </p:stCondLst>
                            <p:childTnLst>
                              <p:par>
                                <p:cTn id="5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0" grpId="0" animBg="1"/>
      <p:bldP spid="50181" grpId="0" animBg="1"/>
      <p:bldP spid="501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124075" y="2997200"/>
            <a:ext cx="4679950" cy="1584325"/>
          </a:xfrm>
          <a:prstGeom prst="parallelogram">
            <a:avLst>
              <a:gd name="adj" fmla="val 73848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параллелограмма: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8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15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№3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348038" y="2997200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059113" y="4292600"/>
            <a:ext cx="288925" cy="287338"/>
          </a:xfrm>
          <a:prstGeom prst="rect">
            <a:avLst/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70033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60кв.ед.</a:t>
            </a:r>
            <a:endParaRPr lang="ru-RU" sz="20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1118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1. 23кв.ед.</a:t>
            </a:r>
            <a:endParaRPr lang="ru-RU" sz="20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0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3. 240кв.ед.</a:t>
            </a:r>
            <a:endParaRPr lang="ru-RU" sz="20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804025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4. 120кв.ед.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5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5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850"/>
                            </p:stCondLst>
                            <p:childTnLst>
                              <p:par>
                                <p:cTn id="4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18" grpId="0"/>
      <p:bldP spid="9221" grpId="0" animBg="1"/>
      <p:bldP spid="92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547813" y="2492375"/>
            <a:ext cx="5472112" cy="2016125"/>
          </a:xfrm>
          <a:prstGeom prst="triangle">
            <a:avLst>
              <a:gd name="adj" fmla="val 89167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треугольника: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                9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    10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№4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443663" y="2565400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084888" y="4221163"/>
            <a:ext cx="360362" cy="287337"/>
          </a:xfrm>
          <a:prstGeom prst="rect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6273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38кв.ед.</a:t>
            </a:r>
            <a:endParaRPr lang="ru-RU" sz="20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683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1.45кв.ед</a:t>
            </a:r>
            <a:r>
              <a:rPr lang="ru-RU" sz="2000"/>
              <a:t>.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5005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3.90кв.ед.</a:t>
            </a:r>
            <a:endParaRPr lang="ru-RU" sz="2000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6595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4. 19кв.ед.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2" grpId="0"/>
      <p:bldP spid="10245" grpId="0" animBg="1"/>
      <p:bldP spid="102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5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треугольника: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8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12</a:t>
            </a:r>
          </a:p>
          <a:p>
            <a:pPr>
              <a:buFontTx/>
              <a:buNone/>
            </a:pPr>
            <a:r>
              <a:rPr lang="ru-RU"/>
              <a:t>                                   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987675" y="2349500"/>
            <a:ext cx="4032250" cy="2232025"/>
          </a:xfrm>
          <a:prstGeom prst="rtTriangle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987675" y="4149725"/>
            <a:ext cx="360363" cy="4318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6273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2. 48кв.ед.</a:t>
            </a:r>
            <a:endParaRPr lang="ru-RU" sz="20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842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1. 20кв.ед.</a:t>
            </a:r>
            <a:endParaRPr lang="ru-RU" sz="200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42753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3. 96кв.ед.</a:t>
            </a:r>
            <a:endParaRPr lang="ru-RU" sz="200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588125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4. 10кв.ед.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8" grpId="0" animBg="1"/>
      <p:bldP spid="112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/>
          <p:cNvSpPr>
            <a:spLocks noChangeArrowheads="1"/>
          </p:cNvSpPr>
          <p:nvPr/>
        </p:nvSpPr>
        <p:spPr bwMode="auto">
          <a:xfrm rot="10800000">
            <a:off x="2555875" y="2636838"/>
            <a:ext cx="4392613" cy="1871662"/>
          </a:xfrm>
          <a:custGeom>
            <a:avLst/>
            <a:gdLst>
              <a:gd name="G0" fmla="+- 5285 0 0"/>
              <a:gd name="G1" fmla="+- 21600 0 5285"/>
              <a:gd name="G2" fmla="*/ 5285 1 2"/>
              <a:gd name="G3" fmla="+- 21600 0 G2"/>
              <a:gd name="G4" fmla="+/ 5285 21600 2"/>
              <a:gd name="G5" fmla="+/ G1 0 2"/>
              <a:gd name="G6" fmla="*/ 21600 21600 5285"/>
              <a:gd name="G7" fmla="*/ G6 1 2"/>
              <a:gd name="G8" fmla="+- 21600 0 G7"/>
              <a:gd name="G9" fmla="*/ 21600 1 2"/>
              <a:gd name="G10" fmla="+- 5285 0 G9"/>
              <a:gd name="G11" fmla="?: G10 G8 0"/>
              <a:gd name="G12" fmla="?: G10 G7 21600"/>
              <a:gd name="T0" fmla="*/ 18957 w 21600"/>
              <a:gd name="T1" fmla="*/ 10800 h 21600"/>
              <a:gd name="T2" fmla="*/ 10800 w 21600"/>
              <a:gd name="T3" fmla="*/ 21600 h 21600"/>
              <a:gd name="T4" fmla="*/ 2643 w 21600"/>
              <a:gd name="T5" fmla="*/ 10800 h 21600"/>
              <a:gd name="T6" fmla="*/ 10800 w 21600"/>
              <a:gd name="T7" fmla="*/ 0 h 21600"/>
              <a:gd name="T8" fmla="*/ 4443 w 21600"/>
              <a:gd name="T9" fmla="*/ 4443 h 21600"/>
              <a:gd name="T10" fmla="*/ 17157 w 21600"/>
              <a:gd name="T11" fmla="*/ 1715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285" y="21600"/>
                </a:lnTo>
                <a:lnTo>
                  <a:pt x="1631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E3BA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трапеции:</a:t>
            </a:r>
          </a:p>
          <a:p>
            <a:pPr>
              <a:buFontTx/>
              <a:buNone/>
            </a:pPr>
            <a:r>
              <a:rPr lang="ru-RU"/>
              <a:t>                                   6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6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 12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№6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635375" y="2636838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419475" y="4221163"/>
            <a:ext cx="215900" cy="287337"/>
          </a:xfrm>
          <a:prstGeom prst="rect">
            <a:avLst/>
          </a:prstGeom>
          <a:solidFill>
            <a:srgbClr val="E3BA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8432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27кв.ед.</a:t>
            </a:r>
            <a:endParaRPr lang="ru-RU" sz="200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8421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hlinkClick r:id="rId2" action="ppaction://hlinksldjump"/>
              </a:rPr>
              <a:t>1</a:t>
            </a:r>
            <a:r>
              <a:rPr lang="ru-RU" sz="2000">
                <a:hlinkClick r:id="rId2" action="ppaction://hlinksldjump"/>
              </a:rPr>
              <a:t>. 108кв.ед.</a:t>
            </a:r>
            <a:endParaRPr lang="ru-RU" sz="2000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7164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3. 216кв.ед.</a:t>
            </a:r>
            <a:endParaRPr lang="ru-RU" sz="20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73258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4. 54кв.ед</a:t>
            </a:r>
            <a:r>
              <a:rPr lang="ru-RU" sz="2000"/>
              <a:t>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0" grpId="0"/>
      <p:bldP spid="12294" grpId="0" animBg="1"/>
      <p:bldP spid="122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76600" y="2420938"/>
            <a:ext cx="2735263" cy="2520950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7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Найти площадь квадрата: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                                     10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276600" y="2420938"/>
            <a:ext cx="2735263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7164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" action="ppaction://hlinkshowjump?jump=nextslide"/>
              </a:rPr>
              <a:t>3. 50кв.ед.</a:t>
            </a:r>
            <a:endParaRPr lang="ru-RU" sz="20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555875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2. 40кв.ед.</a:t>
            </a:r>
            <a:endParaRPr lang="ru-RU" sz="200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95288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1. 100кв.ед.</a:t>
            </a:r>
            <a:endParaRPr lang="ru-RU" sz="200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659563" y="566102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2" action="ppaction://hlinksldjump"/>
              </a:rPr>
              <a:t>4. 25кв.ед.</a:t>
            </a:r>
            <a:endParaRPr lang="ru-RU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4" grpId="0"/>
      <p:bldP spid="13317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9900FF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99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1391</Words>
  <Application>Microsoft PowerPoint</Application>
  <PresentationFormat>Экран (4:3)</PresentationFormat>
  <Paragraphs>376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Arial</vt:lpstr>
      <vt:lpstr>Оформление по умолчанию</vt:lpstr>
      <vt:lpstr>Слайд 1</vt:lpstr>
      <vt:lpstr>Слайд 2</vt:lpstr>
      <vt:lpstr>Задача №1</vt:lpstr>
      <vt:lpstr>Задача №2</vt:lpstr>
      <vt:lpstr>Задача №3</vt:lpstr>
      <vt:lpstr>Задача №4</vt:lpstr>
      <vt:lpstr>Задача № 5</vt:lpstr>
      <vt:lpstr>Задача №6</vt:lpstr>
      <vt:lpstr>Задача № 7</vt:lpstr>
      <vt:lpstr>Задача №8</vt:lpstr>
      <vt:lpstr>Задача № 9</vt:lpstr>
      <vt:lpstr>Задача № 10</vt:lpstr>
      <vt:lpstr>Задача № 11</vt:lpstr>
      <vt:lpstr>Задача № 12</vt:lpstr>
      <vt:lpstr>Задача № 13</vt:lpstr>
      <vt:lpstr>Задача № 14</vt:lpstr>
      <vt:lpstr>Задача № 15</vt:lpstr>
      <vt:lpstr>Задача № 16</vt:lpstr>
      <vt:lpstr>Задача № 17</vt:lpstr>
      <vt:lpstr>Задача №18</vt:lpstr>
      <vt:lpstr>Задача №19*</vt:lpstr>
      <vt:lpstr>Задача № 20*</vt:lpstr>
      <vt:lpstr>Ты молодец!!!</vt:lpstr>
      <vt:lpstr>ДО СВИДАНИЯ (может ещё  встретимся)</vt:lpstr>
      <vt:lpstr>Ну и ну! Забыл площадь квадрата? </vt:lpstr>
      <vt:lpstr>Ты ошибся!</vt:lpstr>
      <vt:lpstr>Ты ошибся!</vt:lpstr>
      <vt:lpstr>Очень плохо!</vt:lpstr>
      <vt:lpstr>Ой, ты ошибся!</vt:lpstr>
      <vt:lpstr>Ты ошибся!</vt:lpstr>
      <vt:lpstr>Ты не прав!</vt:lpstr>
      <vt:lpstr>Ну ты и отличился!</vt:lpstr>
      <vt:lpstr> Наверное, ты плохо считаешь!</vt:lpstr>
      <vt:lpstr>Не правильно!</vt:lpstr>
      <vt:lpstr>Ошибочка вышла!</vt:lpstr>
      <vt:lpstr>Не правильно!</vt:lpstr>
      <vt:lpstr>У тебя проблемы!</vt:lpstr>
      <vt:lpstr>Ты не любишь геометрию?</vt:lpstr>
      <vt:lpstr>Опять мимо!</vt:lpstr>
      <vt:lpstr>Напряги извилины!</vt:lpstr>
      <vt:lpstr>Ошибка!</vt:lpstr>
      <vt:lpstr>Ошибочка вышла!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Reanimator 99 CD</dc:creator>
  <cp:lastModifiedBy>Admin</cp:lastModifiedBy>
  <cp:revision>24</cp:revision>
  <dcterms:created xsi:type="dcterms:W3CDTF">2004-11-03T13:49:51Z</dcterms:created>
  <dcterms:modified xsi:type="dcterms:W3CDTF">2012-11-07T11:28:57Z</dcterms:modified>
</cp:coreProperties>
</file>