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736392E4-B08E-4D70-ADEF-2E66BFD55B4B}" type="datetimeFigureOut">
              <a:rPr lang="ru-RU" smtClean="0"/>
              <a:t>03.03.2014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9634068-52A6-4A83-A17C-BB4471D7C24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36392E4-B08E-4D70-ADEF-2E66BFD55B4B}" type="datetimeFigureOut">
              <a:rPr lang="ru-RU" smtClean="0"/>
              <a:t>03.03.2014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9634068-52A6-4A83-A17C-BB4471D7C24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36392E4-B08E-4D70-ADEF-2E66BFD55B4B}" type="datetimeFigureOut">
              <a:rPr lang="ru-RU" smtClean="0"/>
              <a:t>03.03.2014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9634068-52A6-4A83-A17C-BB4471D7C24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36392E4-B08E-4D70-ADEF-2E66BFD55B4B}" type="datetimeFigureOut">
              <a:rPr lang="ru-RU" smtClean="0"/>
              <a:t>03.03.2014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9634068-52A6-4A83-A17C-BB4471D7C24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36392E4-B08E-4D70-ADEF-2E66BFD55B4B}" type="datetimeFigureOut">
              <a:rPr lang="ru-RU" smtClean="0"/>
              <a:t>03.03.2014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9634068-52A6-4A83-A17C-BB4471D7C24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36392E4-B08E-4D70-ADEF-2E66BFD55B4B}" type="datetimeFigureOut">
              <a:rPr lang="ru-RU" smtClean="0"/>
              <a:t>03.03.2014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9634068-52A6-4A83-A17C-BB4471D7C24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736392E4-B08E-4D70-ADEF-2E66BFD55B4B}" type="datetimeFigureOut">
              <a:rPr lang="ru-RU" smtClean="0"/>
              <a:t>03.03.2014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9634068-52A6-4A83-A17C-BB4471D7C24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736392E4-B08E-4D70-ADEF-2E66BFD55B4B}" type="datetimeFigureOut">
              <a:rPr lang="ru-RU" smtClean="0"/>
              <a:t>03.03.2014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9634068-52A6-4A83-A17C-BB4471D7C24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6392E4-B08E-4D70-ADEF-2E66BFD55B4B}" type="datetimeFigureOut">
              <a:rPr lang="ru-RU" smtClean="0"/>
              <a:t>03.03.2014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9634068-52A6-4A83-A17C-BB4471D7C24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36392E4-B08E-4D70-ADEF-2E66BFD55B4B}" type="datetimeFigureOut">
              <a:rPr lang="ru-RU" smtClean="0"/>
              <a:t>03.03.2014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9634068-52A6-4A83-A17C-BB4471D7C24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36392E4-B08E-4D70-ADEF-2E66BFD55B4B}" type="datetimeFigureOut">
              <a:rPr lang="ru-RU" smtClean="0"/>
              <a:t>03.03.2014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9634068-52A6-4A83-A17C-BB4471D7C240}" type="slidenum">
              <a:rPr lang="ru-RU" smtClean="0"/>
              <a:t>‹#›</a:t>
            </a:fld>
            <a:endParaRPr lang="ru-RU"/>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ru-RU" smtClean="0"/>
              <a:t>Вставка рисунка</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736392E4-B08E-4D70-ADEF-2E66BFD55B4B}" type="datetimeFigureOut">
              <a:rPr lang="ru-RU" smtClean="0"/>
              <a:t>03.03.2014</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D9634068-52A6-4A83-A17C-BB4471D7C24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8062664" cy="1802631"/>
          </a:xfrm>
        </p:spPr>
        <p:txBody>
          <a:bodyPr>
            <a:normAutofit fontScale="90000"/>
          </a:bodyPr>
          <a:lstStyle/>
          <a:p>
            <a:r>
              <a:rPr lang="ru-RU" dirty="0" smtClean="0"/>
              <a:t>Этнополитическое положение средневековых государств на территории Казахстана</a:t>
            </a:r>
            <a:endParaRPr lang="ru-RU" dirty="0"/>
          </a:p>
        </p:txBody>
      </p:sp>
      <p:sp>
        <p:nvSpPr>
          <p:cNvPr id="3" name="Подзаголовок 2"/>
          <p:cNvSpPr>
            <a:spLocks noGrp="1"/>
          </p:cNvSpPr>
          <p:nvPr>
            <p:ph type="subTitle" idx="1"/>
          </p:nvPr>
        </p:nvSpPr>
        <p:spPr>
          <a:xfrm>
            <a:off x="1371600" y="4293096"/>
            <a:ext cx="6400800" cy="1345704"/>
          </a:xfrm>
        </p:spPr>
        <p:txBody>
          <a:bodyPr/>
          <a:lstStyle/>
          <a:p>
            <a:r>
              <a:rPr lang="ru-RU" b="1" i="1" dirty="0" smtClean="0">
                <a:solidFill>
                  <a:srgbClr val="FF0000"/>
                </a:solidFill>
              </a:rPr>
              <a:t>История Казахстана 7 класс</a:t>
            </a:r>
            <a:endParaRPr lang="ru-RU" b="1" i="1" dirty="0">
              <a:solidFill>
                <a:srgbClr val="FF0000"/>
              </a:solidFill>
            </a:endParaRPr>
          </a:p>
        </p:txBody>
      </p:sp>
    </p:spTree>
    <p:extLst>
      <p:ext uri="{BB962C8B-B14F-4D97-AF65-F5344CB8AC3E}">
        <p14:creationId xmlns:p14="http://schemas.microsoft.com/office/powerpoint/2010/main" val="212635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05544" y="359228"/>
            <a:ext cx="8086936" cy="6166115"/>
          </a:xfrm>
        </p:spPr>
        <p:txBody>
          <a:bodyPr>
            <a:normAutofit fontScale="92500" lnSpcReduction="10000"/>
          </a:bodyPr>
          <a:lstStyle/>
          <a:p>
            <a:r>
              <a:rPr lang="ru-RU" dirty="0"/>
              <a:t>Недостаток сведений и источников о событиях конца XV в., к сожалению, не позволяет конкретно осветить действия первых казахских ханов </a:t>
            </a:r>
            <a:r>
              <a:rPr lang="ru-RU" dirty="0" err="1"/>
              <a:t>Джанибека</a:t>
            </a:r>
            <a:r>
              <a:rPr lang="ru-RU" dirty="0"/>
              <a:t>, </a:t>
            </a:r>
            <a:r>
              <a:rPr lang="ru-RU" dirty="0" err="1"/>
              <a:t>Керея</a:t>
            </a:r>
            <a:r>
              <a:rPr lang="ru-RU" dirty="0"/>
              <a:t>, а затем Бурундука и др. на территории Казахстана. Известно лишь, что они закрепились на территории Западного Казахстана, вытеснив своих противников из этого региона. Среди них был правитель Астраханского ханства. Но основным противником первых казахских ханов был выступивший с самого начала как талантливый организатор и энергичный предводитель Мухаммад </a:t>
            </a:r>
            <a:r>
              <a:rPr lang="ru-RU" dirty="0" err="1"/>
              <a:t>Шейбани</a:t>
            </a:r>
            <a:r>
              <a:rPr lang="ru-RU" dirty="0"/>
              <a:t>, который стремился восстановить господство на Восточном </a:t>
            </a:r>
            <a:r>
              <a:rPr lang="ru-RU" dirty="0" err="1"/>
              <a:t>Дешти</a:t>
            </a:r>
            <a:r>
              <a:rPr lang="ru-RU" dirty="0"/>
              <a:t> Кипчаке и объединить кочевые племена степей под своей властью. В тесный союз с казахами вступают ногайцы. Племена, населявшие Ногайскую Орду, основная территория которой находилась между Волгой и Уралом. Они участвовали в сложном этническом процессе формирования казахского народа в Западном регионе Казахстана. В последней трети XV в. продолжался процесс постепенного включения племен и родов Семиречья в Казахское ханство. Государство </a:t>
            </a:r>
            <a:r>
              <a:rPr lang="ru-RU" dirty="0" err="1"/>
              <a:t>Моголистан</a:t>
            </a:r>
            <a:r>
              <a:rPr lang="ru-RU" dirty="0"/>
              <a:t> под натиском казахских правителей и в силу внутренних причин распалось и к началу XVI в. </a:t>
            </a:r>
            <a:r>
              <a:rPr lang="ru-RU" dirty="0" err="1"/>
              <a:t>могольские</a:t>
            </a:r>
            <a:r>
              <a:rPr lang="ru-RU" dirty="0"/>
              <a:t> правители были вытеснены в Восточный Туркестан. Одновременно казахские ханы начинают усиленную борьбу со среднеазиатскими владетелями за сырдарьинские города. В XVI-XVII вв. Казахское ханство укрепилось, расширились его границы, охватившие основную часть этнической территории казахов. По данным вполне достоверных источников, в Казахское ханство 1695 года входило 32 города. </a:t>
            </a:r>
          </a:p>
        </p:txBody>
      </p:sp>
    </p:spTree>
    <p:extLst>
      <p:ext uri="{BB962C8B-B14F-4D97-AF65-F5344CB8AC3E}">
        <p14:creationId xmlns:p14="http://schemas.microsoft.com/office/powerpoint/2010/main" val="2967917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607" y="332656"/>
            <a:ext cx="7632849" cy="5976663"/>
          </a:xfrm>
        </p:spPr>
        <p:txBody>
          <a:bodyPr>
            <a:normAutofit lnSpcReduction="10000"/>
          </a:bodyPr>
          <a:lstStyle/>
          <a:p>
            <a:r>
              <a:rPr lang="ru-RU" dirty="0"/>
              <a:t>Известно, что в цивилизованных странах достойно оценивают заслуги и почитают память выдающихся исторических личностей, своей жизнью и деяниями способствовавших сплочению и процветанию родного народа. Казахская история также изобилует славными именами народных заступников — беззаветно храбрых батыров и мудрых правителей. Отметим некоторые из них. «Особое место принадлежит в нашей истории </a:t>
            </a:r>
            <a:r>
              <a:rPr lang="ru-RU" dirty="0" err="1"/>
              <a:t>Керею</a:t>
            </a:r>
            <a:r>
              <a:rPr lang="ru-RU" dirty="0"/>
              <a:t> и </a:t>
            </a:r>
            <a:r>
              <a:rPr lang="ru-RU" dirty="0" err="1"/>
              <a:t>Джанибеку</a:t>
            </a:r>
            <a:r>
              <a:rPr lang="ru-RU" dirty="0"/>
              <a:t>, решительно вырвавшимся из-под тягостной власти </a:t>
            </a:r>
            <a:r>
              <a:rPr lang="ru-RU" dirty="0" err="1"/>
              <a:t>шейбанидов</a:t>
            </a:r>
            <a:r>
              <a:rPr lang="ru-RU" dirty="0"/>
              <a:t> на древней </a:t>
            </a:r>
            <a:r>
              <a:rPr lang="ru-RU" dirty="0" err="1"/>
              <a:t>Дешти</a:t>
            </a:r>
            <a:r>
              <a:rPr lang="ru-RU" dirty="0"/>
              <a:t> Кипчак, сумевшим собрать и увести подданные им племена к приречью Шу и сплотить казахов в народ». Незабвенным осталось в хозяйственной истории и имя хана </a:t>
            </a:r>
            <a:r>
              <a:rPr lang="ru-RU" dirty="0" err="1"/>
              <a:t>Акназара</a:t>
            </a:r>
            <a:r>
              <a:rPr lang="ru-RU" dirty="0"/>
              <a:t>, объединившего разрозненные племена трех </a:t>
            </a:r>
            <a:r>
              <a:rPr lang="ru-RU" dirty="0" err="1"/>
              <a:t>жузов</a:t>
            </a:r>
            <a:r>
              <a:rPr lang="ru-RU" dirty="0"/>
              <a:t>, развеянные по трем независимым государствам, в новый, единый политический союз. При </a:t>
            </a:r>
            <a:r>
              <a:rPr lang="ru-RU" dirty="0" err="1"/>
              <a:t>Акназар</a:t>
            </a:r>
            <a:r>
              <a:rPr lang="ru-RU" dirty="0"/>
              <a:t>-хане, отмечает писатель-политик </a:t>
            </a:r>
            <a:r>
              <a:rPr lang="ru-RU" dirty="0" err="1"/>
              <a:t>А.Кекильбаев</a:t>
            </a:r>
            <a:r>
              <a:rPr lang="ru-RU" dirty="0"/>
              <a:t>, завершается процесс, продолжавшийся в течение полутора века. Кочевые племена, имеющие общий язык, религию, бытовые традиции и единый хозяйственный уклад, но не состоявшие в одном союзе, не подчинявшиеся друг-другу, находящиеся в составе трех разных государств, объединяются в новый политический союз». </a:t>
            </a:r>
          </a:p>
        </p:txBody>
      </p:sp>
    </p:spTree>
    <p:extLst>
      <p:ext uri="{BB962C8B-B14F-4D97-AF65-F5344CB8AC3E}">
        <p14:creationId xmlns:p14="http://schemas.microsoft.com/office/powerpoint/2010/main" val="498390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116632"/>
            <a:ext cx="7450987" cy="6408711"/>
          </a:xfrm>
        </p:spPr>
        <p:txBody>
          <a:bodyPr>
            <a:normAutofit fontScale="92500" lnSpcReduction="10000"/>
          </a:bodyPr>
          <a:lstStyle/>
          <a:p>
            <a:pPr marL="0" indent="0">
              <a:buNone/>
            </a:pPr>
            <a:r>
              <a:rPr lang="ru-RU" dirty="0"/>
              <a:t>Следует отметить и выдающуюся роль хана </a:t>
            </a:r>
            <a:r>
              <a:rPr lang="ru-RU" dirty="0" err="1"/>
              <a:t>Касыма</a:t>
            </a:r>
            <a:r>
              <a:rPr lang="ru-RU" dirty="0"/>
              <a:t>, поднявшего в лихую годину в поход собственный народ. Благодарные потомки форму правления этого замечательного политика именовали «светлой </a:t>
            </a:r>
            <a:r>
              <a:rPr lang="ru-RU" dirty="0" err="1"/>
              <a:t>путью</a:t>
            </a:r>
            <a:r>
              <a:rPr lang="ru-RU" dirty="0"/>
              <a:t> хана </a:t>
            </a:r>
            <a:r>
              <a:rPr lang="ru-RU" dirty="0" err="1"/>
              <a:t>Касыма</a:t>
            </a:r>
            <a:r>
              <a:rPr lang="ru-RU" dirty="0"/>
              <a:t>». Навеки остались в истории народа отличавшиеся и храбростью, и умом ханы </a:t>
            </a:r>
            <a:r>
              <a:rPr lang="ru-RU" dirty="0" err="1"/>
              <a:t>Есим</a:t>
            </a:r>
            <a:r>
              <a:rPr lang="ru-RU" dirty="0"/>
              <a:t>, прозванный соплеменниками Высокорослым Смельчаком, и </a:t>
            </a:r>
            <a:r>
              <a:rPr lang="ru-RU" dirty="0" err="1"/>
              <a:t>Жангир</a:t>
            </a:r>
            <a:r>
              <a:rPr lang="ru-RU" dirty="0"/>
              <a:t>, заслуживший прозвище Всеобщий любимец. Конец XVII в. и начало </a:t>
            </a:r>
            <a:r>
              <a:rPr lang="ru-RU" dirty="0" err="1"/>
              <a:t>ХVШв</a:t>
            </a:r>
            <a:r>
              <a:rPr lang="ru-RU" dirty="0"/>
              <a:t>., когда правил хан </a:t>
            </a:r>
            <a:r>
              <a:rPr lang="ru-RU" dirty="0" err="1"/>
              <a:t>Тауке</a:t>
            </a:r>
            <a:r>
              <a:rPr lang="ru-RU" dirty="0"/>
              <a:t>, ознаменовались особым духовным подъемом, расцветом и </a:t>
            </a:r>
            <a:r>
              <a:rPr lang="ru-RU" dirty="0" err="1"/>
              <a:t>сполоченностью</a:t>
            </a:r>
            <a:r>
              <a:rPr lang="ru-RU" dirty="0"/>
              <a:t> страны. Известный историк А.И. Левшин писал, что при имени </a:t>
            </a:r>
            <a:r>
              <a:rPr lang="ru-RU" dirty="0" err="1"/>
              <a:t>Тауке</a:t>
            </a:r>
            <a:r>
              <a:rPr lang="ru-RU" dirty="0"/>
              <a:t> сердца казахов наполняются благоговением и признательностью. «Он — это </a:t>
            </a:r>
            <a:r>
              <a:rPr lang="ru-RU" dirty="0" err="1"/>
              <a:t>ликург</a:t>
            </a:r>
            <a:r>
              <a:rPr lang="ru-RU" dirty="0"/>
              <a:t>, это дракон орд казахских. Он успокоил после гибельных междоусобий, он остановил кровопролития, продолжавшиеся несколько лет от распрей одних племен с другими, он убедил всех умом и справедливостью повиноваться сильным, а сильных усмирил и дал всем законы, по которым судил их». Исторические реалии середины XVII века резко подняли роль </a:t>
            </a:r>
            <a:r>
              <a:rPr lang="ru-RU" dirty="0" err="1"/>
              <a:t>биев</a:t>
            </a:r>
            <a:r>
              <a:rPr lang="ru-RU" dirty="0"/>
              <a:t>. Потому в 1680 году при хане </a:t>
            </a:r>
            <a:r>
              <a:rPr lang="ru-RU" dirty="0" err="1"/>
              <a:t>Тауке</a:t>
            </a:r>
            <a:r>
              <a:rPr lang="ru-RU" dirty="0"/>
              <a:t> был утвержден совет </a:t>
            </a:r>
            <a:r>
              <a:rPr lang="ru-RU" dirty="0" err="1"/>
              <a:t>биев</a:t>
            </a:r>
            <a:r>
              <a:rPr lang="ru-RU" dirty="0"/>
              <a:t>. Создавая единое Казахское государство, он узаконил политический ханский совет, «</a:t>
            </a:r>
            <a:r>
              <a:rPr lang="ru-RU" dirty="0" err="1"/>
              <a:t>Алты-Алаш</a:t>
            </a:r>
            <a:r>
              <a:rPr lang="ru-RU" dirty="0"/>
              <a:t>». Его некоторые историки называют «Союзом шести </a:t>
            </a:r>
            <a:r>
              <a:rPr lang="ru-RU" dirty="0" err="1"/>
              <a:t>алашей</a:t>
            </a:r>
            <a:r>
              <a:rPr lang="ru-RU" dirty="0"/>
              <a:t>». Сюда вошли: </a:t>
            </a:r>
          </a:p>
          <a:p>
            <a:pPr marL="0" indent="0">
              <a:buNone/>
            </a:pPr>
            <a:r>
              <a:rPr lang="ru-RU" i="1" dirty="0"/>
              <a:t>от Старшего </a:t>
            </a:r>
            <a:r>
              <a:rPr lang="ru-RU" i="1" dirty="0" err="1"/>
              <a:t>жуза</a:t>
            </a:r>
            <a:r>
              <a:rPr lang="ru-RU" i="1" dirty="0"/>
              <a:t> — </a:t>
            </a:r>
            <a:r>
              <a:rPr lang="ru-RU" i="1" dirty="0" err="1"/>
              <a:t>Карлыгаш</a:t>
            </a:r>
            <a:r>
              <a:rPr lang="ru-RU" i="1" dirty="0"/>
              <a:t> Толе-</a:t>
            </a:r>
            <a:r>
              <a:rPr lang="ru-RU" i="1" dirty="0" err="1"/>
              <a:t>би</a:t>
            </a:r>
            <a:r>
              <a:rPr lang="ru-RU" i="1" dirty="0"/>
              <a:t>;</a:t>
            </a:r>
            <a:br>
              <a:rPr lang="ru-RU" i="1" dirty="0"/>
            </a:br>
            <a:r>
              <a:rPr lang="ru-RU" i="1" dirty="0"/>
              <a:t>Среднего — </a:t>
            </a:r>
            <a:r>
              <a:rPr lang="ru-RU" i="1" dirty="0" err="1"/>
              <a:t>Каздауысты</a:t>
            </a:r>
            <a:r>
              <a:rPr lang="ru-RU" i="1" dirty="0"/>
              <a:t> </a:t>
            </a:r>
            <a:r>
              <a:rPr lang="ru-RU" i="1" dirty="0" err="1"/>
              <a:t>Казыбек-би</a:t>
            </a:r>
            <a:r>
              <a:rPr lang="ru-RU" i="1" dirty="0"/>
              <a:t>;</a:t>
            </a:r>
            <a:br>
              <a:rPr lang="ru-RU" i="1" dirty="0"/>
            </a:br>
            <a:r>
              <a:rPr lang="ru-RU" i="1" dirty="0"/>
              <a:t>Младшего — </a:t>
            </a:r>
            <a:r>
              <a:rPr lang="ru-RU" i="1" dirty="0" err="1"/>
              <a:t>Айтеке-би</a:t>
            </a:r>
            <a:r>
              <a:rPr lang="ru-RU" i="1" dirty="0"/>
              <a:t>, киргиз </a:t>
            </a:r>
            <a:r>
              <a:rPr lang="ru-RU" i="1" dirty="0" err="1"/>
              <a:t>Кокым-би</a:t>
            </a:r>
            <a:r>
              <a:rPr lang="ru-RU" i="1" dirty="0"/>
              <a:t>, каракалпак — </a:t>
            </a:r>
            <a:r>
              <a:rPr lang="ru-RU" i="1" dirty="0" err="1"/>
              <a:t>Сасык-би</a:t>
            </a:r>
            <a:r>
              <a:rPr lang="ru-RU" i="1" dirty="0"/>
              <a:t>, </a:t>
            </a:r>
            <a:r>
              <a:rPr lang="ru-RU" i="1" dirty="0" err="1"/>
              <a:t>Мухамед-би</a:t>
            </a:r>
            <a:r>
              <a:rPr lang="ru-RU" i="1" dirty="0"/>
              <a:t>; </a:t>
            </a:r>
            <a:endParaRPr lang="ru-RU" dirty="0"/>
          </a:p>
          <a:p>
            <a:endParaRPr lang="ru-RU" dirty="0"/>
          </a:p>
        </p:txBody>
      </p:sp>
    </p:spTree>
    <p:extLst>
      <p:ext uri="{BB962C8B-B14F-4D97-AF65-F5344CB8AC3E}">
        <p14:creationId xmlns:p14="http://schemas.microsoft.com/office/powerpoint/2010/main" val="573043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476672"/>
            <a:ext cx="8424936" cy="5976664"/>
          </a:xfrm>
        </p:spPr>
        <p:txBody>
          <a:bodyPr>
            <a:normAutofit/>
          </a:bodyPr>
          <a:lstStyle/>
          <a:p>
            <a:pPr marL="0" indent="0">
              <a:buNone/>
            </a:pPr>
            <a:r>
              <a:rPr lang="ru-RU" dirty="0"/>
              <a:t>Совет </a:t>
            </a:r>
            <a:r>
              <a:rPr lang="ru-RU" dirty="0" err="1"/>
              <a:t>биев</a:t>
            </a:r>
            <a:r>
              <a:rPr lang="ru-RU" dirty="0"/>
              <a:t> был постоянно действующим учреждением. Шесть ведущих </a:t>
            </a:r>
            <a:r>
              <a:rPr lang="ru-RU" dirty="0" err="1"/>
              <a:t>биев</a:t>
            </a:r>
            <a:r>
              <a:rPr lang="ru-RU" dirty="0"/>
              <a:t> вошли в этот ханский совет как представители шести этнических формирований. Хотя совету вменялись совещательные права, хан должен был считаться с решениями </a:t>
            </a:r>
            <a:r>
              <a:rPr lang="ru-RU" dirty="0" err="1"/>
              <a:t>биев</a:t>
            </a:r>
            <a:r>
              <a:rPr lang="ru-RU" dirty="0"/>
              <a:t>. Судя по тому, что «</a:t>
            </a:r>
            <a:r>
              <a:rPr lang="ru-RU" dirty="0" err="1"/>
              <a:t>Жеты-Жаргы</a:t>
            </a:r>
            <a:r>
              <a:rPr lang="ru-RU" dirty="0"/>
              <a:t>» («Семь установлений» или «Законы </a:t>
            </a:r>
            <a:r>
              <a:rPr lang="ru-RU" dirty="0" err="1"/>
              <a:t>Тауке</a:t>
            </a:r>
            <a:r>
              <a:rPr lang="ru-RU" dirty="0"/>
              <a:t> хана»), названный историками «Степной конституцией», были разработаны семью </a:t>
            </a:r>
            <a:r>
              <a:rPr lang="ru-RU" dirty="0" err="1"/>
              <a:t>биями</a:t>
            </a:r>
            <a:r>
              <a:rPr lang="ru-RU" dirty="0"/>
              <a:t>, совет </a:t>
            </a:r>
            <a:r>
              <a:rPr lang="ru-RU" dirty="0" err="1"/>
              <a:t>биев</a:t>
            </a:r>
            <a:r>
              <a:rPr lang="ru-RU" dirty="0"/>
              <a:t> имел и законодательные функции. В нужных вопросах хан мог рассчитывать на поддержку совета </a:t>
            </a:r>
            <a:r>
              <a:rPr lang="ru-RU" dirty="0" err="1"/>
              <a:t>биев</a:t>
            </a:r>
            <a:r>
              <a:rPr lang="ru-RU" dirty="0"/>
              <a:t> Не случайно благодаря именно этой своей деятельности хан </a:t>
            </a:r>
            <a:r>
              <a:rPr lang="ru-RU" dirty="0" err="1"/>
              <a:t>Тауке</a:t>
            </a:r>
            <a:r>
              <a:rPr lang="ru-RU" dirty="0"/>
              <a:t> пользовался авторитетом и широкой известностью. Годы правления </a:t>
            </a:r>
            <a:r>
              <a:rPr lang="ru-RU" dirty="0" err="1"/>
              <a:t>Тауке</a:t>
            </a:r>
            <a:r>
              <a:rPr lang="ru-RU" dirty="0"/>
              <a:t> хана (1680 —1718 </a:t>
            </a:r>
            <a:r>
              <a:rPr lang="ru-RU" dirty="0" err="1"/>
              <a:t>гг</a:t>
            </a:r>
            <a:r>
              <a:rPr lang="ru-RU" dirty="0"/>
              <a:t>) и его равных советчиков — главных </a:t>
            </a:r>
            <a:r>
              <a:rPr lang="ru-RU" dirty="0" err="1"/>
              <a:t>биев</a:t>
            </a:r>
            <a:r>
              <a:rPr lang="ru-RU" dirty="0"/>
              <a:t> трех </a:t>
            </a:r>
            <a:r>
              <a:rPr lang="ru-RU" dirty="0" err="1"/>
              <a:t>жузов</a:t>
            </a:r>
            <a:r>
              <a:rPr lang="ru-RU" dirty="0"/>
              <a:t>, историки называют «Золотым веком прекращения губительных феодальных усобиц и мощного отпора неприятелям, веком относительного господства законов, развития экономики и процветания торговли». Умный, дальновидный, гибкий </a:t>
            </a:r>
            <a:r>
              <a:rPr lang="ru-RU" dirty="0" err="1"/>
              <a:t>Тауке</a:t>
            </a:r>
            <a:r>
              <a:rPr lang="ru-RU" dirty="0"/>
              <a:t> хан объединил государство на основе так называемой централизованной демократии, где высшие правители должны были всегда согласовывать готовые вопросы с </a:t>
            </a:r>
            <a:r>
              <a:rPr lang="ru-RU" dirty="0" err="1"/>
              <a:t>биями</a:t>
            </a:r>
            <a:r>
              <a:rPr lang="ru-RU" dirty="0"/>
              <a:t> </a:t>
            </a:r>
            <a:r>
              <a:rPr lang="ru-RU" dirty="0" err="1"/>
              <a:t>жузов</a:t>
            </a:r>
            <a:r>
              <a:rPr lang="ru-RU" dirty="0"/>
              <a:t>, нижестоящие руководители с </a:t>
            </a:r>
            <a:r>
              <a:rPr lang="ru-RU" dirty="0" err="1"/>
              <a:t>биями</a:t>
            </a:r>
            <a:r>
              <a:rPr lang="ru-RU" dirty="0"/>
              <a:t> родов, племен и так далее. </a:t>
            </a:r>
          </a:p>
        </p:txBody>
      </p:sp>
    </p:spTree>
    <p:extLst>
      <p:ext uri="{BB962C8B-B14F-4D97-AF65-F5344CB8AC3E}">
        <p14:creationId xmlns:p14="http://schemas.microsoft.com/office/powerpoint/2010/main" val="1036425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5" y="548680"/>
            <a:ext cx="8496944" cy="5616623"/>
          </a:xfrm>
        </p:spPr>
        <p:txBody>
          <a:bodyPr>
            <a:normAutofit lnSpcReduction="10000"/>
          </a:bodyPr>
          <a:lstStyle/>
          <a:p>
            <a:r>
              <a:rPr lang="ru-RU" dirty="0" err="1"/>
              <a:t>Тауке</a:t>
            </a:r>
            <a:r>
              <a:rPr lang="ru-RU" dirty="0"/>
              <a:t> посоветовал обсудить данную идею трем главным </a:t>
            </a:r>
            <a:r>
              <a:rPr lang="ru-RU" dirty="0" err="1"/>
              <a:t>биям</a:t>
            </a:r>
            <a:r>
              <a:rPr lang="ru-RU" dirty="0"/>
              <a:t>: Толе, </a:t>
            </a:r>
            <a:r>
              <a:rPr lang="ru-RU" dirty="0" err="1"/>
              <a:t>Казыбеку</a:t>
            </a:r>
            <a:r>
              <a:rPr lang="ru-RU" dirty="0"/>
              <a:t>, </a:t>
            </a:r>
            <a:r>
              <a:rPr lang="ru-RU" dirty="0" err="1"/>
              <a:t>Айтеке</a:t>
            </a:r>
            <a:r>
              <a:rPr lang="ru-RU" dirty="0"/>
              <a:t>. С точки зрения практики, все было уже наработано: ведущие представители трех этнических образований ежегодно собирались для совещания на холме </a:t>
            </a:r>
            <a:r>
              <a:rPr lang="ru-RU" dirty="0" err="1"/>
              <a:t>Мартубе</a:t>
            </a:r>
            <a:r>
              <a:rPr lang="ru-RU" dirty="0"/>
              <a:t>, в горах около </a:t>
            </a:r>
            <a:r>
              <a:rPr lang="ru-RU" dirty="0" err="1"/>
              <a:t>Сайрама</a:t>
            </a:r>
            <a:r>
              <a:rPr lang="ru-RU" dirty="0"/>
              <a:t>, ныне Южно-Казахстанской области, что недалеко от города Туркестана — ставки </a:t>
            </a:r>
            <a:r>
              <a:rPr lang="ru-RU" dirty="0" err="1"/>
              <a:t>Тауке</a:t>
            </a:r>
            <a:r>
              <a:rPr lang="ru-RU" dirty="0"/>
              <a:t> хана. В этот период Казахское ханство поддерживало связи со Средней Азией, Астраханским, Казанским, Сибирским ханствами, русским государством. Тем не менее постепенно начинает осложняться международное положение Казахстана. Одновременно с образованием Казахского ханства возникает государство </a:t>
            </a:r>
            <a:r>
              <a:rPr lang="ru-RU" dirty="0" err="1"/>
              <a:t>Джунгар</a:t>
            </a:r>
            <a:r>
              <a:rPr lang="ru-RU" dirty="0"/>
              <a:t> (ойратов) — группа западно-монгольских народов, тюркского происхождения, предков калмыков, исповедующих буддизм. На Западе Российская империя, которая при Петре I возвела в ранг государственной политики присоединение казахских земель к себе. Немаловажная угроза агрессии исходила и со стороны Китайской империи. Воспользовавшись таким сложным международным положением и подстрекаемые недоброжелательными соседями, </a:t>
            </a:r>
            <a:r>
              <a:rPr lang="ru-RU" dirty="0" err="1"/>
              <a:t>джунгары</a:t>
            </a:r>
            <a:r>
              <a:rPr lang="ru-RU" dirty="0"/>
              <a:t>-калмыки осуществляли постоянные набеги на казахские земли в 1599 — 1750 гг. в течение 150 лет. </a:t>
            </a:r>
          </a:p>
        </p:txBody>
      </p:sp>
    </p:spTree>
    <p:extLst>
      <p:ext uri="{BB962C8B-B14F-4D97-AF65-F5344CB8AC3E}">
        <p14:creationId xmlns:p14="http://schemas.microsoft.com/office/powerpoint/2010/main" val="1644392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91264" cy="576064"/>
          </a:xfrm>
        </p:spPr>
        <p:txBody>
          <a:bodyPr>
            <a:normAutofit fontScale="90000"/>
          </a:bodyPr>
          <a:lstStyle/>
          <a:p>
            <a:r>
              <a:rPr lang="ru-RU" b="1" dirty="0" smtClean="0"/>
              <a:t/>
            </a:r>
            <a:br>
              <a:rPr lang="ru-RU" b="1" dirty="0" smtClean="0"/>
            </a:br>
            <a:endParaRPr lang="ru-RU" sz="2700" dirty="0"/>
          </a:p>
        </p:txBody>
      </p:sp>
      <p:sp>
        <p:nvSpPr>
          <p:cNvPr id="3" name="Объект 2"/>
          <p:cNvSpPr>
            <a:spLocks noGrp="1"/>
          </p:cNvSpPr>
          <p:nvPr>
            <p:ph idx="1"/>
          </p:nvPr>
        </p:nvSpPr>
        <p:spPr>
          <a:xfrm>
            <a:off x="323528" y="836712"/>
            <a:ext cx="6408712" cy="5832648"/>
          </a:xfrm>
        </p:spPr>
        <p:txBody>
          <a:bodyPr>
            <a:normAutofit fontScale="85000" lnSpcReduction="10000"/>
          </a:bodyPr>
          <a:lstStyle/>
          <a:p>
            <a:pPr marL="0" indent="0">
              <a:buNone/>
            </a:pPr>
            <a:r>
              <a:rPr lang="ru-RU" dirty="0"/>
              <a:t>Процесс формирования казахского народа сопровождался складыванием казахской государственности. Казахские </a:t>
            </a:r>
            <a:r>
              <a:rPr lang="ru-RU" dirty="0" err="1"/>
              <a:t>жузы</a:t>
            </a:r>
            <a:r>
              <a:rPr lang="ru-RU" dirty="0"/>
              <a:t> и после образования народности во многом сохранили состав племен и племенных объединений прошлого. Такая генетическая связь прослеживается в родоплеменной структуре казахов, в однородности их хозяйственных и культурных форм, образа жизни и быта, общности территории. Эта связь четко отражена в преемственности языка у абсолютного большинства племен и племенных групп в раннефеодальных государствах на территории Казахстана. Постепенная, но неуклонная эволюция хозяйства, сдвиги в характере общественных отношений, укрепление феодальных начал естественно содействовали объединению родственных по языку однотипных в хозяйственно-бытовом укладе жизни племен и племенных групп и способствовали сложению новой этнической общности феодальной эпохи народности и возникновению государственности. Этническая ситуация при этом складывалась так, что иногда одни и те же племенные группы в силу политической обстановки входили в разные государственные образования, территория их расселения в отдельных случаях смещалась под давлением извне или в результате откочевок. Однако главная тенденция к объединению в крупное государственное образование пробивала себе дорогу. Так произошло и с Казахским ханством. </a:t>
            </a:r>
          </a:p>
        </p:txBody>
      </p:sp>
      <p:sp>
        <p:nvSpPr>
          <p:cNvPr id="4" name="Прямоугольник 3"/>
          <p:cNvSpPr/>
          <p:nvPr/>
        </p:nvSpPr>
        <p:spPr>
          <a:xfrm>
            <a:off x="6660232" y="908720"/>
            <a:ext cx="2354560" cy="2448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3" y="908720"/>
            <a:ext cx="2354560"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057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620688"/>
            <a:ext cx="8363272" cy="5976664"/>
          </a:xfrm>
        </p:spPr>
        <p:txBody>
          <a:bodyPr>
            <a:noAutofit/>
          </a:bodyPr>
          <a:lstStyle/>
          <a:p>
            <a:pPr marL="0" indent="0">
              <a:buNone/>
            </a:pPr>
            <a:r>
              <a:rPr lang="ru-RU" sz="1600" dirty="0" smtClean="0">
                <a:ea typeface="Batang" panose="02030600000101010101" pitchFamily="18" charset="-127"/>
              </a:rPr>
              <a:t>         </a:t>
            </a:r>
            <a:endParaRPr lang="ru-RU" sz="1200" dirty="0">
              <a:latin typeface="Batang" panose="02030600000101010101" pitchFamily="18" charset="-127"/>
              <a:ea typeface="Batang" panose="02030600000101010101" pitchFamily="18" charset="-127"/>
            </a:endParaRPr>
          </a:p>
        </p:txBody>
      </p:sp>
      <p:sp>
        <p:nvSpPr>
          <p:cNvPr id="4" name="Прямоугольник 3"/>
          <p:cNvSpPr/>
          <p:nvPr/>
        </p:nvSpPr>
        <p:spPr>
          <a:xfrm>
            <a:off x="395536" y="764704"/>
            <a:ext cx="8352928" cy="5909310"/>
          </a:xfrm>
          <a:prstGeom prst="rect">
            <a:avLst/>
          </a:prstGeom>
        </p:spPr>
        <p:txBody>
          <a:bodyPr wrap="square">
            <a:spAutoFit/>
          </a:bodyPr>
          <a:lstStyle/>
          <a:p>
            <a:endParaRPr lang="ru-RU" dirty="0" smtClean="0"/>
          </a:p>
          <a:p>
            <a:r>
              <a:rPr lang="ru-RU" dirty="0" smtClean="0"/>
              <a:t>          Образование Казахского ханства и начало формирования Казахской государственности по своей значимости относится к числу узловых проблем в истории Казахстана. Однако едва ли можно понять первопричины, вызвавшие к жизни собственно Казахское ханство, не ознакомившись с теми процессами, которые имели место на территории Казахстана и сопредельных </a:t>
            </a:r>
            <a:r>
              <a:rPr lang="ru-RU" dirty="0" err="1" smtClean="0"/>
              <a:t>государвств</a:t>
            </a:r>
            <a:r>
              <a:rPr lang="ru-RU" dirty="0" smtClean="0"/>
              <a:t> в рассматриваемый период. Итак, что же происходило в XIV и XV вв. на огромном пространстве </a:t>
            </a:r>
            <a:r>
              <a:rPr lang="ru-RU" dirty="0" err="1" smtClean="0"/>
              <a:t>Дешти</a:t>
            </a:r>
            <a:r>
              <a:rPr lang="ru-RU" dirty="0" smtClean="0"/>
              <a:t> Кипчак? В XIV в. часть территории современного Казахстана была известна как Узбекский улус, а другая - как </a:t>
            </a:r>
            <a:r>
              <a:rPr lang="ru-RU" dirty="0" err="1" smtClean="0"/>
              <a:t>Моголистан</a:t>
            </a:r>
            <a:r>
              <a:rPr lang="ru-RU" dirty="0" smtClean="0"/>
              <a:t>. Откуда появляется на политической карте Казахстана </a:t>
            </a:r>
            <a:r>
              <a:rPr lang="ru-RU" dirty="0" err="1" smtClean="0"/>
              <a:t>Моголистан</a:t>
            </a:r>
            <a:r>
              <a:rPr lang="ru-RU" dirty="0" smtClean="0"/>
              <a:t>? Образование его связано с распадом Чагатайского государства, так, по имени второго сына Чингисхана, называлось государство, образованное монголами в Средней Азии. Однако Чагатайское государство просуществовало относительно недолго. Падение авторитета ханской власти, ослабленной междоусобицами, привело к возвышению военно-кочевой знати. По этой причине в середине XIV в. страна раскололась на полтора десятка владений. В те же годы Чагатайское государство распалось, кроме того, на две части: Западную и Восточную. </a:t>
            </a:r>
            <a:endParaRPr lang="ru-RU" dirty="0"/>
          </a:p>
        </p:txBody>
      </p:sp>
    </p:spTree>
    <p:extLst>
      <p:ext uri="{BB962C8B-B14F-4D97-AF65-F5344CB8AC3E}">
        <p14:creationId xmlns:p14="http://schemas.microsoft.com/office/powerpoint/2010/main" val="1647319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16632"/>
            <a:ext cx="8496944" cy="6408711"/>
          </a:xfrm>
        </p:spPr>
        <p:txBody>
          <a:bodyPr>
            <a:normAutofit/>
          </a:bodyPr>
          <a:lstStyle/>
          <a:p>
            <a:pPr marL="0" indent="0">
              <a:buNone/>
            </a:pPr>
            <a:endParaRPr lang="ru-RU" b="1" dirty="0" smtClean="0"/>
          </a:p>
          <a:p>
            <a:pPr marL="0" indent="0">
              <a:buNone/>
            </a:pPr>
            <a:endParaRPr lang="ru-RU" dirty="0" smtClean="0"/>
          </a:p>
          <a:p>
            <a:pPr marL="0" indent="0">
              <a:buNone/>
            </a:pPr>
            <a:endParaRPr lang="ru-RU" dirty="0"/>
          </a:p>
          <a:p>
            <a:pPr marL="0" indent="0">
              <a:buNone/>
            </a:pPr>
            <a:r>
              <a:rPr lang="ru-RU" dirty="0" smtClean="0"/>
              <a:t>В </a:t>
            </a:r>
            <a:r>
              <a:rPr lang="ru-RU" dirty="0"/>
              <a:t>Западных владениях — </a:t>
            </a:r>
            <a:r>
              <a:rPr lang="ru-RU" dirty="0" err="1"/>
              <a:t>Мавераннахре</a:t>
            </a:r>
            <a:r>
              <a:rPr lang="ru-RU" dirty="0"/>
              <a:t> (буквально — междуречье, территории между Амударьей и Сырдарьей) — род </a:t>
            </a:r>
            <a:r>
              <a:rPr lang="ru-RU" dirty="0" err="1"/>
              <a:t>Чагатая</a:t>
            </a:r>
            <a:r>
              <a:rPr lang="ru-RU" dirty="0"/>
              <a:t> потерял свое господство. Фактическая власть здесь находилась в руках тюрко-</a:t>
            </a:r>
            <a:r>
              <a:rPr lang="ru-RU" dirty="0" err="1"/>
              <a:t>монгольcких</a:t>
            </a:r>
            <a:r>
              <a:rPr lang="ru-RU" dirty="0"/>
              <a:t> эмиров, среди которых выделился эмир Тимур (1370 — 1405). Этот великий завоеватель родом из отреченного монгольского племени </a:t>
            </a:r>
            <a:r>
              <a:rPr lang="ru-RU" dirty="0" err="1"/>
              <a:t>барлас</a:t>
            </a:r>
            <a:r>
              <a:rPr lang="ru-RU" dirty="0"/>
              <a:t>. В Восточной части возводились в ханы из рода </a:t>
            </a:r>
            <a:r>
              <a:rPr lang="ru-RU" dirty="0" err="1"/>
              <a:t>Чагатая</a:t>
            </a:r>
            <a:r>
              <a:rPr lang="ru-RU" dirty="0"/>
              <a:t>, мнимые или действительные. Кочевники этой части государства назывались моголами, так, без буквы «н» произносилось и писалось народное название монголов в Средней Азии. Тогда же от этого термина было образовано географическое название </a:t>
            </a:r>
            <a:r>
              <a:rPr lang="ru-RU" dirty="0" err="1"/>
              <a:t>Моголистан</a:t>
            </a:r>
            <a:r>
              <a:rPr lang="ru-RU" dirty="0"/>
              <a:t>. Границы </a:t>
            </a:r>
            <a:r>
              <a:rPr lang="ru-RU" dirty="0" err="1"/>
              <a:t>Моголистана</a:t>
            </a:r>
            <a:r>
              <a:rPr lang="ru-RU" dirty="0"/>
              <a:t>, согласно «</a:t>
            </a:r>
            <a:r>
              <a:rPr lang="ru-RU" dirty="0" err="1"/>
              <a:t>Тарихи</a:t>
            </a:r>
            <a:r>
              <a:rPr lang="ru-RU" dirty="0"/>
              <a:t> </a:t>
            </a:r>
            <a:r>
              <a:rPr lang="ru-RU" dirty="0" err="1"/>
              <a:t>Рашиди</a:t>
            </a:r>
            <a:r>
              <a:rPr lang="ru-RU" dirty="0"/>
              <a:t>» </a:t>
            </a:r>
            <a:r>
              <a:rPr lang="ru-RU" dirty="0" err="1"/>
              <a:t>Мухамед</a:t>
            </a:r>
            <a:r>
              <a:rPr lang="ru-RU" dirty="0"/>
              <a:t> Хайдара </a:t>
            </a:r>
            <a:r>
              <a:rPr lang="ru-RU" dirty="0" err="1"/>
              <a:t>Дулати</a:t>
            </a:r>
            <a:r>
              <a:rPr lang="ru-RU" dirty="0"/>
              <a:t>, на востоке примыкали к землям калмыков, на севере граничили с озером Балхаш, на западе — с Туркестаном и Ташкентом, на юге — Ферганским вилайетом, Кашгаром, </a:t>
            </a:r>
            <a:r>
              <a:rPr lang="ru-RU" dirty="0" err="1"/>
              <a:t>Аксуг</a:t>
            </a:r>
            <a:r>
              <a:rPr lang="ru-RU" dirty="0"/>
              <a:t> Чалышем, Турфаном. Отсюда видно, что вся территория современного и Южного и Восточного Казахстана входила в состав тогдашнего </a:t>
            </a:r>
            <a:r>
              <a:rPr lang="ru-RU" dirty="0" err="1"/>
              <a:t>Моголистана</a:t>
            </a:r>
            <a:r>
              <a:rPr lang="ru-RU" dirty="0"/>
              <a:t>.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240468"/>
            <a:ext cx="1321123" cy="1316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488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844824"/>
            <a:ext cx="8712968" cy="4824536"/>
          </a:xfrm>
        </p:spPr>
        <p:txBody>
          <a:bodyPr>
            <a:normAutofit fontScale="85000" lnSpcReduction="10000"/>
          </a:bodyPr>
          <a:lstStyle/>
          <a:p>
            <a:r>
              <a:rPr lang="ru-RU" dirty="0"/>
              <a:t>В XV в. границы Узбекского улуса (Узбекистана) с востока на запад простирались от Иртыша до Волги, захватывая на юго-западе правобережные степи среднего и нижнего течения Сырдарьи. Юго-восточная линия границы проходила по Тарбагатаю и озеро Балхаш. Таким образом, Узбекский улус включал в свой состав большую часть современной территории Казахстана. В то же время и позднее для обозначения кочевого населения Узбекского улуса как собирательное название употреблялось слово «узбек». Происхождение этого этнонима пока остается неизвестным. Одни исследователи считают слово узбек самоназванием «уз-бек». Другие ученые связывают его с именем правителя Золотой Орды Узбек-хана (1312 — 1342). По мнению </a:t>
            </a:r>
            <a:r>
              <a:rPr lang="ru-RU" dirty="0" smtClean="0"/>
              <a:t>третьих</a:t>
            </a:r>
            <a:r>
              <a:rPr lang="ru-RU" dirty="0"/>
              <a:t>, наоборот — личное имя Узбек, которое встречается и для периода ранее XIV в., «образовано из этнонима». На рубеже XV в. на почве укрепления феодальных отношений в Золотой Орде и Чагатайском улусе, где монгольское правящее меньшинство было ассимилировано местным тюркским населением, усиливался объединительный процесс. Такой же процесс имел место в </a:t>
            </a:r>
            <a:r>
              <a:rPr lang="ru-RU" dirty="0" err="1"/>
              <a:t>Моголисгане</a:t>
            </a:r>
            <a:r>
              <a:rPr lang="ru-RU" dirty="0"/>
              <a:t>, </a:t>
            </a:r>
            <a:r>
              <a:rPr lang="ru-RU" dirty="0" err="1"/>
              <a:t>АкОрде</a:t>
            </a:r>
            <a:r>
              <a:rPr lang="ru-RU" dirty="0"/>
              <a:t>, ханстве </a:t>
            </a:r>
            <a:r>
              <a:rPr lang="ru-RU" dirty="0" err="1"/>
              <a:t>Абулхаира</a:t>
            </a:r>
            <a:r>
              <a:rPr lang="ru-RU" dirty="0"/>
              <a:t>, Ногайской Орде, государствах, формировавшихся на территории Казахстана. Вследствие объединительных процессов возникает Казахское ханство, как считается в историографии, начало которому было положено откочевкой </a:t>
            </a:r>
            <a:r>
              <a:rPr lang="ru-RU" dirty="0" err="1"/>
              <a:t>Джанибека</a:t>
            </a:r>
            <a:r>
              <a:rPr lang="ru-RU" dirty="0"/>
              <a:t> и </a:t>
            </a:r>
            <a:r>
              <a:rPr lang="ru-RU" dirty="0" err="1"/>
              <a:t>Керея</a:t>
            </a:r>
            <a:r>
              <a:rPr lang="ru-RU" dirty="0"/>
              <a:t> в пределы </a:t>
            </a:r>
            <a:r>
              <a:rPr lang="ru-RU" dirty="0" err="1"/>
              <a:t>Моголистана</a:t>
            </a:r>
            <a:r>
              <a:rPr lang="ru-RU" dirty="0"/>
              <a:t> и распадом так называемого государства «кочевых узбеков» после смерти </a:t>
            </a:r>
            <a:r>
              <a:rPr lang="ru-RU" dirty="0" err="1"/>
              <a:t>Абул-Хайрхана</a:t>
            </a:r>
            <a:r>
              <a:rPr lang="ru-RU" dirty="0"/>
              <a:t>. </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332656"/>
            <a:ext cx="1992263" cy="1423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9449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16632"/>
            <a:ext cx="8280920" cy="6552727"/>
          </a:xfrm>
        </p:spPr>
        <p:txBody>
          <a:bodyPr>
            <a:normAutofit lnSpcReduction="10000"/>
          </a:bodyPr>
          <a:lstStyle/>
          <a:p>
            <a:r>
              <a:rPr lang="ru-RU" dirty="0"/>
              <a:t>Отметим, что историческое значение </a:t>
            </a:r>
            <a:r>
              <a:rPr lang="ru-RU" dirty="0" err="1"/>
              <a:t>ханствования</a:t>
            </a:r>
            <a:r>
              <a:rPr lang="ru-RU" dirty="0"/>
              <a:t> </a:t>
            </a:r>
            <a:r>
              <a:rPr lang="ru-RU" dirty="0" err="1"/>
              <a:t>Абул-Хайра</a:t>
            </a:r>
            <a:r>
              <a:rPr lang="ru-RU" dirty="0"/>
              <a:t> (1428— 1468), по словам В.В. </a:t>
            </a:r>
            <a:r>
              <a:rPr lang="ru-RU" dirty="0" err="1"/>
              <a:t>Бартольда</a:t>
            </a:r>
            <a:r>
              <a:rPr lang="ru-RU" dirty="0"/>
              <a:t>, определяется тем, что он был «основателем могущества» кочевых узбеков </a:t>
            </a:r>
            <a:r>
              <a:rPr lang="ru-RU" dirty="0" err="1"/>
              <a:t>Дешти</a:t>
            </a:r>
            <a:r>
              <a:rPr lang="ru-RU" dirty="0"/>
              <a:t> Кипчака. В то же время именно при его царствовании среди населения Узбекского улуса происходит тот раскол, в результате которого собственно обитатели степей, с тех пор названные казахами, отделились от остальной части народа. В результате этого на смену имени «узбек», которым обозначалось до конца XV в. население узбекского улуса, приходит термин «узбек-казах». Этим термином обозначались кочевники, оставшиеся на территории Казахстана после завоевания </a:t>
            </a:r>
            <a:r>
              <a:rPr lang="ru-RU" dirty="0" err="1"/>
              <a:t>Шейбани</a:t>
            </a:r>
            <a:r>
              <a:rPr lang="ru-RU" dirty="0"/>
              <a:t>-ханом Средней Азии и ухода туда части узбеков. В последующее время в рамках казахского ханства имя «казах» приобретает всеобщее значение для всех кочевников. Хотя история собственно Казахского ханства берет свое начало со второй половины XV в., тем не менее вопрос о начале ханства, дате его образования остается спорным. Ряд исследователей откочевку </a:t>
            </a:r>
            <a:r>
              <a:rPr lang="ru-RU" dirty="0" err="1"/>
              <a:t>Керея</a:t>
            </a:r>
            <a:r>
              <a:rPr lang="ru-RU" dirty="0"/>
              <a:t> и </a:t>
            </a:r>
            <a:r>
              <a:rPr lang="ru-RU" dirty="0" err="1"/>
              <a:t>Джанибека</a:t>
            </a:r>
            <a:r>
              <a:rPr lang="ru-RU" dirty="0"/>
              <a:t> рассматривают </a:t>
            </a:r>
            <a:r>
              <a:rPr lang="ru-RU" dirty="0" err="1"/>
              <a:t>какначало</a:t>
            </a:r>
            <a:r>
              <a:rPr lang="ru-RU" dirty="0"/>
              <a:t> возникновения казахского ханства. Другие считают, что Казахское ханство образовалось на рубеже XV-XVI вв. Некоторые авторы относят оформление самостоятельного казахского государства к еще более позднему времени: 30—40 годам XVI в. Есть ученые, утверждающие, что собственно Казахское ханство было основано именно в 1465 — 1466 гг. </a:t>
            </a:r>
          </a:p>
        </p:txBody>
      </p:sp>
    </p:spTree>
    <p:extLst>
      <p:ext uri="{BB962C8B-B14F-4D97-AF65-F5344CB8AC3E}">
        <p14:creationId xmlns:p14="http://schemas.microsoft.com/office/powerpoint/2010/main" val="2556644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807361"/>
            <a:ext cx="8379296" cy="4789991"/>
          </a:xfrm>
        </p:spPr>
        <p:txBody>
          <a:bodyPr>
            <a:normAutofit fontScale="85000" lnSpcReduction="10000"/>
          </a:bodyPr>
          <a:lstStyle/>
          <a:p>
            <a:r>
              <a:rPr lang="ru-RU" dirty="0"/>
              <a:t>Рассмотрим некоторые позиции. В 50-х годах исследователь </a:t>
            </a:r>
            <a:r>
              <a:rPr lang="ru-RU" dirty="0" err="1"/>
              <a:t>А.А.Семенов</a:t>
            </a:r>
            <a:r>
              <a:rPr lang="ru-RU" dirty="0"/>
              <a:t> высказал мнение, что уход </a:t>
            </a:r>
            <a:r>
              <a:rPr lang="ru-RU" dirty="0" err="1"/>
              <a:t>Джанибека</a:t>
            </a:r>
            <a:r>
              <a:rPr lang="ru-RU" dirty="0"/>
              <a:t> и </a:t>
            </a:r>
            <a:r>
              <a:rPr lang="ru-RU" dirty="0" err="1"/>
              <a:t>Керея</a:t>
            </a:r>
            <a:r>
              <a:rPr lang="ru-RU" dirty="0"/>
              <a:t> в долины рек Шу и </a:t>
            </a:r>
            <a:r>
              <a:rPr lang="ru-RU" dirty="0" err="1"/>
              <a:t>Казы</a:t>
            </a:r>
            <a:r>
              <a:rPr lang="ru-RU" dirty="0"/>
              <a:t>-Баши — был лишь одним эпизодом в истории узбеков-казахов, поскольку эта перекочевка не охватывала весь народ, а лишь его небольшую часть. На основании того, что ни придворные историки </a:t>
            </a:r>
            <a:r>
              <a:rPr lang="ru-RU" dirty="0" err="1"/>
              <a:t>Шейбани</a:t>
            </a:r>
            <a:r>
              <a:rPr lang="ru-RU" dirty="0"/>
              <a:t>-хана, ни автор «</a:t>
            </a:r>
            <a:r>
              <a:rPr lang="ru-RU" dirty="0" err="1"/>
              <a:t>Тарихи</a:t>
            </a:r>
            <a:r>
              <a:rPr lang="ru-RU" dirty="0"/>
              <a:t> </a:t>
            </a:r>
            <a:r>
              <a:rPr lang="ru-RU" dirty="0" err="1"/>
              <a:t>Абул</a:t>
            </a:r>
            <a:r>
              <a:rPr lang="ru-RU" dirty="0"/>
              <a:t>-</a:t>
            </a:r>
            <a:r>
              <a:rPr lang="ru-RU" dirty="0" err="1"/>
              <a:t>Хайр</a:t>
            </a:r>
            <a:r>
              <a:rPr lang="ru-RU" dirty="0"/>
              <a:t>-хана» ни слова не говорят об откочевке, казахский ученый С.К. Ибрагимов (1929 —1960) высказал предположение о том, что уход </a:t>
            </a:r>
            <a:r>
              <a:rPr lang="ru-RU" dirty="0" err="1"/>
              <a:t>Керея</a:t>
            </a:r>
            <a:r>
              <a:rPr lang="ru-RU" dirty="0"/>
              <a:t> и </a:t>
            </a:r>
            <a:r>
              <a:rPr lang="ru-RU" dirty="0" err="1"/>
              <a:t>Джанибека</a:t>
            </a:r>
            <a:r>
              <a:rPr lang="ru-RU" dirty="0"/>
              <a:t> не сыграл существенной роли в политической жизни племен, населяющих Узбекский улус. Тем самым он фактически разделил точку зрения предыдущего автора. Современная исследовательница истории Казахстана К. А. Пищулина отмечает, что «истоки Казахского ханства, причины его образования — не откочевка </a:t>
            </a:r>
            <a:r>
              <a:rPr lang="ru-RU" dirty="0" err="1"/>
              <a:t>Джанибека</a:t>
            </a:r>
            <a:r>
              <a:rPr lang="ru-RU" dirty="0"/>
              <a:t> и </a:t>
            </a:r>
            <a:r>
              <a:rPr lang="ru-RU" dirty="0" err="1"/>
              <a:t>Керея</a:t>
            </a:r>
            <a:r>
              <a:rPr lang="ru-RU" dirty="0"/>
              <a:t>, а ход хозяйственного, социального, политического развития населения средневекового Казахстана, в том числе этнической истории казахов». Кроме того, пишет она, откочевка группы племен из Восточного </a:t>
            </a:r>
            <a:r>
              <a:rPr lang="ru-RU" dirty="0" err="1"/>
              <a:t>Дешти</a:t>
            </a:r>
            <a:r>
              <a:rPr lang="ru-RU" dirty="0"/>
              <a:t> </a:t>
            </a:r>
            <a:r>
              <a:rPr lang="ru-RU" dirty="0" err="1"/>
              <a:t>Кипчакв</a:t>
            </a:r>
            <a:r>
              <a:rPr lang="ru-RU" dirty="0"/>
              <a:t> западное Семиречье, во-первых, «сыграла большую роль для истории Юго-Восточного Казахстана и </a:t>
            </a:r>
            <a:r>
              <a:rPr lang="ru-RU" dirty="0" err="1"/>
              <a:t>Моголистана</a:t>
            </a:r>
            <a:r>
              <a:rPr lang="ru-RU" dirty="0"/>
              <a:t>, а, во-вторых, как форма классовой борьбы она была все же важным звеном в цепи политических событий на пути образования Казахского ханства». Авторам работы «Казахстан, летопись трех тысячелетий» ход процесса образования Казахского ханства представляется в такой цепочке: </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116632"/>
            <a:ext cx="2186608"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7577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560" y="332657"/>
            <a:ext cx="7522995" cy="5526142"/>
          </a:xfrm>
        </p:spPr>
        <p:txBody>
          <a:bodyPr/>
          <a:lstStyle/>
          <a:p>
            <a:r>
              <a:rPr lang="ru-RU" i="1" dirty="0"/>
              <a:t>) Событие (около 1459 г.) — отхождение </a:t>
            </a:r>
            <a:r>
              <a:rPr lang="ru-RU" i="1" dirty="0" err="1"/>
              <a:t>Керея</a:t>
            </a:r>
            <a:r>
              <a:rPr lang="ru-RU" i="1" dirty="0"/>
              <a:t> и </a:t>
            </a:r>
            <a:r>
              <a:rPr lang="ru-RU" i="1" dirty="0" err="1"/>
              <a:t>Джанибека</a:t>
            </a:r>
            <a:r>
              <a:rPr lang="ru-RU" i="1" dirty="0"/>
              <a:t> с частью племен и родов от главы кочевых </a:t>
            </a:r>
            <a:r>
              <a:rPr lang="ru-RU" i="1" dirty="0" err="1"/>
              <a:t>Абул</a:t>
            </a:r>
            <a:r>
              <a:rPr lang="ru-RU" i="1" dirty="0"/>
              <a:t>-</a:t>
            </a:r>
            <a:r>
              <a:rPr lang="ru-RU" i="1" dirty="0" err="1"/>
              <a:t>Хайр</a:t>
            </a:r>
            <a:r>
              <a:rPr lang="ru-RU" i="1" dirty="0"/>
              <a:t>-хана и их перекочевка в западные пределы </a:t>
            </a:r>
            <a:r>
              <a:rPr lang="ru-RU" i="1" dirty="0" err="1"/>
              <a:t>Моголистана</a:t>
            </a:r>
            <a:r>
              <a:rPr lang="ru-RU" i="1" dirty="0"/>
              <a:t>. Важнейшие последствия — закрепление за приверженцами откочевок имени «узбеки-казахи» или просто «казахи», положило начало традиционному союзу между потомками </a:t>
            </a:r>
            <a:r>
              <a:rPr lang="ru-RU" i="1" dirty="0" err="1"/>
              <a:t>Урус</a:t>
            </a:r>
            <a:r>
              <a:rPr lang="ru-RU" i="1" dirty="0"/>
              <a:t>-хана и </a:t>
            </a:r>
            <a:r>
              <a:rPr lang="ru-RU" i="1" dirty="0" err="1"/>
              <a:t>Чагатаидами</a:t>
            </a:r>
            <a:r>
              <a:rPr lang="ru-RU" i="1" dirty="0"/>
              <a:t> </a:t>
            </a:r>
            <a:r>
              <a:rPr lang="ru-RU" i="1" dirty="0" err="1"/>
              <a:t>Моголистана</a:t>
            </a:r>
            <a:r>
              <a:rPr lang="ru-RU" i="1" dirty="0"/>
              <a:t>.</a:t>
            </a:r>
            <a:br>
              <a:rPr lang="ru-RU" i="1" dirty="0"/>
            </a:br>
            <a:r>
              <a:rPr lang="ru-RU" i="1" dirty="0"/>
              <a:t/>
            </a:r>
            <a:br>
              <a:rPr lang="ru-RU" i="1" dirty="0"/>
            </a:br>
            <a:r>
              <a:rPr lang="ru-RU" i="1" dirty="0"/>
              <a:t>2) События после 1468 г. — возвращение </a:t>
            </a:r>
            <a:r>
              <a:rPr lang="ru-RU" i="1" dirty="0" err="1"/>
              <a:t>Керея</a:t>
            </a:r>
            <a:r>
              <a:rPr lang="ru-RU" i="1" dirty="0"/>
              <a:t>, </a:t>
            </a:r>
            <a:r>
              <a:rPr lang="ru-RU" i="1" dirty="0" err="1"/>
              <a:t>Джанибека</a:t>
            </a:r>
            <a:r>
              <a:rPr lang="ru-RU" i="1" dirty="0"/>
              <a:t> и их последователей и захват ими верховной власти. </a:t>
            </a:r>
            <a:endParaRPr lang="ru-RU" dirty="0"/>
          </a:p>
        </p:txBody>
      </p:sp>
    </p:spTree>
    <p:extLst>
      <p:ext uri="{BB962C8B-B14F-4D97-AF65-F5344CB8AC3E}">
        <p14:creationId xmlns:p14="http://schemas.microsoft.com/office/powerpoint/2010/main" val="1038150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560" y="260648"/>
            <a:ext cx="8280920" cy="6192687"/>
          </a:xfrm>
        </p:spPr>
        <p:txBody>
          <a:bodyPr>
            <a:normAutofit/>
          </a:bodyPr>
          <a:lstStyle/>
          <a:p>
            <a:r>
              <a:rPr lang="ru-RU" dirty="0"/>
              <a:t>Важнейшие последствия сложение политической структуры, управляемой другой ветвью </a:t>
            </a:r>
            <a:r>
              <a:rPr lang="ru-RU" dirty="0" err="1"/>
              <a:t>Джучидов</a:t>
            </a:r>
            <a:r>
              <a:rPr lang="ru-RU" dirty="0"/>
              <a:t>; перенесение затем на новое государственное образование названия «казах», которое бывшие подданные </a:t>
            </a:r>
            <a:r>
              <a:rPr lang="ru-RU" dirty="0" err="1"/>
              <a:t>Абул-Хайра</a:t>
            </a:r>
            <a:r>
              <a:rPr lang="ru-RU" dirty="0"/>
              <a:t> принесли в Узбекский улус. Таким образом, как видно из вышеизложенного, образование Казахского ханства не было единовременным актом, а было сложным по характеру и продолжительным по времени многоаспектным процессом. В нем политические события развивались одновременно с этническими и переплетались с ними. В этом плане Казахское ханство — преемник предшествующих </a:t>
            </a:r>
            <a:r>
              <a:rPr lang="ru-RU" dirty="0" err="1"/>
              <a:t>ранне</a:t>
            </a:r>
            <a:r>
              <a:rPr lang="ru-RU" dirty="0"/>
              <a:t> феодальных государств на территории Казахстана — итог развития здесь экономики и изменения в социальных отношениях, связанных с этногенетическими процессами. Закономерности общественно-экономического развития и формирования народности, усиление феодального гнета и общеполитическая обстановка в ходе распада Золотой Орды, возрождение торгово-экономических центров Юга и Юго-Востока после ущерба, нанесенного монгольским нашествием, походами </a:t>
            </a:r>
            <a:r>
              <a:rPr lang="ru-RU" dirty="0" err="1"/>
              <a:t>Тохтамыша</a:t>
            </a:r>
            <a:r>
              <a:rPr lang="ru-RU" dirty="0"/>
              <a:t> и Тимура в XIV в., явились важнейшими условиями возникновения Казахского ханства. </a:t>
            </a:r>
          </a:p>
        </p:txBody>
      </p:sp>
    </p:spTree>
    <p:extLst>
      <p:ext uri="{BB962C8B-B14F-4D97-AF65-F5344CB8AC3E}">
        <p14:creationId xmlns:p14="http://schemas.microsoft.com/office/powerpoint/2010/main" val="592815971"/>
      </p:ext>
    </p:extLst>
  </p:cSld>
  <p:clrMapOvr>
    <a:masterClrMapping/>
  </p:clrMapOvr>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TC102455596[[fn=Весна]]</Template>
  <TotalTime>156</TotalTime>
  <Words>2361</Words>
  <Application>Microsoft Office PowerPoint</Application>
  <PresentationFormat>Экран (4:3)</PresentationFormat>
  <Paragraphs>22</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Spring</vt:lpstr>
      <vt:lpstr>Этнополитическое положение средневековых государств на территории Казахстана</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Этнополитическое положение средневековых государств на территории Казахстана</dc:title>
  <dc:creator>user</dc:creator>
  <cp:lastModifiedBy>user</cp:lastModifiedBy>
  <cp:revision>8</cp:revision>
  <dcterms:created xsi:type="dcterms:W3CDTF">2014-02-01T06:37:11Z</dcterms:created>
  <dcterms:modified xsi:type="dcterms:W3CDTF">2014-03-03T12:16:41Z</dcterms:modified>
</cp:coreProperties>
</file>