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0"/>
  </p:notesMasterIdLst>
  <p:sldIdLst>
    <p:sldId id="257" r:id="rId2"/>
    <p:sldId id="329" r:id="rId3"/>
    <p:sldId id="400" r:id="rId4"/>
    <p:sldId id="434" r:id="rId5"/>
    <p:sldId id="495" r:id="rId6"/>
    <p:sldId id="517" r:id="rId7"/>
    <p:sldId id="496" r:id="rId8"/>
    <p:sldId id="508" r:id="rId9"/>
    <p:sldId id="509" r:id="rId10"/>
    <p:sldId id="510" r:id="rId11"/>
    <p:sldId id="422" r:id="rId12"/>
    <p:sldId id="439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06" r:id="rId23"/>
    <p:sldId id="435" r:id="rId24"/>
    <p:sldId id="450" r:id="rId25"/>
    <p:sldId id="512" r:id="rId26"/>
    <p:sldId id="452" r:id="rId27"/>
    <p:sldId id="454" r:id="rId28"/>
    <p:sldId id="456" r:id="rId29"/>
    <p:sldId id="462" r:id="rId30"/>
    <p:sldId id="485" r:id="rId31"/>
    <p:sldId id="513" r:id="rId32"/>
    <p:sldId id="466" r:id="rId33"/>
    <p:sldId id="468" r:id="rId34"/>
    <p:sldId id="467" r:id="rId35"/>
    <p:sldId id="514" r:id="rId36"/>
    <p:sldId id="472" r:id="rId37"/>
    <p:sldId id="515" r:id="rId38"/>
    <p:sldId id="474" r:id="rId39"/>
    <p:sldId id="516" r:id="rId40"/>
    <p:sldId id="479" r:id="rId41"/>
    <p:sldId id="507" r:id="rId42"/>
    <p:sldId id="518" r:id="rId43"/>
    <p:sldId id="519" r:id="rId44"/>
    <p:sldId id="520" r:id="rId45"/>
    <p:sldId id="521" r:id="rId46"/>
    <p:sldId id="522" r:id="rId47"/>
    <p:sldId id="523" r:id="rId48"/>
    <p:sldId id="524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BC"/>
    <a:srgbClr val="2323FF"/>
    <a:srgbClr val="FF0066"/>
    <a:srgbClr val="FF00FF"/>
    <a:srgbClr val="BBE0E3"/>
    <a:srgbClr val="8989FF"/>
    <a:srgbClr val="C1C1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5669" autoAdjust="0"/>
  </p:normalViewPr>
  <p:slideViewPr>
    <p:cSldViewPr>
      <p:cViewPr>
        <p:scale>
          <a:sx n="100" d="100"/>
          <a:sy n="100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13"/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70A7C-6A79-43C3-93BC-6D628CB08EC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EB0171-811E-4527-8A6B-9CC49C3B1E88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/>
            <a:t>Проверка знаний</a:t>
          </a:r>
          <a:endParaRPr lang="ru-RU" b="1" dirty="0"/>
        </a:p>
      </dgm:t>
    </dgm:pt>
    <dgm:pt modelId="{BBB52A64-6883-452E-9561-75A4ABEA1A8B}" type="parTrans" cxnId="{0C5C31F8-CF74-4C37-8F0F-781881E0B777}">
      <dgm:prSet/>
      <dgm:spPr/>
      <dgm:t>
        <a:bodyPr/>
        <a:lstStyle/>
        <a:p>
          <a:endParaRPr lang="ru-RU"/>
        </a:p>
      </dgm:t>
    </dgm:pt>
    <dgm:pt modelId="{0FF40C0A-A104-44D7-BDED-63686135A13F}" type="sibTrans" cxnId="{0C5C31F8-CF74-4C37-8F0F-781881E0B777}">
      <dgm:prSet/>
      <dgm:spPr/>
      <dgm:t>
        <a:bodyPr/>
        <a:lstStyle/>
        <a:p>
          <a:endParaRPr lang="ru-RU"/>
        </a:p>
      </dgm:t>
    </dgm:pt>
    <dgm:pt modelId="{8EB00F95-1D3A-46FB-8D8F-53B5A3F126CA}">
      <dgm:prSet phldrT="[Текст]" custT="1"/>
      <dgm:spPr/>
      <dgm:t>
        <a:bodyPr/>
        <a:lstStyle/>
        <a:p>
          <a:r>
            <a:rPr lang="ru-RU" sz="2000" b="1" dirty="0" smtClean="0"/>
            <a:t>Курс истории России</a:t>
          </a:r>
          <a:endParaRPr lang="ru-RU" sz="2000" b="1" dirty="0"/>
        </a:p>
      </dgm:t>
    </dgm:pt>
    <dgm:pt modelId="{15899C2C-249A-4B73-93C4-9797A1846266}" type="parTrans" cxnId="{6A406D7C-82BE-4A31-9459-149435817893}">
      <dgm:prSet/>
      <dgm:spPr/>
      <dgm:t>
        <a:bodyPr/>
        <a:lstStyle/>
        <a:p>
          <a:endParaRPr lang="ru-RU"/>
        </a:p>
      </dgm:t>
    </dgm:pt>
    <dgm:pt modelId="{DB0524A4-712C-4F65-9449-280F69004010}" type="sibTrans" cxnId="{6A406D7C-82BE-4A31-9459-149435817893}">
      <dgm:prSet/>
      <dgm:spPr/>
      <dgm:t>
        <a:bodyPr/>
        <a:lstStyle/>
        <a:p>
          <a:endParaRPr lang="ru-RU"/>
        </a:p>
      </dgm:t>
    </dgm:pt>
    <dgm:pt modelId="{EC39C1E9-DC1E-402E-B4DD-EC8AA5016975}">
      <dgm:prSet phldrT="[Текст]" custT="1"/>
      <dgm:spPr/>
      <dgm:t>
        <a:bodyPr/>
        <a:lstStyle/>
        <a:p>
          <a:r>
            <a:rPr lang="ru-RU" sz="1800" b="1" dirty="0" smtClean="0"/>
            <a:t>Элементы курса всеобщей истории</a:t>
          </a:r>
          <a:endParaRPr lang="ru-RU" sz="1800" b="1" dirty="0"/>
        </a:p>
      </dgm:t>
    </dgm:pt>
    <dgm:pt modelId="{D795C694-1B2B-4F7D-8BF5-7EEA4EA587AE}" type="parTrans" cxnId="{DB07A2C5-032C-4F05-90C6-94D05FCB8620}">
      <dgm:prSet/>
      <dgm:spPr/>
      <dgm:t>
        <a:bodyPr/>
        <a:lstStyle/>
        <a:p>
          <a:endParaRPr lang="ru-RU"/>
        </a:p>
      </dgm:t>
    </dgm:pt>
    <dgm:pt modelId="{E1FAFDA0-AB7F-4A9B-8D71-BCE6BB323247}" type="sibTrans" cxnId="{DB07A2C5-032C-4F05-90C6-94D05FCB8620}">
      <dgm:prSet/>
      <dgm:spPr/>
      <dgm:t>
        <a:bodyPr/>
        <a:lstStyle/>
        <a:p>
          <a:endParaRPr lang="ru-RU"/>
        </a:p>
      </dgm:t>
    </dgm:pt>
    <dgm:pt modelId="{7ABB5C2A-6C99-49C7-9FC3-C0067F9ECC8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 smtClean="0"/>
            <a:t>Проверка умений</a:t>
          </a:r>
          <a:endParaRPr lang="ru-RU" b="1" dirty="0"/>
        </a:p>
      </dgm:t>
    </dgm:pt>
    <dgm:pt modelId="{2236E9BB-4369-4CA9-8D67-03581123C71A}" type="parTrans" cxnId="{75370F00-E208-408E-A884-CDC658C10785}">
      <dgm:prSet/>
      <dgm:spPr/>
      <dgm:t>
        <a:bodyPr/>
        <a:lstStyle/>
        <a:p>
          <a:endParaRPr lang="ru-RU"/>
        </a:p>
      </dgm:t>
    </dgm:pt>
    <dgm:pt modelId="{E6064D2C-6FAF-404E-A51F-70963E088990}" type="sibTrans" cxnId="{75370F00-E208-408E-A884-CDC658C10785}">
      <dgm:prSet/>
      <dgm:spPr/>
      <dgm:t>
        <a:bodyPr/>
        <a:lstStyle/>
        <a:p>
          <a:endParaRPr lang="ru-RU"/>
        </a:p>
      </dgm:t>
    </dgm:pt>
    <dgm:pt modelId="{F4F1FBD3-4B4C-43D2-A6F2-4FC621182B41}">
      <dgm:prSet phldrT="[Текст]" custT="1"/>
      <dgm:spPr/>
      <dgm:t>
        <a:bodyPr/>
        <a:lstStyle/>
        <a:p>
          <a:r>
            <a:rPr lang="ru-RU" sz="1800" b="1" dirty="0" smtClean="0"/>
            <a:t>Поиск информации в источнике</a:t>
          </a:r>
          <a:endParaRPr lang="ru-RU" sz="1800" b="1" dirty="0"/>
        </a:p>
      </dgm:t>
    </dgm:pt>
    <dgm:pt modelId="{59A779F7-D482-4833-AAC5-FF00E584B5E6}" type="parTrans" cxnId="{0BA8B133-D494-43F8-991B-E1989A00E694}">
      <dgm:prSet/>
      <dgm:spPr/>
      <dgm:t>
        <a:bodyPr/>
        <a:lstStyle/>
        <a:p>
          <a:endParaRPr lang="ru-RU"/>
        </a:p>
      </dgm:t>
    </dgm:pt>
    <dgm:pt modelId="{099B1A9E-39DA-44DE-A567-06505B637048}" type="sibTrans" cxnId="{0BA8B133-D494-43F8-991B-E1989A00E694}">
      <dgm:prSet/>
      <dgm:spPr/>
      <dgm:t>
        <a:bodyPr/>
        <a:lstStyle/>
        <a:p>
          <a:endParaRPr lang="ru-RU"/>
        </a:p>
      </dgm:t>
    </dgm:pt>
    <dgm:pt modelId="{753DD9B0-D5AE-44FB-B6C0-C65D78A10748}">
      <dgm:prSet phldrT="[Текст]" custT="1"/>
      <dgm:spPr/>
      <dgm:t>
        <a:bodyPr/>
        <a:lstStyle/>
        <a:p>
          <a:r>
            <a:rPr lang="ru-RU" sz="1800" b="1" dirty="0" smtClean="0"/>
            <a:t>Работа с исторической картой, схемой</a:t>
          </a:r>
          <a:endParaRPr lang="ru-RU" sz="1800" b="1" dirty="0"/>
        </a:p>
      </dgm:t>
    </dgm:pt>
    <dgm:pt modelId="{80C05709-57D7-437B-B4C0-08E26C1FAA70}" type="parTrans" cxnId="{A9C1C14C-03E1-483E-803A-53B6662858E7}">
      <dgm:prSet/>
      <dgm:spPr/>
      <dgm:t>
        <a:bodyPr/>
        <a:lstStyle/>
        <a:p>
          <a:endParaRPr lang="ru-RU"/>
        </a:p>
      </dgm:t>
    </dgm:pt>
    <dgm:pt modelId="{F8A4E3F9-29BB-40BF-8746-33537D1A5648}" type="sibTrans" cxnId="{A9C1C14C-03E1-483E-803A-53B6662858E7}">
      <dgm:prSet/>
      <dgm:spPr/>
      <dgm:t>
        <a:bodyPr/>
        <a:lstStyle/>
        <a:p>
          <a:endParaRPr lang="ru-RU"/>
        </a:p>
      </dgm:t>
    </dgm:pt>
    <dgm:pt modelId="{75335FCA-967B-4F26-8E9F-FA4F7A241DD6}">
      <dgm:prSet phldrT="[Текст]" custT="1"/>
      <dgm:spPr/>
      <dgm:t>
        <a:bodyPr/>
        <a:lstStyle/>
        <a:p>
          <a:r>
            <a:rPr lang="ru-RU" sz="1800" b="1" dirty="0" smtClean="0"/>
            <a:t>Работа с иллюстративным материалом</a:t>
          </a:r>
          <a:endParaRPr lang="ru-RU" sz="1800" b="1" dirty="0"/>
        </a:p>
      </dgm:t>
    </dgm:pt>
    <dgm:pt modelId="{42ED2933-F9FF-4AE2-8407-D9F9490E0026}" type="parTrans" cxnId="{99DB2374-39C7-4EDD-8B27-12A4A3FF6B94}">
      <dgm:prSet/>
      <dgm:spPr/>
      <dgm:t>
        <a:bodyPr/>
        <a:lstStyle/>
        <a:p>
          <a:endParaRPr lang="ru-RU"/>
        </a:p>
      </dgm:t>
    </dgm:pt>
    <dgm:pt modelId="{BB8BA353-DECE-42EE-A9CF-28290D285183}" type="sibTrans" cxnId="{99DB2374-39C7-4EDD-8B27-12A4A3FF6B94}">
      <dgm:prSet/>
      <dgm:spPr/>
      <dgm:t>
        <a:bodyPr/>
        <a:lstStyle/>
        <a:p>
          <a:endParaRPr lang="ru-RU"/>
        </a:p>
      </dgm:t>
    </dgm:pt>
    <dgm:pt modelId="{C82601AB-748E-498C-B1C0-567A2A2A2285}" type="pres">
      <dgm:prSet presAssocID="{BC270A7C-6A79-43C3-93BC-6D628CB08E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D06B68-6DD1-4B2E-A44E-5C8015512BA2}" type="pres">
      <dgm:prSet presAssocID="{02EB0171-811E-4527-8A6B-9CC49C3B1E88}" presName="root" presStyleCnt="0"/>
      <dgm:spPr/>
    </dgm:pt>
    <dgm:pt modelId="{5829D213-963E-45BB-AA7F-5993C4A58C1B}" type="pres">
      <dgm:prSet presAssocID="{02EB0171-811E-4527-8A6B-9CC49C3B1E88}" presName="rootComposite" presStyleCnt="0"/>
      <dgm:spPr/>
    </dgm:pt>
    <dgm:pt modelId="{79A5D814-F85C-4AEC-BF19-D309C928CB75}" type="pres">
      <dgm:prSet presAssocID="{02EB0171-811E-4527-8A6B-9CC49C3B1E88}" presName="rootText" presStyleLbl="node1" presStyleIdx="0" presStyleCnt="2"/>
      <dgm:spPr/>
      <dgm:t>
        <a:bodyPr/>
        <a:lstStyle/>
        <a:p>
          <a:endParaRPr lang="ru-RU"/>
        </a:p>
      </dgm:t>
    </dgm:pt>
    <dgm:pt modelId="{DBB973DB-8C72-452D-AB08-1E78BC8A31F6}" type="pres">
      <dgm:prSet presAssocID="{02EB0171-811E-4527-8A6B-9CC49C3B1E88}" presName="rootConnector" presStyleLbl="node1" presStyleIdx="0" presStyleCnt="2"/>
      <dgm:spPr/>
      <dgm:t>
        <a:bodyPr/>
        <a:lstStyle/>
        <a:p>
          <a:endParaRPr lang="ru-RU"/>
        </a:p>
      </dgm:t>
    </dgm:pt>
    <dgm:pt modelId="{91D66FD7-5210-461A-8BD1-819BC41BD3C2}" type="pres">
      <dgm:prSet presAssocID="{02EB0171-811E-4527-8A6B-9CC49C3B1E88}" presName="childShape" presStyleCnt="0"/>
      <dgm:spPr/>
    </dgm:pt>
    <dgm:pt modelId="{40585AB8-FDE1-495F-AEBC-432CBE5FFF8E}" type="pres">
      <dgm:prSet presAssocID="{15899C2C-249A-4B73-93C4-9797A1846266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F1F58FA-4F17-4B6A-BD3F-A1F5D21FEA5A}" type="pres">
      <dgm:prSet presAssocID="{8EB00F95-1D3A-46FB-8D8F-53B5A3F126CA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18859-C85D-470E-B32F-6AEAE42F8E4E}" type="pres">
      <dgm:prSet presAssocID="{D795C694-1B2B-4F7D-8BF5-7EEA4EA587AE}" presName="Name13" presStyleLbl="parChTrans1D2" presStyleIdx="1" presStyleCnt="5"/>
      <dgm:spPr/>
      <dgm:t>
        <a:bodyPr/>
        <a:lstStyle/>
        <a:p>
          <a:endParaRPr lang="ru-RU"/>
        </a:p>
      </dgm:t>
    </dgm:pt>
    <dgm:pt modelId="{2D8BE9BE-2371-410B-9AA2-19AEFF66BE66}" type="pres">
      <dgm:prSet presAssocID="{EC39C1E9-DC1E-402E-B4DD-EC8AA5016975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016F7-E474-426C-B2F2-01FB25322B74}" type="pres">
      <dgm:prSet presAssocID="{7ABB5C2A-6C99-49C7-9FC3-C0067F9ECC8E}" presName="root" presStyleCnt="0"/>
      <dgm:spPr/>
    </dgm:pt>
    <dgm:pt modelId="{08014C21-F66C-414C-B029-FA0BCF6C6DB8}" type="pres">
      <dgm:prSet presAssocID="{7ABB5C2A-6C99-49C7-9FC3-C0067F9ECC8E}" presName="rootComposite" presStyleCnt="0"/>
      <dgm:spPr/>
    </dgm:pt>
    <dgm:pt modelId="{D92044ED-8DF3-40D8-8837-5BEDA61EF1DF}" type="pres">
      <dgm:prSet presAssocID="{7ABB5C2A-6C99-49C7-9FC3-C0067F9ECC8E}" presName="rootText" presStyleLbl="node1" presStyleIdx="1" presStyleCnt="2"/>
      <dgm:spPr/>
      <dgm:t>
        <a:bodyPr/>
        <a:lstStyle/>
        <a:p>
          <a:endParaRPr lang="ru-RU"/>
        </a:p>
      </dgm:t>
    </dgm:pt>
    <dgm:pt modelId="{14FB13FB-CEFA-4B83-894A-13CC722DFE39}" type="pres">
      <dgm:prSet presAssocID="{7ABB5C2A-6C99-49C7-9FC3-C0067F9ECC8E}" presName="rootConnector" presStyleLbl="node1" presStyleIdx="1" presStyleCnt="2"/>
      <dgm:spPr/>
      <dgm:t>
        <a:bodyPr/>
        <a:lstStyle/>
        <a:p>
          <a:endParaRPr lang="ru-RU"/>
        </a:p>
      </dgm:t>
    </dgm:pt>
    <dgm:pt modelId="{2F23B465-9890-4DF5-B7C1-CAC8CC3D14E5}" type="pres">
      <dgm:prSet presAssocID="{7ABB5C2A-6C99-49C7-9FC3-C0067F9ECC8E}" presName="childShape" presStyleCnt="0"/>
      <dgm:spPr/>
    </dgm:pt>
    <dgm:pt modelId="{005D4CA6-6B73-4327-9A43-D53577AEB02C}" type="pres">
      <dgm:prSet presAssocID="{59A779F7-D482-4833-AAC5-FF00E584B5E6}" presName="Name13" presStyleLbl="parChTrans1D2" presStyleIdx="2" presStyleCnt="5"/>
      <dgm:spPr/>
      <dgm:t>
        <a:bodyPr/>
        <a:lstStyle/>
        <a:p>
          <a:endParaRPr lang="ru-RU"/>
        </a:p>
      </dgm:t>
    </dgm:pt>
    <dgm:pt modelId="{40AC16B4-38E4-429D-9ABE-C1969CB77A2E}" type="pres">
      <dgm:prSet presAssocID="{F4F1FBD3-4B4C-43D2-A6F2-4FC621182B41}" presName="childText" presStyleLbl="bgAcc1" presStyleIdx="2" presStyleCnt="5" custScaleX="149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3EC3B-BEF4-4171-A118-912C3FAF2134}" type="pres">
      <dgm:prSet presAssocID="{80C05709-57D7-437B-B4C0-08E26C1FAA70}" presName="Name13" presStyleLbl="parChTrans1D2" presStyleIdx="3" presStyleCnt="5"/>
      <dgm:spPr/>
      <dgm:t>
        <a:bodyPr/>
        <a:lstStyle/>
        <a:p>
          <a:endParaRPr lang="ru-RU"/>
        </a:p>
      </dgm:t>
    </dgm:pt>
    <dgm:pt modelId="{54CE182C-EAB3-4E7B-9A2D-FDC3EE01B2FD}" type="pres">
      <dgm:prSet presAssocID="{753DD9B0-D5AE-44FB-B6C0-C65D78A10748}" presName="childText" presStyleLbl="bgAcc1" presStyleIdx="3" presStyleCnt="5" custScaleX="147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86FA6-E38E-427F-9E24-BB4B83BAEFEB}" type="pres">
      <dgm:prSet presAssocID="{42ED2933-F9FF-4AE2-8407-D9F9490E002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5C3846A3-A83D-4012-9326-AC3A63B7DF30}" type="pres">
      <dgm:prSet presAssocID="{75335FCA-967B-4F26-8E9F-FA4F7A241DD6}" presName="childText" presStyleLbl="bgAcc1" presStyleIdx="4" presStyleCnt="5" custScaleX="147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BDCE10-8C40-4B39-9CE3-0BEE60DDB82C}" type="presOf" srcId="{15899C2C-249A-4B73-93C4-9797A1846266}" destId="{40585AB8-FDE1-495F-AEBC-432CBE5FFF8E}" srcOrd="0" destOrd="0" presId="urn:microsoft.com/office/officeart/2005/8/layout/hierarchy3"/>
    <dgm:cxn modelId="{0586C26E-C916-45AE-84EA-D8FDAD97F59D}" type="presOf" srcId="{753DD9B0-D5AE-44FB-B6C0-C65D78A10748}" destId="{54CE182C-EAB3-4E7B-9A2D-FDC3EE01B2FD}" srcOrd="0" destOrd="0" presId="urn:microsoft.com/office/officeart/2005/8/layout/hierarchy3"/>
    <dgm:cxn modelId="{6D03B9D1-58FC-4CC7-87C2-B0BBE3B4DDC8}" type="presOf" srcId="{8EB00F95-1D3A-46FB-8D8F-53B5A3F126CA}" destId="{7F1F58FA-4F17-4B6A-BD3F-A1F5D21FEA5A}" srcOrd="0" destOrd="0" presId="urn:microsoft.com/office/officeart/2005/8/layout/hierarchy3"/>
    <dgm:cxn modelId="{99DB2374-39C7-4EDD-8B27-12A4A3FF6B94}" srcId="{7ABB5C2A-6C99-49C7-9FC3-C0067F9ECC8E}" destId="{75335FCA-967B-4F26-8E9F-FA4F7A241DD6}" srcOrd="2" destOrd="0" parTransId="{42ED2933-F9FF-4AE2-8407-D9F9490E0026}" sibTransId="{BB8BA353-DECE-42EE-A9CF-28290D285183}"/>
    <dgm:cxn modelId="{75370F00-E208-408E-A884-CDC658C10785}" srcId="{BC270A7C-6A79-43C3-93BC-6D628CB08EC6}" destId="{7ABB5C2A-6C99-49C7-9FC3-C0067F9ECC8E}" srcOrd="1" destOrd="0" parTransId="{2236E9BB-4369-4CA9-8D67-03581123C71A}" sibTransId="{E6064D2C-6FAF-404E-A51F-70963E088990}"/>
    <dgm:cxn modelId="{981B132A-342B-40F0-B9D0-D310B57067BD}" type="presOf" srcId="{F4F1FBD3-4B4C-43D2-A6F2-4FC621182B41}" destId="{40AC16B4-38E4-429D-9ABE-C1969CB77A2E}" srcOrd="0" destOrd="0" presId="urn:microsoft.com/office/officeart/2005/8/layout/hierarchy3"/>
    <dgm:cxn modelId="{0BA8B133-D494-43F8-991B-E1989A00E694}" srcId="{7ABB5C2A-6C99-49C7-9FC3-C0067F9ECC8E}" destId="{F4F1FBD3-4B4C-43D2-A6F2-4FC621182B41}" srcOrd="0" destOrd="0" parTransId="{59A779F7-D482-4833-AAC5-FF00E584B5E6}" sibTransId="{099B1A9E-39DA-44DE-A567-06505B637048}"/>
    <dgm:cxn modelId="{110894AE-A1F6-4A70-BB46-AA910B283D32}" type="presOf" srcId="{D795C694-1B2B-4F7D-8BF5-7EEA4EA587AE}" destId="{90C18859-C85D-470E-B32F-6AEAE42F8E4E}" srcOrd="0" destOrd="0" presId="urn:microsoft.com/office/officeart/2005/8/layout/hierarchy3"/>
    <dgm:cxn modelId="{A9C1C14C-03E1-483E-803A-53B6662858E7}" srcId="{7ABB5C2A-6C99-49C7-9FC3-C0067F9ECC8E}" destId="{753DD9B0-D5AE-44FB-B6C0-C65D78A10748}" srcOrd="1" destOrd="0" parTransId="{80C05709-57D7-437B-B4C0-08E26C1FAA70}" sibTransId="{F8A4E3F9-29BB-40BF-8746-33537D1A5648}"/>
    <dgm:cxn modelId="{40EDCE33-6A17-4B57-87DF-268D7BE9009B}" type="presOf" srcId="{75335FCA-967B-4F26-8E9F-FA4F7A241DD6}" destId="{5C3846A3-A83D-4012-9326-AC3A63B7DF30}" srcOrd="0" destOrd="0" presId="urn:microsoft.com/office/officeart/2005/8/layout/hierarchy3"/>
    <dgm:cxn modelId="{53C22A2B-713D-4AFE-A68E-F76483AE6ABF}" type="presOf" srcId="{02EB0171-811E-4527-8A6B-9CC49C3B1E88}" destId="{79A5D814-F85C-4AEC-BF19-D309C928CB75}" srcOrd="0" destOrd="0" presId="urn:microsoft.com/office/officeart/2005/8/layout/hierarchy3"/>
    <dgm:cxn modelId="{B265512C-BEB1-4261-AB3C-7F65F01937E3}" type="presOf" srcId="{02EB0171-811E-4527-8A6B-9CC49C3B1E88}" destId="{DBB973DB-8C72-452D-AB08-1E78BC8A31F6}" srcOrd="1" destOrd="0" presId="urn:microsoft.com/office/officeart/2005/8/layout/hierarchy3"/>
    <dgm:cxn modelId="{242A1550-4E04-46D3-ACF3-60435120A508}" type="presOf" srcId="{7ABB5C2A-6C99-49C7-9FC3-C0067F9ECC8E}" destId="{D92044ED-8DF3-40D8-8837-5BEDA61EF1DF}" srcOrd="0" destOrd="0" presId="urn:microsoft.com/office/officeart/2005/8/layout/hierarchy3"/>
    <dgm:cxn modelId="{DB07A2C5-032C-4F05-90C6-94D05FCB8620}" srcId="{02EB0171-811E-4527-8A6B-9CC49C3B1E88}" destId="{EC39C1E9-DC1E-402E-B4DD-EC8AA5016975}" srcOrd="1" destOrd="0" parTransId="{D795C694-1B2B-4F7D-8BF5-7EEA4EA587AE}" sibTransId="{E1FAFDA0-AB7F-4A9B-8D71-BCE6BB323247}"/>
    <dgm:cxn modelId="{0C5C31F8-CF74-4C37-8F0F-781881E0B777}" srcId="{BC270A7C-6A79-43C3-93BC-6D628CB08EC6}" destId="{02EB0171-811E-4527-8A6B-9CC49C3B1E88}" srcOrd="0" destOrd="0" parTransId="{BBB52A64-6883-452E-9561-75A4ABEA1A8B}" sibTransId="{0FF40C0A-A104-44D7-BDED-63686135A13F}"/>
    <dgm:cxn modelId="{3D530280-FFF8-4ED6-BA64-27F44C66E6C7}" type="presOf" srcId="{59A779F7-D482-4833-AAC5-FF00E584B5E6}" destId="{005D4CA6-6B73-4327-9A43-D53577AEB02C}" srcOrd="0" destOrd="0" presId="urn:microsoft.com/office/officeart/2005/8/layout/hierarchy3"/>
    <dgm:cxn modelId="{6B15C9A4-E365-45A2-9CA5-DA6D1F044F56}" type="presOf" srcId="{7ABB5C2A-6C99-49C7-9FC3-C0067F9ECC8E}" destId="{14FB13FB-CEFA-4B83-894A-13CC722DFE39}" srcOrd="1" destOrd="0" presId="urn:microsoft.com/office/officeart/2005/8/layout/hierarchy3"/>
    <dgm:cxn modelId="{242D2B2D-A629-417D-A044-FEFCFC75003A}" type="presOf" srcId="{EC39C1E9-DC1E-402E-B4DD-EC8AA5016975}" destId="{2D8BE9BE-2371-410B-9AA2-19AEFF66BE66}" srcOrd="0" destOrd="0" presId="urn:microsoft.com/office/officeart/2005/8/layout/hierarchy3"/>
    <dgm:cxn modelId="{2C73AEF0-B087-43E7-BCC4-7B4244FFF62B}" type="presOf" srcId="{BC270A7C-6A79-43C3-93BC-6D628CB08EC6}" destId="{C82601AB-748E-498C-B1C0-567A2A2A2285}" srcOrd="0" destOrd="0" presId="urn:microsoft.com/office/officeart/2005/8/layout/hierarchy3"/>
    <dgm:cxn modelId="{6A406D7C-82BE-4A31-9459-149435817893}" srcId="{02EB0171-811E-4527-8A6B-9CC49C3B1E88}" destId="{8EB00F95-1D3A-46FB-8D8F-53B5A3F126CA}" srcOrd="0" destOrd="0" parTransId="{15899C2C-249A-4B73-93C4-9797A1846266}" sibTransId="{DB0524A4-712C-4F65-9449-280F69004010}"/>
    <dgm:cxn modelId="{05941345-D6F6-42BD-8C36-A17782B810B4}" type="presOf" srcId="{42ED2933-F9FF-4AE2-8407-D9F9490E0026}" destId="{06E86FA6-E38E-427F-9E24-BB4B83BAEFEB}" srcOrd="0" destOrd="0" presId="urn:microsoft.com/office/officeart/2005/8/layout/hierarchy3"/>
    <dgm:cxn modelId="{2AA98A1F-2C7F-434A-8EE0-941BD28A3CEF}" type="presOf" srcId="{80C05709-57D7-437B-B4C0-08E26C1FAA70}" destId="{E5E3EC3B-BEF4-4171-A118-912C3FAF2134}" srcOrd="0" destOrd="0" presId="urn:microsoft.com/office/officeart/2005/8/layout/hierarchy3"/>
    <dgm:cxn modelId="{907332F6-06BD-4982-B430-C19B6A6E5B22}" type="presParOf" srcId="{C82601AB-748E-498C-B1C0-567A2A2A2285}" destId="{ADD06B68-6DD1-4B2E-A44E-5C8015512BA2}" srcOrd="0" destOrd="0" presId="urn:microsoft.com/office/officeart/2005/8/layout/hierarchy3"/>
    <dgm:cxn modelId="{1F3FA5EF-68D3-46A3-9C32-414AC559561C}" type="presParOf" srcId="{ADD06B68-6DD1-4B2E-A44E-5C8015512BA2}" destId="{5829D213-963E-45BB-AA7F-5993C4A58C1B}" srcOrd="0" destOrd="0" presId="urn:microsoft.com/office/officeart/2005/8/layout/hierarchy3"/>
    <dgm:cxn modelId="{7D933652-2BB0-4F07-90C7-C25D646DBD1F}" type="presParOf" srcId="{5829D213-963E-45BB-AA7F-5993C4A58C1B}" destId="{79A5D814-F85C-4AEC-BF19-D309C928CB75}" srcOrd="0" destOrd="0" presId="urn:microsoft.com/office/officeart/2005/8/layout/hierarchy3"/>
    <dgm:cxn modelId="{A757AE49-FE09-49D2-B289-991272E27779}" type="presParOf" srcId="{5829D213-963E-45BB-AA7F-5993C4A58C1B}" destId="{DBB973DB-8C72-452D-AB08-1E78BC8A31F6}" srcOrd="1" destOrd="0" presId="urn:microsoft.com/office/officeart/2005/8/layout/hierarchy3"/>
    <dgm:cxn modelId="{E4EB5F24-F8DE-4C30-932D-A6DE5F49E94E}" type="presParOf" srcId="{ADD06B68-6DD1-4B2E-A44E-5C8015512BA2}" destId="{91D66FD7-5210-461A-8BD1-819BC41BD3C2}" srcOrd="1" destOrd="0" presId="urn:microsoft.com/office/officeart/2005/8/layout/hierarchy3"/>
    <dgm:cxn modelId="{C46EB4D7-4E65-4C7A-AAC1-9740261E1445}" type="presParOf" srcId="{91D66FD7-5210-461A-8BD1-819BC41BD3C2}" destId="{40585AB8-FDE1-495F-AEBC-432CBE5FFF8E}" srcOrd="0" destOrd="0" presId="urn:microsoft.com/office/officeart/2005/8/layout/hierarchy3"/>
    <dgm:cxn modelId="{8A35DA13-2D0F-46AA-ACD2-EB679C122075}" type="presParOf" srcId="{91D66FD7-5210-461A-8BD1-819BC41BD3C2}" destId="{7F1F58FA-4F17-4B6A-BD3F-A1F5D21FEA5A}" srcOrd="1" destOrd="0" presId="urn:microsoft.com/office/officeart/2005/8/layout/hierarchy3"/>
    <dgm:cxn modelId="{E4B1B4F6-9382-45A0-8246-1A8F01E04F7A}" type="presParOf" srcId="{91D66FD7-5210-461A-8BD1-819BC41BD3C2}" destId="{90C18859-C85D-470E-B32F-6AEAE42F8E4E}" srcOrd="2" destOrd="0" presId="urn:microsoft.com/office/officeart/2005/8/layout/hierarchy3"/>
    <dgm:cxn modelId="{4FC6D67E-142E-49B6-B75F-9689D45F7CFB}" type="presParOf" srcId="{91D66FD7-5210-461A-8BD1-819BC41BD3C2}" destId="{2D8BE9BE-2371-410B-9AA2-19AEFF66BE66}" srcOrd="3" destOrd="0" presId="urn:microsoft.com/office/officeart/2005/8/layout/hierarchy3"/>
    <dgm:cxn modelId="{A0B80335-7817-460A-8FDB-BC2AE6B69112}" type="presParOf" srcId="{C82601AB-748E-498C-B1C0-567A2A2A2285}" destId="{5A9016F7-E474-426C-B2F2-01FB25322B74}" srcOrd="1" destOrd="0" presId="urn:microsoft.com/office/officeart/2005/8/layout/hierarchy3"/>
    <dgm:cxn modelId="{CB06C3E3-6195-4CE8-B523-1D1F63D3E225}" type="presParOf" srcId="{5A9016F7-E474-426C-B2F2-01FB25322B74}" destId="{08014C21-F66C-414C-B029-FA0BCF6C6DB8}" srcOrd="0" destOrd="0" presId="urn:microsoft.com/office/officeart/2005/8/layout/hierarchy3"/>
    <dgm:cxn modelId="{8E8C90B5-6F2C-4775-854A-0E54533790CE}" type="presParOf" srcId="{08014C21-F66C-414C-B029-FA0BCF6C6DB8}" destId="{D92044ED-8DF3-40D8-8837-5BEDA61EF1DF}" srcOrd="0" destOrd="0" presId="urn:microsoft.com/office/officeart/2005/8/layout/hierarchy3"/>
    <dgm:cxn modelId="{F4884B63-2AA8-4F90-8DF6-C555E5FD8745}" type="presParOf" srcId="{08014C21-F66C-414C-B029-FA0BCF6C6DB8}" destId="{14FB13FB-CEFA-4B83-894A-13CC722DFE39}" srcOrd="1" destOrd="0" presId="urn:microsoft.com/office/officeart/2005/8/layout/hierarchy3"/>
    <dgm:cxn modelId="{920D105A-E840-4B85-976B-B70BB87296D2}" type="presParOf" srcId="{5A9016F7-E474-426C-B2F2-01FB25322B74}" destId="{2F23B465-9890-4DF5-B7C1-CAC8CC3D14E5}" srcOrd="1" destOrd="0" presId="urn:microsoft.com/office/officeart/2005/8/layout/hierarchy3"/>
    <dgm:cxn modelId="{8E937B10-0060-4223-8C18-58FE6B731F21}" type="presParOf" srcId="{2F23B465-9890-4DF5-B7C1-CAC8CC3D14E5}" destId="{005D4CA6-6B73-4327-9A43-D53577AEB02C}" srcOrd="0" destOrd="0" presId="urn:microsoft.com/office/officeart/2005/8/layout/hierarchy3"/>
    <dgm:cxn modelId="{D0666C46-B485-49F9-9BB4-8025793E1756}" type="presParOf" srcId="{2F23B465-9890-4DF5-B7C1-CAC8CC3D14E5}" destId="{40AC16B4-38E4-429D-9ABE-C1969CB77A2E}" srcOrd="1" destOrd="0" presId="urn:microsoft.com/office/officeart/2005/8/layout/hierarchy3"/>
    <dgm:cxn modelId="{CB8056DF-8572-4C88-B7A2-6EA4E6985C31}" type="presParOf" srcId="{2F23B465-9890-4DF5-B7C1-CAC8CC3D14E5}" destId="{E5E3EC3B-BEF4-4171-A118-912C3FAF2134}" srcOrd="2" destOrd="0" presId="urn:microsoft.com/office/officeart/2005/8/layout/hierarchy3"/>
    <dgm:cxn modelId="{F69184DC-81C7-4BDB-8214-07467014539B}" type="presParOf" srcId="{2F23B465-9890-4DF5-B7C1-CAC8CC3D14E5}" destId="{54CE182C-EAB3-4E7B-9A2D-FDC3EE01B2FD}" srcOrd="3" destOrd="0" presId="urn:microsoft.com/office/officeart/2005/8/layout/hierarchy3"/>
    <dgm:cxn modelId="{AE9AA344-2AE9-4DC5-BDF7-29EC6871C3B0}" type="presParOf" srcId="{2F23B465-9890-4DF5-B7C1-CAC8CC3D14E5}" destId="{06E86FA6-E38E-427F-9E24-BB4B83BAEFEB}" srcOrd="4" destOrd="0" presId="urn:microsoft.com/office/officeart/2005/8/layout/hierarchy3"/>
    <dgm:cxn modelId="{D267FCBC-81A4-4C40-8E45-A1A3C62E83E2}" type="presParOf" srcId="{2F23B465-9890-4DF5-B7C1-CAC8CC3D14E5}" destId="{5C3846A3-A83D-4012-9326-AC3A63B7DF3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A5D814-F85C-4AEC-BF19-D309C928CB75}">
      <dsp:nvSpPr>
        <dsp:cNvPr id="0" name=""/>
        <dsp:cNvSpPr/>
      </dsp:nvSpPr>
      <dsp:spPr>
        <a:xfrm>
          <a:off x="1594520" y="1147"/>
          <a:ext cx="1904702" cy="95235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Проверка знаний</a:t>
          </a:r>
          <a:endParaRPr lang="ru-RU" sz="2800" b="1" kern="1200" dirty="0"/>
        </a:p>
      </dsp:txBody>
      <dsp:txXfrm>
        <a:off x="1594520" y="1147"/>
        <a:ext cx="1904702" cy="952351"/>
      </dsp:txXfrm>
    </dsp:sp>
    <dsp:sp modelId="{40585AB8-FDE1-495F-AEBC-432CBE5FFF8E}">
      <dsp:nvSpPr>
        <dsp:cNvPr id="0" name=""/>
        <dsp:cNvSpPr/>
      </dsp:nvSpPr>
      <dsp:spPr>
        <a:xfrm>
          <a:off x="1784990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F58FA-4F17-4B6A-BD3F-A1F5D21FEA5A}">
      <dsp:nvSpPr>
        <dsp:cNvPr id="0" name=""/>
        <dsp:cNvSpPr/>
      </dsp:nvSpPr>
      <dsp:spPr>
        <a:xfrm>
          <a:off x="1975461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Курс истории России</a:t>
          </a:r>
          <a:endParaRPr lang="ru-RU" sz="2000" b="1" kern="1200" dirty="0"/>
        </a:p>
      </dsp:txBody>
      <dsp:txXfrm>
        <a:off x="1975461" y="1191586"/>
        <a:ext cx="1523761" cy="952351"/>
      </dsp:txXfrm>
    </dsp:sp>
    <dsp:sp modelId="{90C18859-C85D-470E-B32F-6AEAE42F8E4E}">
      <dsp:nvSpPr>
        <dsp:cNvPr id="0" name=""/>
        <dsp:cNvSpPr/>
      </dsp:nvSpPr>
      <dsp:spPr>
        <a:xfrm>
          <a:off x="1784990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BE9BE-2371-410B-9AA2-19AEFF66BE66}">
      <dsp:nvSpPr>
        <dsp:cNvPr id="0" name=""/>
        <dsp:cNvSpPr/>
      </dsp:nvSpPr>
      <dsp:spPr>
        <a:xfrm>
          <a:off x="1975461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Элементы курса всеобщей истории</a:t>
          </a:r>
          <a:endParaRPr lang="ru-RU" sz="1800" b="1" kern="1200" dirty="0"/>
        </a:p>
      </dsp:txBody>
      <dsp:txXfrm>
        <a:off x="1975461" y="2382025"/>
        <a:ext cx="1523761" cy="952351"/>
      </dsp:txXfrm>
    </dsp:sp>
    <dsp:sp modelId="{D92044ED-8DF3-40D8-8837-5BEDA61EF1DF}">
      <dsp:nvSpPr>
        <dsp:cNvPr id="0" name=""/>
        <dsp:cNvSpPr/>
      </dsp:nvSpPr>
      <dsp:spPr>
        <a:xfrm>
          <a:off x="3975398" y="1147"/>
          <a:ext cx="1904702" cy="952351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Проверка умений</a:t>
          </a:r>
          <a:endParaRPr lang="ru-RU" sz="2800" b="1" kern="1200" dirty="0"/>
        </a:p>
      </dsp:txBody>
      <dsp:txXfrm>
        <a:off x="3975398" y="1147"/>
        <a:ext cx="1904702" cy="952351"/>
      </dsp:txXfrm>
    </dsp:sp>
    <dsp:sp modelId="{005D4CA6-6B73-4327-9A43-D53577AEB02C}">
      <dsp:nvSpPr>
        <dsp:cNvPr id="0" name=""/>
        <dsp:cNvSpPr/>
      </dsp:nvSpPr>
      <dsp:spPr>
        <a:xfrm>
          <a:off x="4165868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C16B4-38E4-429D-9ABE-C1969CB77A2E}">
      <dsp:nvSpPr>
        <dsp:cNvPr id="0" name=""/>
        <dsp:cNvSpPr/>
      </dsp:nvSpPr>
      <dsp:spPr>
        <a:xfrm>
          <a:off x="4356339" y="1191586"/>
          <a:ext cx="2278740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Поиск информации в источнике</a:t>
          </a:r>
          <a:endParaRPr lang="ru-RU" sz="1800" b="1" kern="1200" dirty="0"/>
        </a:p>
      </dsp:txBody>
      <dsp:txXfrm>
        <a:off x="4356339" y="1191586"/>
        <a:ext cx="2278740" cy="952351"/>
      </dsp:txXfrm>
    </dsp:sp>
    <dsp:sp modelId="{E5E3EC3B-BEF4-4171-A118-912C3FAF2134}">
      <dsp:nvSpPr>
        <dsp:cNvPr id="0" name=""/>
        <dsp:cNvSpPr/>
      </dsp:nvSpPr>
      <dsp:spPr>
        <a:xfrm>
          <a:off x="4165868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E182C-EAB3-4E7B-9A2D-FDC3EE01B2FD}">
      <dsp:nvSpPr>
        <dsp:cNvPr id="0" name=""/>
        <dsp:cNvSpPr/>
      </dsp:nvSpPr>
      <dsp:spPr>
        <a:xfrm>
          <a:off x="4356339" y="2382025"/>
          <a:ext cx="2243830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Работа с исторической картой, схемой</a:t>
          </a:r>
          <a:endParaRPr lang="ru-RU" sz="1800" b="1" kern="1200" dirty="0"/>
        </a:p>
      </dsp:txBody>
      <dsp:txXfrm>
        <a:off x="4356339" y="2382025"/>
        <a:ext cx="2243830" cy="952351"/>
      </dsp:txXfrm>
    </dsp:sp>
    <dsp:sp modelId="{06E86FA6-E38E-427F-9E24-BB4B83BAEFEB}">
      <dsp:nvSpPr>
        <dsp:cNvPr id="0" name=""/>
        <dsp:cNvSpPr/>
      </dsp:nvSpPr>
      <dsp:spPr>
        <a:xfrm>
          <a:off x="4165868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846A3-A83D-4012-9326-AC3A63B7DF30}">
      <dsp:nvSpPr>
        <dsp:cNvPr id="0" name=""/>
        <dsp:cNvSpPr/>
      </dsp:nvSpPr>
      <dsp:spPr>
        <a:xfrm>
          <a:off x="4356339" y="3572464"/>
          <a:ext cx="2243830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Работа с иллюстративным материалом</a:t>
          </a:r>
          <a:endParaRPr lang="ru-RU" sz="1800" b="1" kern="1200" dirty="0"/>
        </a:p>
      </dsp:txBody>
      <dsp:txXfrm>
        <a:off x="4356339" y="3572464"/>
        <a:ext cx="2243830" cy="95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82A4F8C-95B1-4749-B7E1-2B879FED4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6447D-C1D9-4412-9263-41B02D91FE32}" type="slidenum">
              <a:rPr lang="ru-RU"/>
              <a:pPr/>
              <a:t>1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C156D-8BA9-4114-87F4-20976D4A5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1943B-4280-45BD-99C6-BDC0BF88D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B36DA-94CE-4849-9FF3-DCEFE4DB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5389AD-6919-44F8-98F9-AEFF5C9F82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95BAA-0530-4FFD-BF9D-3E475A0BF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9E053-AAA3-4FDC-A1AC-63AB9FBAC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41E8-41A5-4065-815B-54B45364E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8B353-CFF2-4B32-B7B1-4FBD75B3C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4121-36DD-40DD-8200-C0E356D5C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88A9-7BF2-47CC-9D63-47909FCCD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73EF-572F-4661-B0CC-B6CE28E0C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F5DF7-2B37-4954-A368-C1FA55636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1F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28B54C9-15E0-4CFF-871D-CB69D94FE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slow">
    <p:cover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7" Type="http://schemas.openxmlformats.org/officeDocument/2006/relationships/hyperlink" Target="&#1048;&#1057;_&#1057;&#1087;&#1077;&#1094;&#1080;&#1092;_2008.pdf" TargetMode="External"/><Relationship Id="rId2" Type="http://schemas.openxmlformats.org/officeDocument/2006/relationships/hyperlink" Target="http://gia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hyperlink" Target="&#1048;&#1057;_&#1044;&#1077;&#1084;&#1086;_2008.pdf" TargetMode="External"/><Relationship Id="rId4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6" descr="ag00317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8963" y="4365625"/>
            <a:ext cx="1766887" cy="2268538"/>
          </a:xfrm>
          <a:noFill/>
        </p:spPr>
      </p:pic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857224" y="3429000"/>
            <a:ext cx="5256212" cy="2160587"/>
          </a:xfrm>
          <a:prstGeom prst="roundRect">
            <a:avLst>
              <a:gd name="adj" fmla="val 16667"/>
            </a:avLst>
          </a:prstGeom>
          <a:solidFill>
            <a:srgbClr val="8989FF"/>
          </a:solidFill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541338" y="4581525"/>
            <a:ext cx="8229601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solidFill>
                  <a:srgbClr val="0000BC"/>
                </a:solidFill>
                <a:latin typeface="Comic Sans MS" pitchFamily="66" charset="0"/>
              </a:rPr>
              <a:t>ГИА по истории</a:t>
            </a:r>
            <a:r>
              <a:rPr lang="ru-RU" sz="6000" b="1" dirty="0">
                <a:solidFill>
                  <a:srgbClr val="0000BC"/>
                </a:solidFill>
                <a:latin typeface="Comic Sans MS" pitchFamily="66" charset="0"/>
              </a:rPr>
              <a:t/>
            </a:r>
            <a:br>
              <a:rPr lang="ru-RU" sz="6000" b="1" dirty="0">
                <a:solidFill>
                  <a:srgbClr val="0000BC"/>
                </a:solidFill>
                <a:latin typeface="Comic Sans MS" pitchFamily="66" charset="0"/>
              </a:rPr>
            </a:br>
            <a:endParaRPr lang="ru-RU" sz="6000" b="1" dirty="0">
              <a:solidFill>
                <a:srgbClr val="0000BC"/>
              </a:solidFill>
              <a:latin typeface="Comic Sans MS" pitchFamily="66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403648" y="428604"/>
            <a:ext cx="62646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 dirty="0" smtClean="0">
                <a:solidFill>
                  <a:srgbClr val="0000BC"/>
                </a:solidFill>
                <a:latin typeface="Comic Sans MS" pitchFamily="66" charset="0"/>
              </a:rPr>
              <a:t>2012/2013</a:t>
            </a:r>
            <a:endParaRPr lang="ru-RU" sz="8000" b="1" dirty="0">
              <a:solidFill>
                <a:srgbClr val="0000BC"/>
              </a:solidFill>
              <a:latin typeface="Comic Sans MS" pitchFamily="66" charset="0"/>
            </a:endParaRPr>
          </a:p>
        </p:txBody>
      </p:sp>
      <p:pic>
        <p:nvPicPr>
          <p:cNvPr id="73730" name="Picture 2" descr="http://cs317929.userapi.com/g41698132/a_cb913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0"/>
            <a:ext cx="1905000" cy="2790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1" grpId="0"/>
      <p:bldP spid="3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ru-RU" sz="2800" b="1" kern="120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Шкала пересчёта первичного балла за выполнение экзаменационной работы в отметку по пятибалльной шкале</a:t>
            </a:r>
          </a:p>
        </p:txBody>
      </p:sp>
      <p:graphicFrame>
        <p:nvGraphicFramePr>
          <p:cNvPr id="52271" name="Group 47"/>
          <p:cNvGraphicFramePr>
            <a:graphicFrameLocks noGrp="1"/>
          </p:cNvGraphicFramePr>
          <p:nvPr>
            <p:ph sz="half" idx="2"/>
          </p:nvPr>
        </p:nvGraphicFramePr>
        <p:xfrm>
          <a:off x="179512" y="1988840"/>
          <a:ext cx="8713091" cy="2846388"/>
        </p:xfrm>
        <a:graphic>
          <a:graphicData uri="http://schemas.openxmlformats.org/drawingml/2006/table">
            <a:tbl>
              <a:tblPr/>
              <a:tblGrid>
                <a:gridCol w="2520404"/>
                <a:gridCol w="1469689"/>
                <a:gridCol w="1609306"/>
                <a:gridCol w="1529517"/>
                <a:gridCol w="1584175"/>
              </a:tblGrid>
              <a:tr h="167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Отметка по </a:t>
                      </a:r>
                      <a:r>
                        <a:rPr lang="ru-RU" sz="2600" b="1" kern="1200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пятибалльной 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шкале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4400" b="1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«2»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4400" b="1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«3»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4400" b="1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«4»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4400" b="1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«5»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Общий балл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 – 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14 – 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24 – 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35 </a:t>
                      </a:r>
                      <a:r>
                        <a:rPr lang="ru-RU" sz="2800" b="1" kern="120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– 44</a:t>
                      </a:r>
                      <a:endParaRPr lang="ru-RU" sz="2800" b="1" kern="1200" dirty="0" smtClean="0">
                        <a:solidFill>
                          <a:srgbClr val="00206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 descr="678208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5013176"/>
            <a:ext cx="1346824" cy="1671059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365104"/>
            <a:ext cx="1800200" cy="23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00BC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0000BC"/>
                </a:solidFill>
                <a:latin typeface="Comic Sans MS" pitchFamily="66" charset="0"/>
              </a:rPr>
            </a:br>
            <a:r>
              <a:rPr lang="ru-RU" sz="3200" b="1" kern="120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Распределение заданий экзаменационной работы по проверяемому содержанию.</a:t>
            </a:r>
            <a:r>
              <a:rPr lang="ru-RU" sz="3200" dirty="0" smtClean="0">
                <a:solidFill>
                  <a:srgbClr val="0000BC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0000BC"/>
                </a:solidFill>
                <a:latin typeface="Comic Sans MS" pitchFamily="66" charset="0"/>
              </a:rPr>
            </a:b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69371"/>
          </a:xfrm>
        </p:spPr>
        <p:txBody>
          <a:bodyPr/>
          <a:lstStyle/>
          <a:p>
            <a:pPr algn="just"/>
            <a:r>
              <a:rPr lang="ru-RU" sz="2800" b="1" dirty="0" smtClean="0"/>
              <a:t>В первой части работы (заданиях </a:t>
            </a:r>
            <a:r>
              <a:rPr lang="ru-RU" sz="2800" b="1" dirty="0" smtClean="0">
                <a:solidFill>
                  <a:srgbClr val="FF0000"/>
                </a:solidFill>
              </a:rPr>
              <a:t>А1–А22)</a:t>
            </a:r>
            <a:r>
              <a:rPr lang="ru-RU" sz="2800" b="1" dirty="0" smtClean="0"/>
              <a:t> представлены задания, относящиеся к одному из четырёх периодов истории: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rgbClr val="0000BC"/>
                </a:solidFill>
                <a:latin typeface="Comic Sans MS" pitchFamily="66" charset="0"/>
              </a:rPr>
              <a:t>VIII-XVII</a:t>
            </a:r>
            <a:r>
              <a:rPr lang="ru-RU" b="1" dirty="0" smtClean="0">
                <a:solidFill>
                  <a:srgbClr val="0000BC"/>
                </a:solidFill>
                <a:latin typeface="Comic Sans MS" pitchFamily="66" charset="0"/>
              </a:rPr>
              <a:t> вв.</a:t>
            </a:r>
            <a:endParaRPr lang="en-US" b="1" dirty="0" smtClean="0">
              <a:solidFill>
                <a:srgbClr val="0000BC"/>
              </a:solidFill>
              <a:latin typeface="Comic Sans MS" pitchFamily="66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rgbClr val="0000BC"/>
                </a:solidFill>
                <a:latin typeface="Comic Sans MS" pitchFamily="66" charset="0"/>
              </a:rPr>
              <a:t>XVIII –</a:t>
            </a:r>
            <a:r>
              <a:rPr lang="ru-RU" b="1" dirty="0" smtClean="0">
                <a:solidFill>
                  <a:srgbClr val="0000BC"/>
                </a:solidFill>
                <a:latin typeface="Comic Sans MS" pitchFamily="66" charset="0"/>
              </a:rPr>
              <a:t> начало</a:t>
            </a:r>
            <a:r>
              <a:rPr lang="en-US" b="1" dirty="0" smtClean="0">
                <a:solidFill>
                  <a:srgbClr val="0000BC"/>
                </a:solidFill>
                <a:latin typeface="Comic Sans MS" pitchFamily="66" charset="0"/>
              </a:rPr>
              <a:t> XX</a:t>
            </a:r>
            <a:r>
              <a:rPr lang="ru-RU" b="1" dirty="0" smtClean="0">
                <a:solidFill>
                  <a:srgbClr val="0000BC"/>
                </a:solidFill>
                <a:latin typeface="Comic Sans MS" pitchFamily="66" charset="0"/>
              </a:rPr>
              <a:t> в.</a:t>
            </a:r>
            <a:endParaRPr lang="en-US" b="1" dirty="0" smtClean="0">
              <a:solidFill>
                <a:srgbClr val="0000BC"/>
              </a:solidFill>
              <a:latin typeface="Comic Sans MS" pitchFamily="66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rgbClr val="0000BC"/>
                </a:solidFill>
                <a:latin typeface="Comic Sans MS" pitchFamily="66" charset="0"/>
              </a:rPr>
              <a:t>1917-1945 </a:t>
            </a:r>
            <a:r>
              <a:rPr lang="ru-RU" b="1" dirty="0" smtClean="0">
                <a:solidFill>
                  <a:srgbClr val="0000BC"/>
                </a:solidFill>
                <a:latin typeface="Comic Sans MS" pitchFamily="66" charset="0"/>
              </a:rPr>
              <a:t>гг.</a:t>
            </a:r>
            <a:endParaRPr lang="en-US" b="1" dirty="0" smtClean="0">
              <a:solidFill>
                <a:srgbClr val="0000BC"/>
              </a:solidFill>
              <a:latin typeface="Comic Sans MS" pitchFamily="66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 smtClean="0">
                <a:solidFill>
                  <a:srgbClr val="0000BC"/>
                </a:solidFill>
                <a:latin typeface="Comic Sans MS" pitchFamily="66" charset="0"/>
              </a:rPr>
              <a:t>1945-2011</a:t>
            </a:r>
            <a:r>
              <a:rPr lang="ru-RU" b="1" dirty="0" smtClean="0">
                <a:solidFill>
                  <a:srgbClr val="0000BC"/>
                </a:solidFill>
                <a:latin typeface="Comic Sans MS" pitchFamily="66" charset="0"/>
              </a:rPr>
              <a:t> гг.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/>
          <a:lstStyle/>
          <a:p>
            <a:r>
              <a:rPr lang="ru-RU" sz="3200" b="1" kern="120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Характеристика  содержания экзаменационной работы</a:t>
            </a:r>
            <a:endParaRPr lang="ru-RU" sz="3200" b="1" kern="1200" dirty="0">
              <a:solidFill>
                <a:srgbClr val="00206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456384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		</a:t>
            </a:r>
            <a:r>
              <a:rPr lang="ru-RU" b="1" kern="1200" dirty="0" smtClean="0">
                <a:solidFill>
                  <a:srgbClr val="0000BC"/>
                </a:solidFill>
                <a:latin typeface="Comic Sans MS" pitchFamily="66" charset="0"/>
              </a:rPr>
              <a:t>Выпускнику предлагается четыре варианта ответа, из которых только один правильный.</a:t>
            </a:r>
            <a:endParaRPr lang="ru-RU" b="1" kern="1200" dirty="0">
              <a:solidFill>
                <a:srgbClr val="0000BC"/>
              </a:solidFill>
              <a:latin typeface="Comic Sans MS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51720" y="544522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87824" y="544522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23928" y="544522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60032" y="544522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139 C -0.01407 -0.01227 -0.01233 -0.00671 -0.0198 -0.01667 C -0.02344 -0.02153 -0.02535 -0.02917 -0.02813 -0.03472 C -0.02778 -0.06597 -0.03994 -0.12616 -0.00834 -0.14028 C -0.00417 -0.13982 4.72222E-6 -0.14005 0.00416 -0.13889 C 0.00746 -0.13796 0.01041 -0.13009 0.01145 -0.12778 C 0.01493 -0.1206 0.01631 -0.1125 0.01979 -0.10556 C 0.021 -0.09722 0.02291 -0.08912 0.02395 -0.08056 C 0.02361 -0.06667 0.025 -0.05255 0.02291 -0.03889 C 0.02222 -0.03472 0.01024 -0.02894 0.00729 -0.02639 C 0.00399 -0.01968 0.00555 -0.02384 0.00312 -0.01389 C 0.00277 -0.0125 0.00208 -0.00972 0.00208 -0.00949 C 0.00104 0.00046 0.00347 3.7037E-7 4.72222E-6 3.7037E-7 " pathEditMode="relative" rAng="0" ptsTypes="ffffffffffff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17632" cy="5688632"/>
          </a:xfrm>
        </p:spPr>
        <p:txBody>
          <a:bodyPr/>
          <a:lstStyle/>
          <a:p>
            <a:r>
              <a:rPr lang="ru-RU" b="1" kern="1200" dirty="0" smtClean="0">
                <a:solidFill>
                  <a:srgbClr val="C00000"/>
                </a:solidFill>
                <a:latin typeface="Comic Sans MS" pitchFamily="66" charset="0"/>
              </a:rPr>
              <a:t>А14, А15 </a:t>
            </a:r>
            <a:r>
              <a:rPr lang="ru-RU" b="1" kern="1200" dirty="0" smtClean="0">
                <a:solidFill>
                  <a:srgbClr val="002060"/>
                </a:solidFill>
                <a:latin typeface="Comic Sans MS" pitchFamily="66" charset="0"/>
              </a:rPr>
              <a:t>– задания по истории Великой Отечественной войны;</a:t>
            </a:r>
          </a:p>
          <a:p>
            <a:r>
              <a:rPr lang="ru-RU" b="1" kern="1200" dirty="0" smtClean="0">
                <a:solidFill>
                  <a:srgbClr val="C00000"/>
                </a:solidFill>
                <a:latin typeface="Comic Sans MS" pitchFamily="66" charset="0"/>
              </a:rPr>
              <a:t>А9, А19 </a:t>
            </a:r>
            <a:r>
              <a:rPr lang="ru-RU" b="1" kern="1200" dirty="0" smtClean="0">
                <a:solidFill>
                  <a:srgbClr val="002060"/>
                </a:solidFill>
                <a:latin typeface="Comic Sans MS" pitchFamily="66" charset="0"/>
              </a:rPr>
              <a:t>– знания выдающихся деятелей отечественной истории;</a:t>
            </a:r>
          </a:p>
          <a:p>
            <a:r>
              <a:rPr lang="ru-RU" b="1" kern="1200" dirty="0" smtClean="0">
                <a:solidFill>
                  <a:srgbClr val="C00000"/>
                </a:solidFill>
                <a:latin typeface="Comic Sans MS" pitchFamily="66" charset="0"/>
              </a:rPr>
              <a:t>А10, А20 </a:t>
            </a:r>
            <a:r>
              <a:rPr lang="ru-RU" b="1" kern="1200" dirty="0" smtClean="0">
                <a:solidFill>
                  <a:srgbClr val="002060"/>
                </a:solidFill>
                <a:latin typeface="Comic Sans MS" pitchFamily="66" charset="0"/>
              </a:rPr>
              <a:t>- знания основных фактов истории культуры;</a:t>
            </a:r>
          </a:p>
          <a:p>
            <a:r>
              <a:rPr lang="ru-RU" b="1" kern="1200" dirty="0" smtClean="0">
                <a:solidFill>
                  <a:srgbClr val="C00000"/>
                </a:solidFill>
                <a:latin typeface="Comic Sans MS" pitchFamily="66" charset="0"/>
              </a:rPr>
              <a:t>А21</a:t>
            </a:r>
            <a:r>
              <a:rPr lang="ru-RU" b="1" kern="1200" dirty="0" smtClean="0">
                <a:solidFill>
                  <a:srgbClr val="002060"/>
                </a:solidFill>
                <a:latin typeface="Comic Sans MS" pitchFamily="66" charset="0"/>
              </a:rPr>
              <a:t> –работа с исторической картой, схемой;</a:t>
            </a:r>
          </a:p>
          <a:p>
            <a:r>
              <a:rPr lang="ru-RU" b="1" kern="1200" dirty="0" smtClean="0">
                <a:solidFill>
                  <a:srgbClr val="C00000"/>
                </a:solidFill>
                <a:latin typeface="Comic Sans MS" pitchFamily="66" charset="0"/>
              </a:rPr>
              <a:t>А22</a:t>
            </a:r>
            <a:r>
              <a:rPr lang="ru-RU" b="1" kern="1200" dirty="0" smtClean="0">
                <a:solidFill>
                  <a:srgbClr val="002060"/>
                </a:solidFill>
                <a:latin typeface="Comic Sans MS" pitchFamily="66" charset="0"/>
              </a:rPr>
              <a:t> – работа с иллюстративным материалом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50" r="7012" b="17654"/>
          <a:stretch>
            <a:fillRect/>
          </a:stretch>
        </p:blipFill>
        <p:spPr bwMode="auto">
          <a:xfrm>
            <a:off x="251520" y="1412776"/>
            <a:ext cx="83529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120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Задания  по истории Великой Отечественной войны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83529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1200" dirty="0" smtClean="0">
                <a:solidFill>
                  <a:srgbClr val="002060"/>
                </a:solidFill>
                <a:latin typeface="Comic Sans MS" pitchFamily="66" charset="0"/>
              </a:rPr>
              <a:t>Задания на знание выдающихся деятелей отечественной истории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83935" cy="210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25044"/>
            <a:ext cx="8784976" cy="21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1200" dirty="0" smtClean="0">
                <a:solidFill>
                  <a:srgbClr val="002060"/>
                </a:solidFill>
                <a:latin typeface="Comic Sans MS" pitchFamily="66" charset="0"/>
              </a:rPr>
              <a:t>Задания на знание основных фактов истории культуры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75560"/>
            <a:ext cx="8568952" cy="207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12" y="4005064"/>
            <a:ext cx="870096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200" dirty="0" smtClean="0">
                <a:solidFill>
                  <a:srgbClr val="002060"/>
                </a:solidFill>
                <a:latin typeface="Comic Sans MS" pitchFamily="66" charset="0"/>
              </a:rPr>
              <a:t>Работа  с исторической картой, схемой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15011"/>
            <a:ext cx="6336704" cy="503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200" dirty="0" smtClean="0">
                <a:solidFill>
                  <a:srgbClr val="002060"/>
                </a:solidFill>
                <a:latin typeface="Comic Sans MS" pitchFamily="66" charset="0"/>
              </a:rPr>
              <a:t>Работа  с исторической картой, схемой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22133" cy="470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200" dirty="0" smtClean="0">
                <a:solidFill>
                  <a:srgbClr val="002060"/>
                </a:solidFill>
                <a:latin typeface="Comic Sans MS" pitchFamily="66" charset="0"/>
              </a:rPr>
              <a:t>Работа  с иллюстративным материалом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700807"/>
            <a:ext cx="801172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632"/>
            <a:ext cx="8229600" cy="11398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00BC"/>
                </a:solidFill>
                <a:latin typeface="Comic Sans MS" pitchFamily="66" charset="0"/>
              </a:rPr>
              <a:t>Документ, определяющий содержание экзаменационной работы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700808"/>
            <a:ext cx="8589838" cy="2232150"/>
          </a:xfrm>
        </p:spPr>
        <p:txBody>
          <a:bodyPr/>
          <a:lstStyle/>
          <a:p>
            <a:pPr marL="457200" lvl="0" indent="-457200" algn="just">
              <a:buNone/>
            </a:pPr>
            <a:r>
              <a:rPr lang="ru-RU" sz="2400" b="1" dirty="0" smtClean="0"/>
              <a:t>                </a:t>
            </a:r>
            <a:r>
              <a:rPr lang="ru-RU" b="1" dirty="0" smtClean="0"/>
              <a:t>Федеральный компонент государственного стандарта общего образования (Приказ Минобразования России № 1089 от 05.03.2004 г.). </a:t>
            </a:r>
          </a:p>
        </p:txBody>
      </p:sp>
      <p:pic>
        <p:nvPicPr>
          <p:cNvPr id="6" name="Рисунок 5" descr="1b3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941168"/>
            <a:ext cx="3235931" cy="1749152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200" dirty="0" smtClean="0">
                <a:solidFill>
                  <a:srgbClr val="002060"/>
                </a:solidFill>
                <a:latin typeface="Comic Sans MS" pitchFamily="66" charset="0"/>
              </a:rPr>
              <a:t>Работа  с иллюстративным материалом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599240" cy="47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200" dirty="0" smtClean="0">
                <a:solidFill>
                  <a:srgbClr val="002060"/>
                </a:solidFill>
                <a:latin typeface="Comic Sans MS" pitchFamily="66" charset="0"/>
              </a:rPr>
              <a:t>Работа  с иллюстративным материалом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560839" cy="483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propagandahistory.ru/pics/2012/06/1340976427_2f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060848"/>
            <a:ext cx="4536504" cy="26229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ергей\Desktop\10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5004516" cy="4680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57800" y="1196752"/>
            <a:ext cx="3778696" cy="3849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Когда произошло событие связанное с данной карикатурой</a:t>
            </a:r>
          </a:p>
          <a:p>
            <a:pPr algn="ctr"/>
            <a:endParaRPr lang="ru-RU" sz="2800" b="1" dirty="0" smtClean="0"/>
          </a:p>
          <a:p>
            <a:pPr marL="514350" indent="-514350">
              <a:buAutoNum type="arabicPeriod"/>
            </a:pPr>
            <a:r>
              <a:rPr lang="ru-RU" sz="2800" b="1" dirty="0" smtClean="0"/>
              <a:t>1991 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 2000 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1977 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1993</a:t>
            </a:r>
            <a:endParaRPr lang="ru-RU" sz="2800" b="1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509120"/>
            <a:ext cx="16271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251520" y="836712"/>
            <a:ext cx="84248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частях 2 и 3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задания направлены на проверку умений и могут относиться к любым периодам истории с 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VIII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 в. по 2011 год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Comic Sans MS" pitchFamily="66" charset="0"/>
              <a:ea typeface="+mj-ea"/>
              <a:cs typeface="+mj-cs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	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3490" name="Picture 2" descr="http://www.lysva-library.ru/vistavki/History%20of%20Russia%20-%20from%20Rurik%20to%20Putin/Picture/fla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548079"/>
            <a:ext cx="4968552" cy="39701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696744" cy="272231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2323FF"/>
                </a:solidFill>
                <a:latin typeface="Comic Sans MS" pitchFamily="66" charset="0"/>
              </a:rPr>
              <a:t>Задание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В1</a:t>
            </a:r>
            <a:r>
              <a:rPr lang="ru-RU" sz="3600" b="1" dirty="0" smtClean="0">
                <a:solidFill>
                  <a:srgbClr val="2323FF"/>
                </a:solidFill>
                <a:latin typeface="Comic Sans MS" pitchFamily="66" charset="0"/>
              </a:rPr>
              <a:t> направлено на проверку умения устанавливать последовательность событий.</a:t>
            </a:r>
            <a:endParaRPr lang="ru-RU" sz="3600" b="1" dirty="0">
              <a:solidFill>
                <a:srgbClr val="2323FF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Рисунок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7603" y="404664"/>
            <a:ext cx="2296397" cy="2489456"/>
          </a:xfrm>
          <a:prstGeom prst="rect">
            <a:avLst/>
          </a:prstGeom>
        </p:spPr>
      </p:pic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893242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250629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2323FF"/>
                </a:solidFill>
                <a:latin typeface="Comic Sans MS" pitchFamily="66" charset="0"/>
              </a:rPr>
              <a:t>Задание 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В2</a:t>
            </a:r>
            <a:r>
              <a:rPr lang="ru-RU" sz="3600" b="1" dirty="0" smtClean="0">
                <a:solidFill>
                  <a:srgbClr val="2323FF"/>
                </a:solidFill>
                <a:latin typeface="Comic Sans MS" pitchFamily="66" charset="0"/>
              </a:rPr>
              <a:t> направлено на проверку умения систематизировать историческую информацию (соответствие)</a:t>
            </a:r>
            <a:endParaRPr lang="ru-RU" sz="3600" b="1" dirty="0">
              <a:solidFill>
                <a:srgbClr val="2323FF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Рисунок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115616" cy="1209407"/>
          </a:xfrm>
          <a:prstGeom prst="rect">
            <a:avLst/>
          </a:prstGeom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43857"/>
            <a:ext cx="8342744" cy="461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49289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2323FF"/>
                </a:solidFill>
                <a:latin typeface="Comic Sans MS" pitchFamily="66" charset="0"/>
              </a:rPr>
              <a:t>Задание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В3</a:t>
            </a:r>
            <a:r>
              <a:rPr lang="ru-RU" sz="3200" b="1" dirty="0" smtClean="0">
                <a:solidFill>
                  <a:srgbClr val="2323FF"/>
                </a:solidFill>
                <a:latin typeface="Comic Sans MS" pitchFamily="66" charset="0"/>
              </a:rPr>
              <a:t> направлено на проверку умения систематизировать историческую информацию (множественный выбор)</a:t>
            </a:r>
            <a:endParaRPr lang="ru-RU" sz="3200" b="1" dirty="0">
              <a:solidFill>
                <a:srgbClr val="2323FF"/>
              </a:solidFill>
              <a:latin typeface="Comic Sans MS" pitchFamily="66" charset="0"/>
            </a:endParaRP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39" y="2533378"/>
            <a:ext cx="8845857" cy="333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6754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2323FF"/>
                </a:solidFill>
                <a:latin typeface="Comic Sans MS" pitchFamily="66" charset="0"/>
              </a:rPr>
              <a:t>Задание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В4</a:t>
            </a:r>
            <a:r>
              <a:rPr lang="ru-RU" sz="2800" b="1" dirty="0" smtClean="0">
                <a:solidFill>
                  <a:srgbClr val="2323FF"/>
                </a:solidFill>
                <a:latin typeface="Comic Sans MS" pitchFamily="66" charset="0"/>
              </a:rPr>
              <a:t> направлено на проверку умения систематизировать факты, понятия</a:t>
            </a:r>
            <a:endParaRPr lang="ru-RU" sz="2800" b="1" dirty="0">
              <a:solidFill>
                <a:srgbClr val="2323FF"/>
              </a:solidFill>
              <a:latin typeface="Comic Sans MS" pitchFamily="66" charset="0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4682"/>
            <a:ext cx="5114980" cy="540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6754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2323FF"/>
                </a:solidFill>
                <a:latin typeface="Comic Sans MS" pitchFamily="66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В5</a:t>
            </a:r>
            <a:r>
              <a:rPr lang="ru-RU" sz="3600" b="1" dirty="0" smtClean="0">
                <a:solidFill>
                  <a:srgbClr val="2323FF"/>
                </a:solidFill>
                <a:latin typeface="Comic Sans MS" pitchFamily="66" charset="0"/>
              </a:rPr>
              <a:t> проверяет знание понятий , терминов.</a:t>
            </a:r>
            <a:endParaRPr lang="ru-RU" sz="3600" b="1" dirty="0">
              <a:solidFill>
                <a:srgbClr val="2323FF"/>
              </a:solidFill>
              <a:latin typeface="Comic Sans MS" pitchFamily="66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891806" cy="14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68960"/>
            <a:ext cx="8856984" cy="20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09.gif"/>
          <p:cNvPicPr>
            <a:picLocks noChangeAspect="1"/>
          </p:cNvPicPr>
          <p:nvPr/>
        </p:nvPicPr>
        <p:blipFill>
          <a:blip r:embed="rId4" cstate="print"/>
          <a:srcRect l="44750" b="42650"/>
          <a:stretch>
            <a:fillRect/>
          </a:stretch>
        </p:blipFill>
        <p:spPr>
          <a:xfrm>
            <a:off x="6660232" y="4642189"/>
            <a:ext cx="2134674" cy="2215811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5761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2323FF"/>
                </a:solidFill>
                <a:latin typeface="Comic Sans MS" pitchFamily="66" charset="0"/>
              </a:rPr>
              <a:t>Задание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В6</a:t>
            </a:r>
            <a:r>
              <a:rPr lang="ru-RU" sz="3600" b="1" dirty="0" smtClean="0">
                <a:solidFill>
                  <a:srgbClr val="2323FF"/>
                </a:solidFill>
                <a:latin typeface="Comic Sans MS" pitchFamily="66" charset="0"/>
              </a:rPr>
              <a:t> проверяет умение сравнивать исторические события и явления</a:t>
            </a:r>
            <a:endParaRPr lang="ru-RU" sz="3600" b="1" dirty="0">
              <a:solidFill>
                <a:srgbClr val="2323FF"/>
              </a:solidFill>
              <a:latin typeface="Comic Sans MS" pitchFamily="66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721" y="1844824"/>
            <a:ext cx="823173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09.gif"/>
          <p:cNvPicPr>
            <a:picLocks noChangeAspect="1"/>
          </p:cNvPicPr>
          <p:nvPr/>
        </p:nvPicPr>
        <p:blipFill>
          <a:blip r:embed="rId3" cstate="print"/>
          <a:srcRect r="56300" b="42650"/>
          <a:stretch>
            <a:fillRect/>
          </a:stretch>
        </p:blipFill>
        <p:spPr>
          <a:xfrm>
            <a:off x="7452320" y="4707185"/>
            <a:ext cx="1584306" cy="2079167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33375"/>
            <a:ext cx="7905750" cy="57927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00BC"/>
                </a:solidFill>
                <a:latin typeface="Comic Sans MS" pitchFamily="66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Познакомиться с новыми документами, регламентирующими разработку ГИА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  201З г.: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00BC"/>
                </a:solidFill>
                <a:latin typeface="Comic Sans MS" pitchFamily="66" charset="0"/>
              </a:rPr>
              <a:t>-  кодификатором;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00BC"/>
                </a:solidFill>
                <a:latin typeface="Comic Sans MS" pitchFamily="66" charset="0"/>
              </a:rPr>
              <a:t>-  спецификацией;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00BC"/>
                </a:solidFill>
                <a:latin typeface="Comic Sans MS" pitchFamily="66" charset="0"/>
              </a:rPr>
              <a:t>-  демоверсией,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00BC"/>
                </a:solidFill>
                <a:latin typeface="Comic Sans MS" pitchFamily="66" charset="0"/>
              </a:rPr>
              <a:t>   можно на портале информационной поддержки проекта «Государственная итоговая аттестация»: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00BC"/>
                </a:solidFill>
                <a:latin typeface="Comic Sans MS" pitchFamily="66" charset="0"/>
              </a:rPr>
              <a:t>   </a:t>
            </a:r>
            <a:r>
              <a:rPr lang="en-US" dirty="0" smtClean="0">
                <a:solidFill>
                  <a:srgbClr val="0000BC"/>
                </a:solidFill>
                <a:latin typeface="Comic Sans MS" pitchFamily="66" charset="0"/>
                <a:hlinkClick r:id="rId2"/>
              </a:rPr>
              <a:t>http://gia.edu.ru/</a:t>
            </a:r>
            <a:r>
              <a:rPr lang="ru-RU" dirty="0" smtClean="0">
                <a:solidFill>
                  <a:srgbClr val="0000BC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0000BC"/>
                </a:solidFill>
                <a:latin typeface="Comic Sans MS" pitchFamily="66" charset="0"/>
              </a:rPr>
              <a:t>, а также на сайте Федерального института педагогических измерений:  </a:t>
            </a:r>
            <a:r>
              <a:rPr lang="en-US" dirty="0" smtClean="0">
                <a:solidFill>
                  <a:srgbClr val="0000BC"/>
                </a:solidFill>
                <a:latin typeface="Comic Sans MS" pitchFamily="66" charset="0"/>
                <a:hlinkClick r:id="rId3"/>
              </a:rPr>
              <a:t>http</a:t>
            </a:r>
            <a:r>
              <a:rPr lang="ru-RU" dirty="0" smtClean="0">
                <a:solidFill>
                  <a:srgbClr val="0000BC"/>
                </a:solidFill>
                <a:latin typeface="Comic Sans MS" pitchFamily="66" charset="0"/>
                <a:hlinkClick r:id="rId3"/>
              </a:rPr>
              <a:t>://</a:t>
            </a:r>
            <a:r>
              <a:rPr lang="en-US" dirty="0" smtClean="0">
                <a:solidFill>
                  <a:srgbClr val="0000BC"/>
                </a:solidFill>
                <a:latin typeface="Comic Sans MS" pitchFamily="66" charset="0"/>
                <a:hlinkClick r:id="rId3"/>
              </a:rPr>
              <a:t>www</a:t>
            </a:r>
            <a:r>
              <a:rPr lang="ru-RU" dirty="0" smtClean="0">
                <a:solidFill>
                  <a:srgbClr val="0000BC"/>
                </a:solidFill>
                <a:latin typeface="Comic Sans MS" pitchFamily="66" charset="0"/>
                <a:hlinkClick r:id="rId3"/>
              </a:rPr>
              <a:t>.</a:t>
            </a:r>
            <a:r>
              <a:rPr lang="en-US" dirty="0" err="1" smtClean="0">
                <a:solidFill>
                  <a:srgbClr val="0000BC"/>
                </a:solidFill>
                <a:latin typeface="Comic Sans MS" pitchFamily="66" charset="0"/>
                <a:hlinkClick r:id="rId3"/>
              </a:rPr>
              <a:t>fipi</a:t>
            </a:r>
            <a:r>
              <a:rPr lang="ru-RU" dirty="0" smtClean="0">
                <a:solidFill>
                  <a:srgbClr val="0000BC"/>
                </a:solidFill>
                <a:latin typeface="Comic Sans MS" pitchFamily="66" charset="0"/>
                <a:hlinkClick r:id="rId3"/>
              </a:rPr>
              <a:t>.</a:t>
            </a:r>
            <a:r>
              <a:rPr lang="en-US" dirty="0" err="1" smtClean="0">
                <a:solidFill>
                  <a:srgbClr val="0000BC"/>
                </a:solidFill>
                <a:latin typeface="Comic Sans MS" pitchFamily="66" charset="0"/>
                <a:hlinkClick r:id="rId3"/>
              </a:rPr>
              <a:t>ru</a:t>
            </a:r>
            <a:r>
              <a:rPr lang="ru-RU" dirty="0" smtClean="0">
                <a:solidFill>
                  <a:srgbClr val="0000BC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4099" name="Picture 4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7113" y="4589463"/>
            <a:ext cx="17668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historybook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6283325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historybook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6283325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301608" cy="1728192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2323FF"/>
                </a:solidFill>
                <a:latin typeface="Comic Sans MS" pitchFamily="66" charset="0"/>
                <a:ea typeface="+mj-ea"/>
                <a:cs typeface="+mj-cs"/>
              </a:rPr>
              <a:t>		</a:t>
            </a:r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Задание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В7</a:t>
            </a:r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 предполагает работу с информацией, представленной в виде схемы.</a:t>
            </a:r>
            <a:endParaRPr lang="ru-RU" b="1" dirty="0" smtClean="0">
              <a:solidFill>
                <a:srgbClr val="2323FF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8669371" cy="370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8517632" cy="1728192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2323FF"/>
                </a:solidFill>
                <a:latin typeface="Comic Sans MS" pitchFamily="66" charset="0"/>
                <a:ea typeface="+mj-ea"/>
                <a:cs typeface="+mj-cs"/>
              </a:rPr>
              <a:t>		</a:t>
            </a:r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Задание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В8 </a:t>
            </a:r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проверяет знание понятий и терминов путём выявления лишнего термина в данном ряду. 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608808" cy="24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8568952" cy="266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3339803"/>
          </a:xfrm>
        </p:spPr>
        <p:txBody>
          <a:bodyPr/>
          <a:lstStyle/>
          <a:p>
            <a:r>
              <a:rPr lang="ru-RU" b="1" cap="all" dirty="0" smtClean="0">
                <a:solidFill>
                  <a:srgbClr val="2323FF"/>
                </a:solidFill>
                <a:latin typeface="Comic Sans MS" pitchFamily="66" charset="0"/>
              </a:rPr>
              <a:t>Выполнение заданий с развернутым ответом (Часть С)</a:t>
            </a:r>
            <a:br>
              <a:rPr lang="ru-RU" b="1" cap="all" dirty="0" smtClean="0">
                <a:solidFill>
                  <a:srgbClr val="2323FF"/>
                </a:solidFill>
                <a:latin typeface="Comic Sans MS" pitchFamily="66" charset="0"/>
              </a:rPr>
            </a:br>
            <a:endParaRPr lang="ru-RU" b="1" dirty="0">
              <a:solidFill>
                <a:srgbClr val="2323FF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213.gif"/>
          <p:cNvPicPr>
            <a:picLocks noChangeAspect="1"/>
          </p:cNvPicPr>
          <p:nvPr/>
        </p:nvPicPr>
        <p:blipFill>
          <a:blip r:embed="rId2" cstate="print"/>
          <a:srcRect r="54200" b="52100"/>
          <a:stretch>
            <a:fillRect/>
          </a:stretch>
        </p:blipFill>
        <p:spPr>
          <a:xfrm>
            <a:off x="3059832" y="3284984"/>
            <a:ext cx="3140968" cy="3284984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2764904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Задания повышенного  уровня сложности -  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С1</a:t>
            </a:r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С2</a:t>
            </a:r>
          </a:p>
          <a:p>
            <a:pPr algn="just"/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 задания высокого уровня сложности –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С3, С4, С5</a:t>
            </a:r>
            <a:endParaRPr lang="ru-RU" b="1" dirty="0">
              <a:solidFill>
                <a:srgbClr val="2323FF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213.gif"/>
          <p:cNvPicPr>
            <a:picLocks noChangeAspect="1"/>
          </p:cNvPicPr>
          <p:nvPr/>
        </p:nvPicPr>
        <p:blipFill>
          <a:blip r:embed="rId2" cstate="print"/>
          <a:srcRect t="56300" r="43700" b="6951"/>
          <a:stretch>
            <a:fillRect/>
          </a:stretch>
        </p:blipFill>
        <p:spPr>
          <a:xfrm>
            <a:off x="2987824" y="4005064"/>
            <a:ext cx="3861048" cy="252028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51216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BC"/>
                </a:solidFill>
                <a:latin typeface="Comic Sans MS" pitchFamily="66" charset="0"/>
              </a:rPr>
              <a:t>Задание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С1 </a:t>
            </a:r>
            <a:r>
              <a:rPr lang="ru-RU" sz="3200" b="1" dirty="0" smtClean="0">
                <a:solidFill>
                  <a:srgbClr val="0000BC"/>
                </a:solidFill>
                <a:latin typeface="Comic Sans MS" pitchFamily="66" charset="0"/>
              </a:rPr>
              <a:t>проверяет умение анализировать источник, проводить атрибуцию документа </a:t>
            </a:r>
            <a:endParaRPr lang="ru-RU" sz="3200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45903"/>
            <a:ext cx="6336704" cy="483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51216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BC"/>
                </a:solidFill>
                <a:latin typeface="Comic Sans MS" pitchFamily="66" charset="0"/>
              </a:rPr>
              <a:t>Задание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С2 </a:t>
            </a:r>
            <a:r>
              <a:rPr lang="ru-RU" sz="3200" b="1" dirty="0" smtClean="0">
                <a:solidFill>
                  <a:srgbClr val="0000BC"/>
                </a:solidFill>
                <a:latin typeface="Comic Sans MS" pitchFamily="66" charset="0"/>
              </a:rPr>
              <a:t>проверяет умение анализировать источник, проводить логический анализ структуры текста</a:t>
            </a:r>
            <a:endParaRPr lang="ru-RU" sz="3200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 b="30307"/>
          <a:stretch>
            <a:fillRect/>
          </a:stretch>
        </p:blipFill>
        <p:spPr bwMode="auto">
          <a:xfrm>
            <a:off x="1403648" y="1645903"/>
            <a:ext cx="6336704" cy="336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66" y="5229200"/>
            <a:ext cx="8593606" cy="126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1420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2323FF"/>
                </a:solidFill>
                <a:latin typeface="Comic Sans MS" pitchFamily="66" charset="0"/>
              </a:rPr>
              <a:t>Задание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С3 </a:t>
            </a:r>
            <a:r>
              <a:rPr lang="ru-RU" sz="2800" b="1" dirty="0" smtClean="0">
                <a:solidFill>
                  <a:srgbClr val="2323FF"/>
                </a:solidFill>
                <a:latin typeface="Comic Sans MS" pitchFamily="66" charset="0"/>
              </a:rPr>
              <a:t>проверяет умение анализировать историческую ситуацию, соотносить общие исторические процессы и отдельные факты.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8928563" cy="25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http://art-penza.ru/images/stories/artpenza/Nashe_Nasledie/Lebedev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2806" y="4077072"/>
            <a:ext cx="3854422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1420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2323FF"/>
                </a:solidFill>
                <a:latin typeface="Comic Sans MS" pitchFamily="66" charset="0"/>
              </a:rPr>
              <a:t>Задание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С4 </a:t>
            </a:r>
            <a:r>
              <a:rPr lang="ru-RU" sz="2800" b="1" dirty="0" smtClean="0">
                <a:solidFill>
                  <a:srgbClr val="2323FF"/>
                </a:solidFill>
                <a:latin typeface="Comic Sans MS" pitchFamily="66" charset="0"/>
              </a:rPr>
              <a:t>проверяет умение сравнивать исторические события и явления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68944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87435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3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388669"/>
            <a:ext cx="1872208" cy="2225455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00200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>
                <a:solidFill>
                  <a:srgbClr val="2323FF"/>
                </a:solidFill>
                <a:latin typeface="Comic Sans MS" pitchFamily="66" charset="0"/>
              </a:rPr>
              <a:t>Задание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С5 </a:t>
            </a:r>
            <a:r>
              <a:rPr lang="ru-RU" sz="3200" b="1" dirty="0" smtClean="0">
                <a:solidFill>
                  <a:srgbClr val="2323FF"/>
                </a:solidFill>
                <a:latin typeface="Comic Sans MS" pitchFamily="66" charset="0"/>
              </a:rPr>
              <a:t>предполагает составление плана ответа на заданную тему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188840"/>
          </a:xfrm>
        </p:spPr>
        <p:txBody>
          <a:bodyPr/>
          <a:lstStyle/>
          <a:p>
            <a:pPr algn="just"/>
            <a:r>
              <a:rPr lang="ru-RU" b="1" dirty="0" smtClean="0"/>
              <a:t>План должен содержать не менее трех пунктов, из которых два или более детализированы в подпунктах.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2.gif"/>
          <p:cNvPicPr>
            <a:picLocks noChangeAspect="1"/>
          </p:cNvPicPr>
          <p:nvPr/>
        </p:nvPicPr>
        <p:blipFill>
          <a:blip r:embed="rId2" cstate="print"/>
          <a:srcRect t="52100"/>
          <a:stretch>
            <a:fillRect/>
          </a:stretch>
        </p:blipFill>
        <p:spPr>
          <a:xfrm>
            <a:off x="1259632" y="3573016"/>
            <a:ext cx="6625828" cy="3284984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35762" cy="246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8661349" cy="186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8" name="AutoShape 4"/>
          <p:cNvSpPr>
            <a:spLocks noChangeArrowheads="1"/>
          </p:cNvSpPr>
          <p:nvPr/>
        </p:nvSpPr>
        <p:spPr bwMode="auto">
          <a:xfrm>
            <a:off x="900113" y="1773238"/>
            <a:ext cx="6911975" cy="2997200"/>
          </a:xfrm>
          <a:prstGeom prst="roundRect">
            <a:avLst>
              <a:gd name="adj" fmla="val 16667"/>
            </a:avLst>
          </a:prstGeom>
          <a:solidFill>
            <a:srgbClr val="8989FF"/>
          </a:solidFill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67544" y="1700808"/>
            <a:ext cx="77048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rgbClr val="0000BC"/>
                </a:solidFill>
                <a:latin typeface="Comic Sans MS" pitchFamily="66" charset="0"/>
              </a:rPr>
              <a:t>ГИА по истории 2013 </a:t>
            </a:r>
            <a:r>
              <a:rPr lang="ru-RU" sz="6000" b="1" dirty="0">
                <a:solidFill>
                  <a:srgbClr val="0000BC"/>
                </a:solidFill>
                <a:latin typeface="Comic Sans MS" pitchFamily="66" charset="0"/>
              </a:rPr>
              <a:t>г.</a:t>
            </a:r>
          </a:p>
        </p:txBody>
      </p:sp>
      <p:pic>
        <p:nvPicPr>
          <p:cNvPr id="53252" name="Picture 6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6813" y="4768850"/>
            <a:ext cx="16271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animBg="1"/>
      <p:bldP spid="3133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Время выполнения работы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7"/>
            <a:ext cx="8784976" cy="396044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На выполнение экзаменационной работы отводится </a:t>
            </a:r>
            <a:r>
              <a:rPr lang="ru-RU" sz="2800" b="1" dirty="0" smtClean="0">
                <a:solidFill>
                  <a:srgbClr val="FF0000"/>
                </a:solidFill>
              </a:rPr>
              <a:t>180</a:t>
            </a:r>
            <a:r>
              <a:rPr lang="ru-RU" sz="2800" b="1" dirty="0" smtClean="0"/>
              <a:t> минут (3 часа).</a:t>
            </a:r>
          </a:p>
          <a:p>
            <a:pPr>
              <a:buNone/>
            </a:pPr>
            <a:r>
              <a:rPr lang="ru-RU" sz="2800" b="1" dirty="0" smtClean="0"/>
              <a:t>Примерное время, отводимое на выполнение отдельных заданий, составляет:</a:t>
            </a:r>
          </a:p>
          <a:p>
            <a:r>
              <a:rPr lang="ru-RU" sz="2800" b="1" dirty="0" smtClean="0"/>
              <a:t>1) для каждого задания части 1 – </a:t>
            </a:r>
            <a:r>
              <a:rPr lang="ru-RU" sz="2800" b="1" dirty="0" smtClean="0">
                <a:solidFill>
                  <a:srgbClr val="FF0000"/>
                </a:solidFill>
              </a:rPr>
              <a:t>1–2</a:t>
            </a:r>
            <a:r>
              <a:rPr lang="ru-RU" sz="2800" b="1" dirty="0" smtClean="0"/>
              <a:t> минуты;</a:t>
            </a:r>
          </a:p>
          <a:p>
            <a:r>
              <a:rPr lang="ru-RU" sz="2800" b="1" dirty="0" smtClean="0"/>
              <a:t>2) для каждого задания части 2 – </a:t>
            </a:r>
            <a:r>
              <a:rPr lang="ru-RU" sz="2800" b="1" dirty="0" smtClean="0">
                <a:solidFill>
                  <a:srgbClr val="FF0000"/>
                </a:solidFill>
              </a:rPr>
              <a:t>3–10</a:t>
            </a:r>
            <a:r>
              <a:rPr lang="ru-RU" sz="2800" b="1" dirty="0" smtClean="0"/>
              <a:t> минут;</a:t>
            </a:r>
          </a:p>
          <a:p>
            <a:r>
              <a:rPr lang="ru-RU" sz="2800" b="1" dirty="0" smtClean="0"/>
              <a:t>3) для каждого задания части 3 – </a:t>
            </a:r>
            <a:r>
              <a:rPr lang="ru-RU" sz="2800" b="1" dirty="0" smtClean="0">
                <a:solidFill>
                  <a:srgbClr val="FF0000"/>
                </a:solidFill>
              </a:rPr>
              <a:t>10–15</a:t>
            </a:r>
            <a:r>
              <a:rPr lang="ru-RU" sz="2800" b="1" dirty="0" smtClean="0"/>
              <a:t> минут.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0r5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797152"/>
            <a:ext cx="1605136" cy="1605136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-history.my1.ru/_nw/8/75773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80"/>
            <a:ext cx="4104456" cy="58357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Алгоритм  </a:t>
            </a:r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действий эксперта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Blip>
                <a:blip r:embed="rId2"/>
              </a:buBlip>
            </a:pPr>
            <a:r>
              <a:rPr lang="ru-RU" dirty="0" smtClean="0">
                <a:latin typeface="a_Albionic" pitchFamily="34" charset="-52"/>
              </a:rPr>
              <a:t>тщательное ознакомление с текстом задания;</a:t>
            </a:r>
          </a:p>
          <a:p>
            <a:pPr algn="just">
              <a:buBlip>
                <a:blip r:embed="rId2"/>
              </a:buBlip>
            </a:pPr>
            <a:r>
              <a:rPr lang="ru-RU" dirty="0" smtClean="0">
                <a:latin typeface="a_Albionic" pitchFamily="34" charset="-52"/>
              </a:rPr>
              <a:t>формулирование </a:t>
            </a:r>
            <a:r>
              <a:rPr lang="ru-RU" dirty="0" smtClean="0">
                <a:latin typeface="a_Albionic" pitchFamily="34" charset="-52"/>
              </a:rPr>
              <a:t>собственного варианта ответа на вопросы задания </a:t>
            </a:r>
            <a:r>
              <a:rPr lang="ru-RU" dirty="0" smtClean="0">
                <a:latin typeface="a_Albionic" pitchFamily="34" charset="-52"/>
              </a:rPr>
              <a:t>с учетом </a:t>
            </a:r>
            <a:r>
              <a:rPr lang="ru-RU" dirty="0" smtClean="0">
                <a:latin typeface="a_Albionic" pitchFamily="34" charset="-52"/>
              </a:rPr>
              <a:t>возможных направлений рассуждения, круга фактов, которые </a:t>
            </a:r>
            <a:r>
              <a:rPr lang="ru-RU" dirty="0" smtClean="0">
                <a:latin typeface="a_Albionic" pitchFamily="34" charset="-52"/>
              </a:rPr>
              <a:t>могут быть </a:t>
            </a:r>
            <a:r>
              <a:rPr lang="ru-RU" dirty="0" smtClean="0">
                <a:latin typeface="a_Albionic" pitchFamily="34" charset="-52"/>
              </a:rPr>
              <a:t>привлечены для </a:t>
            </a:r>
            <a:r>
              <a:rPr lang="ru-RU" dirty="0" smtClean="0">
                <a:latin typeface="a_Albionic" pitchFamily="34" charset="-52"/>
              </a:rPr>
              <a:t>ответа</a:t>
            </a:r>
            <a:r>
              <a:rPr lang="ru-RU" dirty="0" smtClean="0"/>
              <a:t> </a:t>
            </a:r>
            <a:r>
              <a:rPr lang="ru-RU" dirty="0" smtClean="0">
                <a:latin typeface="a_Albionic" pitchFamily="34" charset="-52"/>
              </a:rPr>
              <a:t>и т. п. </a:t>
            </a:r>
          </a:p>
        </p:txBody>
      </p:sp>
    </p:spTree>
  </p:cSld>
  <p:clrMapOvr>
    <a:masterClrMapping/>
  </p:clrMapOvr>
  <p:transition spd="slow">
    <p:cover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Алгоритм  </a:t>
            </a:r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действий эксперта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5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ru-RU" dirty="0" smtClean="0">
                <a:latin typeface="a_Albionic" pitchFamily="34" charset="-52"/>
              </a:rPr>
              <a:t>ознакомление с предложенной системой оценивания ответов на конкретные задания с развернутым ответом;</a:t>
            </a:r>
          </a:p>
          <a:p>
            <a:pPr algn="just">
              <a:buBlip>
                <a:blip r:embed="rId2"/>
              </a:buBlip>
            </a:pPr>
            <a:r>
              <a:rPr lang="ru-RU" dirty="0" smtClean="0">
                <a:latin typeface="a_Albionic" pitchFamily="34" charset="-52"/>
              </a:rPr>
              <a:t>сопоставление собственного варианта ответа с критериями оценивания.</a:t>
            </a:r>
          </a:p>
        </p:txBody>
      </p:sp>
      <p:pic>
        <p:nvPicPr>
          <p:cNvPr id="4" name="Рисунок 3" descr="0649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293096"/>
            <a:ext cx="2283718" cy="2385217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Оценивание  </a:t>
            </a:r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заданий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/>
          <a:lstStyle/>
          <a:p>
            <a:pPr marL="457200" indent="-457200" algn="just">
              <a:buNone/>
            </a:pPr>
            <a:r>
              <a:rPr lang="ru-RU" sz="2400" dirty="0" smtClean="0"/>
              <a:t>1) </a:t>
            </a:r>
            <a:r>
              <a:rPr lang="ru-RU" sz="2400" b="1" dirty="0" smtClean="0">
                <a:solidFill>
                  <a:srgbClr val="C00000"/>
                </a:solidFill>
              </a:rPr>
              <a:t>необходимо строго следовать предложенным </a:t>
            </a:r>
            <a:r>
              <a:rPr lang="ru-RU" sz="2400" b="1" dirty="0" smtClean="0">
                <a:solidFill>
                  <a:srgbClr val="C00000"/>
                </a:solidFill>
              </a:rPr>
              <a:t>критериям оценивания </a:t>
            </a:r>
            <a:r>
              <a:rPr lang="ru-RU" sz="2400" b="1" dirty="0" smtClean="0">
                <a:solidFill>
                  <a:srgbClr val="C00000"/>
                </a:solidFill>
              </a:rPr>
              <a:t>задания</a:t>
            </a:r>
            <a:r>
              <a:rPr lang="ru-RU" sz="2400" b="1" dirty="0" smtClean="0"/>
              <a:t>, руководствуясь указанием, какое </a:t>
            </a:r>
            <a:r>
              <a:rPr lang="ru-RU" sz="2400" b="1" dirty="0" smtClean="0"/>
              <a:t>количество </a:t>
            </a:r>
            <a:r>
              <a:rPr lang="ru-RU" sz="2400" dirty="0" smtClean="0"/>
              <a:t>элементов </a:t>
            </a:r>
            <a:r>
              <a:rPr lang="ru-RU" sz="2400" dirty="0" smtClean="0"/>
              <a:t>ответа оценивается тем или иным баллом, </a:t>
            </a:r>
            <a:r>
              <a:rPr lang="ru-RU" sz="2400" u="sng" dirty="0" smtClean="0"/>
              <a:t>не </a:t>
            </a:r>
            <a:r>
              <a:rPr lang="ru-RU" sz="2400" u="sng" dirty="0" smtClean="0"/>
              <a:t>пытаясь «додумывать</a:t>
            </a:r>
            <a:r>
              <a:rPr lang="ru-RU" sz="2400" u="sng" dirty="0" smtClean="0"/>
              <a:t>» то, чего нет в реальном ответе экзаменуемого,</a:t>
            </a:r>
            <a:r>
              <a:rPr lang="ru-RU" sz="2400" dirty="0" smtClean="0"/>
              <a:t> трактовать в </a:t>
            </a:r>
            <a:r>
              <a:rPr lang="ru-RU" sz="2400" dirty="0" smtClean="0"/>
              <a:t>его пользу </a:t>
            </a:r>
            <a:r>
              <a:rPr lang="ru-RU" sz="2400" dirty="0" smtClean="0"/>
              <a:t>наличие неправильного ответа и т.д. Следует помнить, что задания </a:t>
            </a:r>
            <a:r>
              <a:rPr lang="ru-RU" sz="2400" dirty="0" smtClean="0"/>
              <a:t>с развернутым </a:t>
            </a:r>
            <a:r>
              <a:rPr lang="ru-RU" sz="2400" dirty="0" smtClean="0"/>
              <a:t>ответом предназначены в первую очередь для </a:t>
            </a:r>
            <a:r>
              <a:rPr lang="ru-RU" sz="2400" dirty="0" smtClean="0"/>
              <a:t>дифференциации выпускников </a:t>
            </a:r>
            <a:r>
              <a:rPr lang="ru-RU" sz="2400" dirty="0" smtClean="0"/>
              <a:t>с хорошим уровнем исторической подготовки, </a:t>
            </a:r>
            <a:r>
              <a:rPr lang="ru-RU" sz="2400" dirty="0" smtClean="0"/>
              <a:t>поэтому недостаточный </a:t>
            </a:r>
            <a:r>
              <a:rPr lang="ru-RU" sz="2400" dirty="0" smtClean="0"/>
              <a:t>по полноте ответ может оцениваться 0 баллов</a:t>
            </a:r>
            <a:endParaRPr lang="ru-RU" sz="2400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Оценивание  </a:t>
            </a:r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заданий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2) задания части 3 оцениваются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зависимости от полноты </a:t>
            </a:r>
            <a:r>
              <a:rPr lang="ru-RU" sz="2400" b="1" dirty="0" smtClean="0">
                <a:solidFill>
                  <a:srgbClr val="C00000"/>
                </a:solidFill>
              </a:rPr>
              <a:t>и правильности </a:t>
            </a:r>
            <a:r>
              <a:rPr lang="ru-RU" sz="2400" b="1" dirty="0" smtClean="0">
                <a:solidFill>
                  <a:srgbClr val="C00000"/>
                </a:solidFill>
              </a:rPr>
              <a:t>ответа</a:t>
            </a:r>
            <a:r>
              <a:rPr lang="ru-RU" sz="2400" dirty="0" smtClean="0"/>
              <a:t>. За выполнение заданий С1, С2, С4 ставится от 0 </a:t>
            </a:r>
            <a:r>
              <a:rPr lang="ru-RU" sz="2400" dirty="0" smtClean="0"/>
              <a:t>до 2 </a:t>
            </a:r>
            <a:r>
              <a:rPr lang="ru-RU" sz="2400" dirty="0" smtClean="0"/>
              <a:t>баллов, за задания С3 и С5 – от 0 до 3 баллов</a:t>
            </a:r>
            <a:r>
              <a:rPr lang="ru-RU" sz="2400" dirty="0" smtClean="0"/>
              <a:t>.</a:t>
            </a:r>
          </a:p>
          <a:p>
            <a:pPr algn="just">
              <a:buNone/>
            </a:pPr>
            <a:r>
              <a:rPr lang="ru-RU" sz="2400" dirty="0" smtClean="0"/>
              <a:t>3) </a:t>
            </a:r>
            <a:r>
              <a:rPr lang="ru-RU" sz="2400" b="1" dirty="0" smtClean="0">
                <a:solidFill>
                  <a:srgbClr val="C00000"/>
                </a:solidFill>
              </a:rPr>
              <a:t>допускаются </a:t>
            </a:r>
            <a:r>
              <a:rPr lang="ru-RU" sz="2400" b="1" dirty="0" smtClean="0">
                <a:solidFill>
                  <a:srgbClr val="C00000"/>
                </a:solidFill>
              </a:rPr>
              <a:t>различные формулировки ответа, не искажающие </a:t>
            </a:r>
            <a:r>
              <a:rPr lang="ru-RU" sz="2400" b="1" dirty="0" smtClean="0">
                <a:solidFill>
                  <a:srgbClr val="C00000"/>
                </a:solidFill>
              </a:rPr>
              <a:t>его смысла</a:t>
            </a:r>
            <a:r>
              <a:rPr lang="ru-RU" sz="2400" dirty="0" smtClean="0"/>
              <a:t>, – формулировка ответа учащегося может не совпадать </a:t>
            </a:r>
            <a:r>
              <a:rPr lang="ru-RU" sz="2400" dirty="0" smtClean="0"/>
              <a:t>с приведенной </a:t>
            </a:r>
            <a:r>
              <a:rPr lang="ru-RU" sz="2400" dirty="0" smtClean="0"/>
              <a:t>в примерном ответе, в системе оценивания; </a:t>
            </a:r>
            <a:r>
              <a:rPr lang="ru-RU" sz="2400" dirty="0" smtClean="0"/>
              <a:t>формулировка ответа </a:t>
            </a:r>
            <a:r>
              <a:rPr lang="ru-RU" sz="2400" dirty="0" smtClean="0"/>
              <a:t>учащегося, отличная от формулировок критериев, </a:t>
            </a:r>
            <a:r>
              <a:rPr lang="ru-RU" sz="2400" dirty="0" smtClean="0"/>
              <a:t>но соответствующая </a:t>
            </a:r>
            <a:r>
              <a:rPr lang="ru-RU" sz="2400" dirty="0" smtClean="0"/>
              <a:t>им по смыслу, должна засчитываться как верная;</a:t>
            </a:r>
            <a:endParaRPr lang="ru-RU" sz="2400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/>
          <a:lstStyle/>
          <a:p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Оценивание  </a:t>
            </a:r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заданий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525963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4) </a:t>
            </a:r>
            <a:r>
              <a:rPr lang="ru-RU" sz="2400" dirty="0" smtClean="0"/>
              <a:t>элементы ответа, представляющие собой </a:t>
            </a:r>
            <a:r>
              <a:rPr lang="ru-RU" sz="2400" b="1" u="sng" dirty="0" smtClean="0"/>
              <a:t>повторение (в виде </a:t>
            </a:r>
            <a:r>
              <a:rPr lang="ru-RU" sz="2400" b="1" u="sng" dirty="0" smtClean="0"/>
              <a:t>какой-либо </a:t>
            </a:r>
            <a:r>
              <a:rPr lang="ru-RU" sz="2400" b="1" u="sng" dirty="0" smtClean="0"/>
              <a:t>вариации) уже засчитанного элемента, не учитываются при оценивании;</a:t>
            </a:r>
          </a:p>
          <a:p>
            <a:pPr algn="just">
              <a:buNone/>
            </a:pPr>
            <a:r>
              <a:rPr lang="ru-RU" sz="2400" b="1" dirty="0" smtClean="0"/>
              <a:t>5) </a:t>
            </a:r>
            <a:r>
              <a:rPr lang="ru-RU" sz="2400" b="1" dirty="0" smtClean="0">
                <a:solidFill>
                  <a:srgbClr val="C00000"/>
                </a:solidFill>
              </a:rPr>
              <a:t>оцениваются </a:t>
            </a:r>
            <a:r>
              <a:rPr lang="ru-RU" sz="2400" b="1" dirty="0" smtClean="0">
                <a:solidFill>
                  <a:srgbClr val="C00000"/>
                </a:solidFill>
              </a:rPr>
              <a:t>только те положения ответа, которые </a:t>
            </a:r>
            <a:r>
              <a:rPr lang="ru-RU" sz="2400" b="1" dirty="0" smtClean="0">
                <a:solidFill>
                  <a:srgbClr val="C00000"/>
                </a:solidFill>
              </a:rPr>
              <a:t>соответствуют поставленному </a:t>
            </a:r>
            <a:r>
              <a:rPr lang="ru-RU" sz="2400" b="1" dirty="0" smtClean="0">
                <a:solidFill>
                  <a:srgbClr val="C00000"/>
                </a:solidFill>
              </a:rPr>
              <a:t>вопросу</a:t>
            </a:r>
            <a:r>
              <a:rPr lang="ru-RU" sz="2400" dirty="0" smtClean="0"/>
              <a:t>; за ответ, не соответствующий заданию, даже </a:t>
            </a:r>
            <a:r>
              <a:rPr lang="ru-RU" sz="2400" dirty="0" smtClean="0"/>
              <a:t>при правильном </a:t>
            </a:r>
            <a:r>
              <a:rPr lang="ru-RU" sz="2400" dirty="0" smtClean="0"/>
              <a:t>и развернутом его изложении выставляется 0 баллов (</a:t>
            </a:r>
            <a:r>
              <a:rPr lang="ru-RU" sz="2400" dirty="0" smtClean="0"/>
              <a:t>например, если </a:t>
            </a:r>
            <a:r>
              <a:rPr lang="ru-RU" sz="2400" dirty="0" smtClean="0"/>
              <a:t>в задании требуется составить план ответа о внутренней </a:t>
            </a:r>
            <a:r>
              <a:rPr lang="ru-RU" sz="2400" dirty="0" smtClean="0"/>
              <a:t>политике Петра </a:t>
            </a:r>
            <a:r>
              <a:rPr lang="ru-RU" sz="2400" dirty="0" smtClean="0"/>
              <a:t>I, а экзаменуемый составил блестящий план о его внешней </a:t>
            </a:r>
            <a:r>
              <a:rPr lang="ru-RU" sz="2400" dirty="0" smtClean="0"/>
              <a:t>политике, он </a:t>
            </a:r>
            <a:r>
              <a:rPr lang="ru-RU" sz="2400" dirty="0" smtClean="0"/>
              <a:t>должен быть оценен 0 баллов);</a:t>
            </a:r>
            <a:endParaRPr lang="ru-RU" sz="2400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/>
          <a:lstStyle/>
          <a:p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Оценивание  </a:t>
            </a:r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заданий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525963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6) </a:t>
            </a:r>
            <a:r>
              <a:rPr lang="ru-RU" sz="2400" b="1" dirty="0" smtClean="0">
                <a:solidFill>
                  <a:srgbClr val="C00000"/>
                </a:solidFill>
              </a:rPr>
              <a:t>не </a:t>
            </a:r>
            <a:r>
              <a:rPr lang="ru-RU" sz="2400" b="1" dirty="0" smtClean="0">
                <a:solidFill>
                  <a:srgbClr val="C00000"/>
                </a:solidFill>
              </a:rPr>
              <a:t>предусматриваются «поощрительные» и «штрафные» баллы </a:t>
            </a:r>
            <a:r>
              <a:rPr lang="ru-RU" sz="2400" b="1" dirty="0" smtClean="0">
                <a:solidFill>
                  <a:srgbClr val="C00000"/>
                </a:solidFill>
              </a:rPr>
              <a:t>за указание </a:t>
            </a:r>
            <a:r>
              <a:rPr lang="ru-RU" sz="2400" b="1" dirty="0" smtClean="0">
                <a:solidFill>
                  <a:srgbClr val="C00000"/>
                </a:solidFill>
              </a:rPr>
              <a:t>большего количества правильных элементов ответа, чем требуется </a:t>
            </a:r>
            <a:r>
              <a:rPr lang="ru-RU" sz="2400" dirty="0" smtClean="0"/>
              <a:t>в задании</a:t>
            </a:r>
            <a:r>
              <a:rPr lang="ru-RU" sz="2400" dirty="0" smtClean="0"/>
              <a:t>, приведение каких-то подробностей или выражение </a:t>
            </a:r>
            <a:r>
              <a:rPr lang="ru-RU" sz="2400" dirty="0" smtClean="0"/>
              <a:t>собственного отношения </a:t>
            </a:r>
            <a:r>
              <a:rPr lang="ru-RU" sz="2400" dirty="0" smtClean="0"/>
              <a:t>(которых не требует задание), за хороший почерк, </a:t>
            </a:r>
            <a:r>
              <a:rPr lang="ru-RU" sz="2400" dirty="0" smtClean="0"/>
              <a:t>красивое оформление </a:t>
            </a:r>
            <a:r>
              <a:rPr lang="ru-RU" sz="2400" dirty="0" smtClean="0"/>
              <a:t>работы и т.д.;</a:t>
            </a:r>
          </a:p>
          <a:p>
            <a:pPr algn="just">
              <a:buNone/>
            </a:pPr>
            <a:r>
              <a:rPr lang="ru-RU" sz="2400" dirty="0" smtClean="0"/>
              <a:t>7) </a:t>
            </a:r>
            <a:r>
              <a:rPr lang="ru-RU" sz="2400" b="1" dirty="0" smtClean="0">
                <a:solidFill>
                  <a:srgbClr val="C00000"/>
                </a:solidFill>
              </a:rPr>
              <a:t>допущенные </a:t>
            </a:r>
            <a:r>
              <a:rPr lang="ru-RU" sz="2400" b="1" dirty="0" smtClean="0">
                <a:solidFill>
                  <a:srgbClr val="C00000"/>
                </a:solidFill>
              </a:rPr>
              <a:t>в тексте неточности, </a:t>
            </a:r>
            <a:r>
              <a:rPr lang="ru-RU" sz="2400" b="1" dirty="0" smtClean="0">
                <a:solidFill>
                  <a:srgbClr val="C00000"/>
                </a:solidFill>
              </a:rPr>
              <a:t>если они не связаны с </a:t>
            </a:r>
            <a:r>
              <a:rPr lang="ru-RU" sz="2400" b="1" dirty="0" smtClean="0">
                <a:solidFill>
                  <a:srgbClr val="C00000"/>
                </a:solidFill>
              </a:rPr>
              <a:t>заданным вопросом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</a:rPr>
              <a:t>не </a:t>
            </a:r>
            <a:r>
              <a:rPr lang="ru-RU" sz="2400" b="1" dirty="0" smtClean="0">
                <a:solidFill>
                  <a:srgbClr val="C00000"/>
                </a:solidFill>
              </a:rPr>
              <a:t>учитываются </a:t>
            </a:r>
            <a:r>
              <a:rPr lang="ru-RU" sz="2400" dirty="0" smtClean="0"/>
              <a:t>(например, указанная при ответе </a:t>
            </a:r>
            <a:r>
              <a:rPr lang="ru-RU" sz="2400" dirty="0" smtClean="0"/>
              <a:t>неверная фамилия</a:t>
            </a:r>
            <a:r>
              <a:rPr lang="ru-RU" sz="2400" dirty="0" smtClean="0"/>
              <a:t>, если в задании не требовалось ее указать);</a:t>
            </a:r>
            <a:endParaRPr lang="ru-RU" sz="2400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/>
          <a:lstStyle/>
          <a:p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Оценивание  </a:t>
            </a:r>
            <a:r>
              <a:rPr lang="ru-RU" b="1" dirty="0" smtClean="0">
                <a:solidFill>
                  <a:srgbClr val="2323FF"/>
                </a:solidFill>
                <a:latin typeface="Comic Sans MS" pitchFamily="66" charset="0"/>
              </a:rPr>
              <a:t>заданий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525963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8) учащийся </a:t>
            </a:r>
            <a:r>
              <a:rPr lang="ru-RU" sz="2400" dirty="0" smtClean="0"/>
              <a:t>может </a:t>
            </a:r>
            <a:r>
              <a:rPr lang="ru-RU" sz="2400" b="1" dirty="0" smtClean="0">
                <a:solidFill>
                  <a:srgbClr val="C00000"/>
                </a:solidFill>
              </a:rPr>
              <a:t>выполнять задания в любой </a:t>
            </a:r>
            <a:r>
              <a:rPr lang="ru-RU" sz="2400" b="1" dirty="0" smtClean="0">
                <a:solidFill>
                  <a:srgbClr val="C00000"/>
                </a:solidFill>
              </a:rPr>
              <a:t>последовательности</a:t>
            </a:r>
            <a:r>
              <a:rPr lang="ru-RU" sz="2400" dirty="0" smtClean="0"/>
              <a:t>, за </a:t>
            </a:r>
            <a:r>
              <a:rPr lang="ru-RU" sz="2400" dirty="0" smtClean="0"/>
              <a:t>её нарушение балл не снижается;</a:t>
            </a:r>
          </a:p>
          <a:p>
            <a:pPr algn="just">
              <a:buNone/>
            </a:pPr>
            <a:r>
              <a:rPr lang="ru-RU" sz="2400" dirty="0" smtClean="0"/>
              <a:t>9</a:t>
            </a:r>
            <a:r>
              <a:rPr lang="ru-RU" sz="2400" dirty="0" smtClean="0"/>
              <a:t>) </a:t>
            </a:r>
            <a:r>
              <a:rPr lang="ru-RU" sz="2400" dirty="0" smtClean="0"/>
              <a:t>эксперт </a:t>
            </a:r>
            <a:r>
              <a:rPr lang="ru-RU" sz="2400" b="1" dirty="0" smtClean="0">
                <a:solidFill>
                  <a:srgbClr val="C00000"/>
                </a:solidFill>
              </a:rPr>
              <a:t>оценивает</a:t>
            </a:r>
            <a:r>
              <a:rPr lang="ru-RU" sz="2400" dirty="0" smtClean="0"/>
              <a:t> и засчитывает </a:t>
            </a:r>
            <a:r>
              <a:rPr lang="ru-RU" sz="2400" b="1" dirty="0" smtClean="0">
                <a:solidFill>
                  <a:srgbClr val="C00000"/>
                </a:solidFill>
              </a:rPr>
              <a:t>ответ, если он по ошибке </a:t>
            </a:r>
            <a:r>
              <a:rPr lang="ru-RU" sz="2400" b="1" dirty="0" smtClean="0">
                <a:solidFill>
                  <a:srgbClr val="C00000"/>
                </a:solidFill>
              </a:rPr>
              <a:t>был записан </a:t>
            </a:r>
            <a:r>
              <a:rPr lang="ru-RU" sz="2400" b="1" dirty="0" smtClean="0">
                <a:solidFill>
                  <a:srgbClr val="C00000"/>
                </a:solidFill>
              </a:rPr>
              <a:t>под номером другого задания </a:t>
            </a:r>
            <a:r>
              <a:rPr lang="ru-RU" sz="2400" dirty="0" smtClean="0"/>
              <a:t>(например, ответ на задание </a:t>
            </a:r>
            <a:r>
              <a:rPr lang="ru-RU" sz="2400" dirty="0" smtClean="0"/>
              <a:t>С4 записан </a:t>
            </a:r>
            <a:r>
              <a:rPr lang="ru-RU" sz="2400" dirty="0" smtClean="0"/>
              <a:t>под номером задания С5) и может быть идентифицирован</a:t>
            </a:r>
            <a:r>
              <a:rPr lang="ru-RU" sz="2400" dirty="0" smtClean="0"/>
              <a:t>;</a:t>
            </a:r>
          </a:p>
          <a:p>
            <a:pPr algn="just">
              <a:buNone/>
            </a:pPr>
            <a:r>
              <a:rPr lang="ru-RU" sz="2400" dirty="0" smtClean="0"/>
              <a:t>10) </a:t>
            </a:r>
            <a:r>
              <a:rPr lang="ru-RU" sz="2400" u="sng" dirty="0" smtClean="0"/>
              <a:t>не предусматривается снижение баллов </a:t>
            </a:r>
            <a:r>
              <a:rPr lang="ru-RU" sz="2400" u="sng" dirty="0" smtClean="0"/>
              <a:t>за орфографические, пунктуационные </a:t>
            </a:r>
            <a:r>
              <a:rPr lang="ru-RU" sz="2400" u="sng" dirty="0" smtClean="0"/>
              <a:t>и другие ошибки в русском языке</a:t>
            </a:r>
            <a:r>
              <a:rPr lang="ru-RU" sz="2400" dirty="0" smtClean="0"/>
              <a:t>, </a:t>
            </a:r>
            <a:r>
              <a:rPr lang="ru-RU" sz="2400" dirty="0" smtClean="0"/>
              <a:t>допущенные экзаменуемым</a:t>
            </a:r>
            <a:r>
              <a:rPr lang="ru-RU" sz="2400" dirty="0" smtClean="0"/>
              <a:t>, кроме случаев, когда ошибки делают </a:t>
            </a:r>
            <a:r>
              <a:rPr lang="ru-RU" sz="2400" dirty="0" smtClean="0"/>
              <a:t>невозможным адекватное </a:t>
            </a:r>
            <a:r>
              <a:rPr lang="ru-RU" sz="2400" dirty="0" smtClean="0"/>
              <a:t>понимание и оценивание ответа.</a:t>
            </a:r>
            <a:endParaRPr lang="ru-RU" sz="2400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120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Подходы к отбору содержания и структуры КИМ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ag00317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6813" y="4768850"/>
            <a:ext cx="16271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0" y="4509120"/>
            <a:ext cx="2699792" cy="2232248"/>
          </a:xfrm>
          <a:prstGeom prst="wedgeEllipseCallout">
            <a:avLst>
              <a:gd name="adj1" fmla="val 40499"/>
              <a:gd name="adj2" fmla="val -462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b="1" dirty="0" smtClean="0"/>
              <a:t>Из </a:t>
            </a:r>
            <a:r>
              <a:rPr lang="ru-RU" b="1" dirty="0" smtClean="0">
                <a:solidFill>
                  <a:schemeClr val="tx1"/>
                </a:solidFill>
                <a:latin typeface="a_AlbionicTitulInfl" pitchFamily="34" charset="-52"/>
              </a:rPr>
              <a:t>69 </a:t>
            </a:r>
            <a:r>
              <a:rPr lang="ru-RU" b="1" dirty="0" smtClean="0"/>
              <a:t>проверяемых элементов в </a:t>
            </a:r>
            <a:r>
              <a:rPr lang="ru-RU" sz="2000" b="1" dirty="0" smtClean="0">
                <a:solidFill>
                  <a:schemeClr val="tx1"/>
                </a:solidFill>
              </a:rPr>
              <a:t>46</a:t>
            </a:r>
            <a:r>
              <a:rPr lang="ru-RU" b="1" dirty="0" smtClean="0"/>
              <a:t> привлекаются знания по всеобщей истории</a:t>
            </a:r>
            <a:endParaRPr lang="ru-RU" b="1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A5D814-F85C-4AEC-BF19-D309C928C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79A5D814-F85C-4AEC-BF19-D309C928C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9A5D814-F85C-4AEC-BF19-D309C928C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79A5D814-F85C-4AEC-BF19-D309C928C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85AB8-FDE1-495F-AEBC-432CBE5FF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40585AB8-FDE1-495F-AEBC-432CBE5FF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0585AB8-FDE1-495F-AEBC-432CBE5FF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40585AB8-FDE1-495F-AEBC-432CBE5FF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1F58FA-4F17-4B6A-BD3F-A1F5D21FE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7F1F58FA-4F17-4B6A-BD3F-A1F5D21FE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7F1F58FA-4F17-4B6A-BD3F-A1F5D21FE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7F1F58FA-4F17-4B6A-BD3F-A1F5D21FE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C18859-C85D-470E-B32F-6AEAE42F8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90C18859-C85D-470E-B32F-6AEAE42F8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90C18859-C85D-470E-B32F-6AEAE42F8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90C18859-C85D-470E-B32F-6AEAE42F8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8BE9BE-2371-410B-9AA2-19AEFF66B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2D8BE9BE-2371-410B-9AA2-19AEFF66B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2D8BE9BE-2371-410B-9AA2-19AEFF66B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2D8BE9BE-2371-410B-9AA2-19AEFF66B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2044ED-8DF3-40D8-8837-5BEDA61EF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D92044ED-8DF3-40D8-8837-5BEDA61EF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D92044ED-8DF3-40D8-8837-5BEDA61EF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D92044ED-8DF3-40D8-8837-5BEDA61EF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5D4CA6-6B73-4327-9A43-D53577AEB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005D4CA6-6B73-4327-9A43-D53577AEB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005D4CA6-6B73-4327-9A43-D53577AEB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005D4CA6-6B73-4327-9A43-D53577AEB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AC16B4-38E4-429D-9ABE-C1969CB77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40AC16B4-38E4-429D-9ABE-C1969CB77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40AC16B4-38E4-429D-9ABE-C1969CB77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40AC16B4-38E4-429D-9ABE-C1969CB77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E3EC3B-BEF4-4171-A118-912C3FAF2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E5E3EC3B-BEF4-4171-A118-912C3FAF2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E5E3EC3B-BEF4-4171-A118-912C3FAF2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E5E3EC3B-BEF4-4171-A118-912C3FAF2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CE182C-EAB3-4E7B-9A2D-FDC3EE01B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54CE182C-EAB3-4E7B-9A2D-FDC3EE01B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54CE182C-EAB3-4E7B-9A2D-FDC3EE01B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54CE182C-EAB3-4E7B-9A2D-FDC3EE01B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E86FA6-E38E-427F-9E24-BB4B83BA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06E86FA6-E38E-427F-9E24-BB4B83BA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06E86FA6-E38E-427F-9E24-BB4B83BA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06E86FA6-E38E-427F-9E24-BB4B83BAE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3846A3-A83D-4012-9326-AC3A63B7D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5C3846A3-A83D-4012-9326-AC3A63B7D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5C3846A3-A83D-4012-9326-AC3A63B7D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5C3846A3-A83D-4012-9326-AC3A63B7DF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kern="120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Элементы курса всеобщей истории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65" y="1556792"/>
            <a:ext cx="904933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4293095"/>
            <a:ext cx="9036496" cy="218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kern="120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Структура экзаменационной работы 2013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340768"/>
          <a:ext cx="8856984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3919"/>
                <a:gridCol w="2384573"/>
                <a:gridCol w="2214246"/>
                <a:gridCol w="22142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Части работы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Количество</a:t>
                      </a:r>
                      <a:r>
                        <a:rPr lang="ru-RU" sz="2800" b="1" baseline="0" dirty="0" smtClean="0"/>
                        <a:t> заданий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Максимальный первичный балл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Тип заданий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Часть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22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22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 выбором</a:t>
                      </a:r>
                      <a:r>
                        <a:rPr lang="ru-RU" sz="2000" b="1" baseline="0" dirty="0" smtClean="0"/>
                        <a:t> ответа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Часть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8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10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 кратким ответом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Часть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12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 развёрнутым ответом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Итого: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35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44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707904" y="5301208"/>
          <a:ext cx="2615952" cy="138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sz="3200" b="1" kern="120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Распределение заданий по уровням сложности</a:t>
            </a:r>
          </a:p>
        </p:txBody>
      </p:sp>
      <p:graphicFrame>
        <p:nvGraphicFramePr>
          <p:cNvPr id="32871" name="Group 103"/>
          <p:cNvGraphicFramePr>
            <a:graphicFrameLocks noGrp="1"/>
          </p:cNvGraphicFramePr>
          <p:nvPr/>
        </p:nvGraphicFramePr>
        <p:xfrm>
          <a:off x="323528" y="1340768"/>
          <a:ext cx="8568953" cy="4830509"/>
        </p:xfrm>
        <a:graphic>
          <a:graphicData uri="http://schemas.openxmlformats.org/drawingml/2006/table">
            <a:tbl>
              <a:tblPr/>
              <a:tblGrid>
                <a:gridCol w="2682455"/>
                <a:gridCol w="3459423"/>
                <a:gridCol w="2427075"/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Уровень сложности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заданий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заданий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Максимальный первичный балл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Базовый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А1-А22, В4, В8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Повышенный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В1, В2,В3, В5, В6, В7, С1, С2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Высокий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С3, С4, С5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Итого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sz="3200" b="1" kern="1200" dirty="0" smtClean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Система оценивания заданий</a:t>
            </a:r>
          </a:p>
        </p:txBody>
      </p:sp>
      <p:graphicFrame>
        <p:nvGraphicFramePr>
          <p:cNvPr id="33839" name="Group 47"/>
          <p:cNvGraphicFramePr>
            <a:graphicFrameLocks noGrp="1"/>
          </p:cNvGraphicFramePr>
          <p:nvPr/>
        </p:nvGraphicFramePr>
        <p:xfrm>
          <a:off x="323528" y="1196752"/>
          <a:ext cx="8713092" cy="5224272"/>
        </p:xfrm>
        <a:graphic>
          <a:graphicData uri="http://schemas.openxmlformats.org/drawingml/2006/table">
            <a:tbl>
              <a:tblPr/>
              <a:tblGrid>
                <a:gridCol w="3122950"/>
                <a:gridCol w="5590142"/>
              </a:tblGrid>
              <a:tr h="1322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Задания части 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; 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В1,В3, В5, В6, В7, В8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2323F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 балл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В2,В4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2323F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нет ошибок -2 балла;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2323F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 ошибка -1 балл;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2323F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 баллов допущены 2 и более ошибки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С1, С2,С4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С3 и С5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2323F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2 балла, при неполном ответе -1балл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2323FF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 балла, при неполном ответе 2 или 1 балл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2461</TotalTime>
  <Words>1171</Words>
  <Application>Microsoft Office PowerPoint</Application>
  <PresentationFormat>Экран (4:3)</PresentationFormat>
  <Paragraphs>159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Оформление по умолчанию</vt:lpstr>
      <vt:lpstr>Слайд 1</vt:lpstr>
      <vt:lpstr>Документ, определяющий содержание экзаменационной работы</vt:lpstr>
      <vt:lpstr>Слайд 3</vt:lpstr>
      <vt:lpstr>Слайд 4</vt:lpstr>
      <vt:lpstr>Подходы к отбору содержания и структуры КИМ</vt:lpstr>
      <vt:lpstr>Элементы курса всеобщей истории</vt:lpstr>
      <vt:lpstr>Структура экзаменационной работы 2013</vt:lpstr>
      <vt:lpstr>Распределение заданий по уровням сложности</vt:lpstr>
      <vt:lpstr>Система оценивания заданий</vt:lpstr>
      <vt:lpstr>Шкала пересчёта первичного балла за выполнение экзаменационной работы в отметку по пятибалльной шкале</vt:lpstr>
      <vt:lpstr> Распределение заданий экзаменационной работы по проверяемому содержанию. </vt:lpstr>
      <vt:lpstr>Характеристика  содержания экзаменационной работы</vt:lpstr>
      <vt:lpstr>Слайд 13</vt:lpstr>
      <vt:lpstr>Задания  по истории Великой Отечественной войны</vt:lpstr>
      <vt:lpstr>Задания на знание выдающихся деятелей отечественной истории</vt:lpstr>
      <vt:lpstr>Задания на знание основных фактов истории культуры</vt:lpstr>
      <vt:lpstr>Работа  с исторической картой, схемой</vt:lpstr>
      <vt:lpstr>Работа  с исторической картой, схемой</vt:lpstr>
      <vt:lpstr>Работа  с иллюстративным материалом</vt:lpstr>
      <vt:lpstr>Работа  с иллюстративным материалом</vt:lpstr>
      <vt:lpstr>Работа  с иллюстративным материалом</vt:lpstr>
      <vt:lpstr>Слайд 22</vt:lpstr>
      <vt:lpstr>Слайд 23</vt:lpstr>
      <vt:lpstr>Задание В1 направлено на проверку умения устанавливать последовательность событий.</vt:lpstr>
      <vt:lpstr>Задание В2 направлено на проверку умения систематизировать историческую информацию (соответствие)</vt:lpstr>
      <vt:lpstr>Задание В3 направлено на проверку умения систематизировать историческую информацию (множественный выбор)</vt:lpstr>
      <vt:lpstr>Задание В4 направлено на проверку умения систематизировать факты, понятия</vt:lpstr>
      <vt:lpstr>Задание В5 проверяет знание понятий , терминов.</vt:lpstr>
      <vt:lpstr>Задание В6 проверяет умение сравнивать исторические события и явления</vt:lpstr>
      <vt:lpstr>Слайд 30</vt:lpstr>
      <vt:lpstr>Слайд 31</vt:lpstr>
      <vt:lpstr>Выполнение заданий с развернутым ответом (Часть С) </vt:lpstr>
      <vt:lpstr>Слайд 33</vt:lpstr>
      <vt:lpstr>Задание С1 проверяет умение анализировать источник, проводить атрибуцию документа </vt:lpstr>
      <vt:lpstr>Задание С2 проверяет умение анализировать источник, проводить логический анализ структуры текста</vt:lpstr>
      <vt:lpstr>Задание С3 проверяет умение анализировать историческую ситуацию, соотносить общие исторические процессы и отдельные факты.</vt:lpstr>
      <vt:lpstr>Задание С4 проверяет умение сравнивать исторические события и явления</vt:lpstr>
      <vt:lpstr> Задание С5 предполагает составление плана ответа на заданную тему </vt:lpstr>
      <vt:lpstr>Слайд 39</vt:lpstr>
      <vt:lpstr>Время выполнения работы </vt:lpstr>
      <vt:lpstr>Слайд 41</vt:lpstr>
      <vt:lpstr>Алгоритм  действий эксперта</vt:lpstr>
      <vt:lpstr>Алгоритм  действий эксперта</vt:lpstr>
      <vt:lpstr>Оценивание  заданий</vt:lpstr>
      <vt:lpstr>Оценивание  заданий</vt:lpstr>
      <vt:lpstr>Оценивание  заданий</vt:lpstr>
      <vt:lpstr>Оценивание  заданий</vt:lpstr>
      <vt:lpstr>Оценивание  заданий</vt:lpstr>
    </vt:vector>
  </TitlesOfParts>
  <Company>Козленко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 по обществознанию  2007 г.</dc:title>
  <dc:creator>Ирина</dc:creator>
  <cp:lastModifiedBy>Лидия</cp:lastModifiedBy>
  <cp:revision>263</cp:revision>
  <dcterms:created xsi:type="dcterms:W3CDTF">2007-03-18T05:34:29Z</dcterms:created>
  <dcterms:modified xsi:type="dcterms:W3CDTF">2013-02-06T18:13:14Z</dcterms:modified>
</cp:coreProperties>
</file>