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rKille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4262" autoAdjust="0"/>
  </p:normalViewPr>
  <p:slideViewPr>
    <p:cSldViewPr>
      <p:cViewPr>
        <p:scale>
          <a:sx n="70" d="100"/>
          <a:sy n="70" d="100"/>
        </p:scale>
        <p:origin x="-81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46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3E94BE-4D5D-4D77-B0A6-513326D983C0}" type="datetimeFigureOut">
              <a:rPr lang="ru-RU" smtClean="0"/>
              <a:pPr/>
              <a:t>28.06.2013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4BD4E-924F-472A-A5C3-F3455AA3C2B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14BD4E-924F-472A-A5C3-F3455AA3C2B2}" type="slidenum">
              <a:rPr lang="ru-RU" smtClean="0"/>
              <a:pPr/>
              <a:t>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E14BD4E-924F-472A-A5C3-F3455AA3C2B2}" type="slidenum">
              <a:rPr lang="ru-RU" smtClean="0"/>
              <a:pPr/>
              <a:t>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1071563"/>
            <a:ext cx="4572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14BD4E-924F-472A-A5C3-F3455AA3C2B2}" type="slidenum">
              <a:rPr lang="ru-RU" smtClean="0"/>
              <a:pPr/>
              <a:t>10</a:t>
            </a:fld>
            <a:endParaRPr lang="ru-RU"/>
          </a:p>
        </p:txBody>
      </p:sp>
      <p:sp>
        <p:nvSpPr>
          <p:cNvPr id="5" name="Образ слайда 1"/>
          <p:cNvSpPr txBox="1">
            <a:spLocks noRot="1" noChangeAspect="1"/>
          </p:cNvSpPr>
          <p:nvPr/>
        </p:nvSpPr>
        <p:spPr>
          <a:xfrm>
            <a:off x="1142984" y="642910"/>
            <a:ext cx="4572000" cy="3429000"/>
          </a:xfrm>
          <a:prstGeom prst="rect">
            <a:avLst/>
          </a:prstGeom>
          <a:noFill/>
          <a:ln w="12700">
            <a:solidFill>
              <a:prstClr val="black"/>
            </a:solidFill>
          </a:ln>
        </p:spPr>
      </p:sp>
      <p:sp>
        <p:nvSpPr>
          <p:cNvPr id="17409" name="Rectangle 1"/>
          <p:cNvSpPr>
            <a:spLocks noChangeArrowheads="1"/>
          </p:cNvSpPr>
          <p:nvPr/>
        </p:nvSpPr>
        <p:spPr bwMode="auto">
          <a:xfrm>
            <a:off x="3643314" y="1142976"/>
            <a:ext cx="292895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«Прощание славянки»… </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 музыку марша, было написано множество текстов, в том числе известными поэтами. Однако в классическом, традиционном исполнении он звучит без слов. Сама музыка рождает такое море чувств, что слова оказываются лишними. Возможно, именно тот факт, что основой «Прощания славянки» была простая солдатская песня, объясняет, почему за свою почти 100-летнюю историю марш не потерял своей актуальности.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0" y="500063"/>
            <a:ext cx="4572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14BD4E-924F-472A-A5C3-F3455AA3C2B2}"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EA855CF-19A3-4877-BE91-5BAEC76DD82E}"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EA855CF-19A3-4877-BE91-5BAEC76DD82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E7B01B8-9038-4382-9A1A-472D33AC83CB}" type="datetimeFigureOut">
              <a:rPr lang="ru-RU" smtClean="0"/>
              <a:pPr/>
              <a:t>28.06.2013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A855CF-19A3-4877-BE91-5BAEC76DD82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E7B01B8-9038-4382-9A1A-472D33AC83CB}" type="datetimeFigureOut">
              <a:rPr lang="ru-RU" smtClean="0"/>
              <a:pPr/>
              <a:t>28.06.2013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A855CF-19A3-4877-BE91-5BAEC76DD82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audio" Target="file:///C:\Documents%20and%20Settings\&#1042;&#1072;&#1083;&#1077;&#1088;&#1080;&#1081;\&#1056;&#1072;&#1073;&#1086;&#1095;&#1080;&#1081;%20&#1089;&#1090;&#1086;&#1083;\&#1055;&#1088;&#1077;&#1079;&#1077;&#1085;&#1090;&#1072;&#1094;&#1080;&#1103;\&#1051;&#1077;&#1085;&#1080;&#1085;&#1075;&#1088;&#1072;&#1076;&#1089;&#1082;&#1080;&#1081;%20&#1086;&#1088;&#1082;&#1077;&#1089;&#1090;&#1088;.mp3" TargetMode="External"/><Relationship Id="rId5" Type="http://schemas.openxmlformats.org/officeDocument/2006/relationships/image" Target="../media/image11.pn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audio" Target="file:///C:\Documents%20and%20Settings\&#1042;&#1072;&#1083;&#1077;&#1088;&#1080;&#1081;\&#1056;&#1072;&#1073;&#1086;&#1095;&#1080;&#1081;%20&#1089;&#1090;&#1086;&#1083;\&#1055;&#1088;&#1077;&#1079;&#1077;&#1085;&#1090;&#1072;&#1094;&#1080;&#1103;\&#1052;&#1072;&#1088;&#1096;%20&#1050;&#1086;&#1083;&#1095;&#1072;&#1082;&#1072;.mp3" TargetMode="External"/><Relationship Id="rId5" Type="http://schemas.openxmlformats.org/officeDocument/2006/relationships/image" Target="../media/image11.pn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6.xml"/><Relationship Id="rId1" Type="http://schemas.openxmlformats.org/officeDocument/2006/relationships/audio" Target="file:///C:\Documents%20and%20Settings\&#1042;&#1072;&#1083;&#1077;&#1088;&#1080;&#1081;\&#1056;&#1072;&#1073;&#1086;&#1095;&#1080;&#1081;%20&#1089;&#1090;&#1086;&#1083;\&#1055;&#1088;&#1077;&#1079;&#1077;&#1085;&#1090;&#1072;&#1094;&#1080;&#1103;\&#1040;&#1083;&#1077;&#1082;&#1089;&#1072;&#1085;&#1076;&#1088;&#1086;&#1074;&#1072;.mp3" TargetMode="Externa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6.xml"/><Relationship Id="rId1" Type="http://schemas.openxmlformats.org/officeDocument/2006/relationships/audio" Target="file:///C:\Documents%20and%20Settings\&#1042;&#1072;&#1083;&#1077;&#1088;&#1080;&#1081;\&#1056;&#1072;&#1073;&#1086;&#1095;&#1080;&#1081;%20&#1089;&#1090;&#1086;&#1083;\&#1055;&#1088;&#1077;&#1079;&#1077;&#1085;&#1090;&#1072;&#1094;&#1080;&#1103;\&#1051;&#1072;&#1079;&#1072;&#1088;&#1077;&#1074;.mp3" TargetMode="Externa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package" Target="../embeddings/_________Microsoft_Office_Word2.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071546"/>
            <a:ext cx="7772400" cy="1470025"/>
          </a:xfrm>
        </p:spPr>
        <p:txBody>
          <a:bodyPr>
            <a:normAutofit fontScale="90000"/>
          </a:bodyPr>
          <a:lstStyle/>
          <a:p>
            <a:r>
              <a:rPr lang="ru-RU" dirty="0" smtClean="0"/>
              <a:t>Этот марш не смолкал на перронах</a:t>
            </a:r>
            <a:endParaRPr lang="ru-RU" dirty="0"/>
          </a:p>
        </p:txBody>
      </p:sp>
      <p:sp>
        <p:nvSpPr>
          <p:cNvPr id="3" name="Подзаголовок 2"/>
          <p:cNvSpPr>
            <a:spLocks noGrp="1"/>
          </p:cNvSpPr>
          <p:nvPr>
            <p:ph type="subTitle" idx="1"/>
          </p:nvPr>
        </p:nvSpPr>
        <p:spPr>
          <a:xfrm>
            <a:off x="1428728" y="3500438"/>
            <a:ext cx="6400800" cy="1928826"/>
          </a:xfrm>
        </p:spPr>
        <p:txBody>
          <a:bodyPr>
            <a:normAutofit fontScale="77500" lnSpcReduction="20000"/>
          </a:bodyPr>
          <a:lstStyle/>
          <a:p>
            <a:r>
              <a:rPr lang="ru-RU" sz="3600" dirty="0" smtClean="0"/>
              <a:t>К 100-летию создания марша «Прощание славянки»  В.И. Агапкина</a:t>
            </a:r>
          </a:p>
          <a:p>
            <a:pPr algn="r"/>
            <a:r>
              <a:rPr lang="ru-RU" sz="2400" dirty="0" smtClean="0"/>
              <a:t>  </a:t>
            </a:r>
          </a:p>
          <a:p>
            <a:pPr algn="r"/>
            <a:r>
              <a:rPr lang="ru-RU" sz="2400" dirty="0" smtClean="0"/>
              <a:t>Выполнила: Воронова О. А. учитель истории МБОУ Горельская сош филиал в с. </a:t>
            </a:r>
            <a:r>
              <a:rPr lang="ru-RU" sz="2400" dirty="0" smtClean="0"/>
              <a:t>Сурава</a:t>
            </a:r>
          </a:p>
          <a:p>
            <a:pPr algn="r"/>
            <a:r>
              <a:rPr lang="ru-RU" sz="2400" dirty="0" smtClean="0"/>
              <a:t>2012 год</a:t>
            </a:r>
            <a:r>
              <a:rPr lang="ru-RU" sz="2400" dirty="0" smtClean="0"/>
              <a:t> </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Documents and Settings\Валерий\Мои документы\Марш фото\духовой оркестр.jpg"/>
          <p:cNvPicPr>
            <a:picLocks noChangeAspect="1" noChangeArrowheads="1"/>
          </p:cNvPicPr>
          <p:nvPr/>
        </p:nvPicPr>
        <p:blipFill>
          <a:blip r:embed="rId4"/>
          <a:srcRect/>
          <a:stretch>
            <a:fillRect/>
          </a:stretch>
        </p:blipFill>
        <p:spPr bwMode="auto">
          <a:xfrm>
            <a:off x="357158" y="1285860"/>
            <a:ext cx="4643470" cy="3571901"/>
          </a:xfrm>
          <a:prstGeom prst="rect">
            <a:avLst/>
          </a:prstGeom>
          <a:noFill/>
        </p:spPr>
      </p:pic>
      <p:sp>
        <p:nvSpPr>
          <p:cNvPr id="4" name="TextBox 3"/>
          <p:cNvSpPr txBox="1"/>
          <p:nvPr/>
        </p:nvSpPr>
        <p:spPr>
          <a:xfrm>
            <a:off x="5000628" y="1214422"/>
            <a:ext cx="2714644" cy="369332"/>
          </a:xfrm>
          <a:prstGeom prst="rect">
            <a:avLst/>
          </a:prstGeom>
          <a:noFill/>
        </p:spPr>
        <p:txBody>
          <a:bodyPr wrap="square" rtlCol="0">
            <a:spAutoFit/>
          </a:bodyPr>
          <a:lstStyle/>
          <a:p>
            <a:endParaRPr lang="ru-RU" dirty="0"/>
          </a:p>
        </p:txBody>
      </p:sp>
      <p:sp>
        <p:nvSpPr>
          <p:cNvPr id="26625" name="Rectangle 1"/>
          <p:cNvSpPr>
            <a:spLocks noChangeArrowheads="1"/>
          </p:cNvSpPr>
          <p:nvPr/>
        </p:nvSpPr>
        <p:spPr bwMode="auto">
          <a:xfrm>
            <a:off x="5000628" y="1285860"/>
            <a:ext cx="328614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«Прощание славянки»…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 музыку марша, было написано множество текстов, в том числе известными поэтами. Однако в классическом, традиционном исполнении он звучит без слов. Сама музыка рождает такое море чувств, что слова оказываются лишними. Возможно, именно тот факт, что основой «Прощания славянки» была простая солдатская песня, объясняет, почему за свою 100-летнюю историю марш не потерял своей актуальности. </a:t>
            </a:r>
            <a:endParaRPr kumimoji="0" lang="ru-RU" b="0" i="0" u="none" strike="noStrike" cap="none" normalizeH="0" baseline="0" dirty="0" smtClean="0">
              <a:ln>
                <a:noFill/>
              </a:ln>
              <a:solidFill>
                <a:schemeClr val="tx1"/>
              </a:solidFill>
              <a:effectLst/>
              <a:latin typeface="Arial" pitchFamily="34" charset="0"/>
            </a:endParaRPr>
          </a:p>
        </p:txBody>
      </p:sp>
      <p:sp>
        <p:nvSpPr>
          <p:cNvPr id="5" name="Заголовок 4"/>
          <p:cNvSpPr>
            <a:spLocks noGrp="1"/>
          </p:cNvSpPr>
          <p:nvPr>
            <p:ph type="title"/>
          </p:nvPr>
        </p:nvSpPr>
        <p:spPr>
          <a:xfrm>
            <a:off x="500034" y="0"/>
            <a:ext cx="8229600" cy="1143000"/>
          </a:xfrm>
        </p:spPr>
        <p:txBody>
          <a:bodyPr>
            <a:normAutofit/>
          </a:bodyPr>
          <a:lstStyle/>
          <a:p>
            <a:r>
              <a:rPr lang="ru-RU" sz="3200" dirty="0" smtClean="0"/>
              <a:t>Звучит марш</a:t>
            </a:r>
            <a:endParaRPr lang="ru-RU" sz="3200" dirty="0"/>
          </a:p>
        </p:txBody>
      </p:sp>
      <p:pic>
        <p:nvPicPr>
          <p:cNvPr id="6" name="Ленинградский оркестр.mp3">
            <a:hlinkClick r:id="" action="ppaction://media"/>
          </p:cNvPr>
          <p:cNvPicPr>
            <a:picLocks noRot="1" noChangeAspect="1"/>
          </p:cNvPicPr>
          <p:nvPr>
            <a:audioFile r:link="rId1"/>
          </p:nvPr>
        </p:nvPicPr>
        <p:blipFill>
          <a:blip r:embed="rId5"/>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128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dirty="0" smtClean="0"/>
              <a:t>Первый текст марша</a:t>
            </a:r>
            <a:endParaRPr lang="ru-RU" sz="3200" dirty="0"/>
          </a:p>
        </p:txBody>
      </p:sp>
      <p:pic>
        <p:nvPicPr>
          <p:cNvPr id="25602" name="Picture 2" descr="C:\Documents and Settings\Валерий\Мои документы\Марш фото\крест белогвард..jpg"/>
          <p:cNvPicPr>
            <a:picLocks noGrp="1" noChangeAspect="1" noChangeArrowheads="1"/>
          </p:cNvPicPr>
          <p:nvPr>
            <p:ph idx="4294967295"/>
          </p:nvPr>
        </p:nvPicPr>
        <p:blipFill>
          <a:blip r:embed="rId4"/>
          <a:srcRect/>
          <a:stretch>
            <a:fillRect/>
          </a:stretch>
        </p:blipFill>
        <p:spPr bwMode="auto">
          <a:xfrm>
            <a:off x="0" y="1643063"/>
            <a:ext cx="4073525" cy="3857625"/>
          </a:xfrm>
          <a:prstGeom prst="rect">
            <a:avLst/>
          </a:prstGeom>
          <a:noFill/>
        </p:spPr>
      </p:pic>
      <p:sp>
        <p:nvSpPr>
          <p:cNvPr id="3" name="Прямоугольник 2"/>
          <p:cNvSpPr/>
          <p:nvPr/>
        </p:nvSpPr>
        <p:spPr>
          <a:xfrm>
            <a:off x="4357686" y="1928802"/>
            <a:ext cx="4572000" cy="3416320"/>
          </a:xfrm>
          <a:prstGeom prst="rect">
            <a:avLst/>
          </a:prstGeom>
        </p:spPr>
        <p:txBody>
          <a:bodyPr>
            <a:spAutoFit/>
          </a:bodyPr>
          <a:lstStyle/>
          <a:p>
            <a:r>
              <a:rPr lang="ru-RU" dirty="0" smtClean="0"/>
              <a:t/>
            </a:r>
            <a:br>
              <a:rPr lang="ru-RU" dirty="0" smtClean="0"/>
            </a:br>
            <a:r>
              <a:rPr lang="ru-RU" dirty="0" smtClean="0"/>
              <a:t>Первым русским текстом "Прощания славянки", полагаем, следует считать слова </a:t>
            </a:r>
            <a:r>
              <a:rPr lang="ru-RU" dirty="0" err="1" smtClean="0"/>
              <a:t>А.Мингалева</a:t>
            </a:r>
            <a:r>
              <a:rPr lang="ru-RU" dirty="0" smtClean="0"/>
              <a:t> "Встань за Веру, Русская Земля!", в годы Гражданской войны распевавшиеся в рядах Белой гвардии, в частности, в войсках Александра Колчака, что и стало причиной запрета марша в первые советские десятилетия. </a:t>
            </a:r>
            <a:br>
              <a:rPr lang="ru-RU" dirty="0" smtClean="0"/>
            </a:br>
            <a:r>
              <a:rPr lang="ru-RU" dirty="0" smtClean="0"/>
              <a:t/>
            </a:r>
            <a:br>
              <a:rPr lang="ru-RU" dirty="0" smtClean="0"/>
            </a:br>
            <a:r>
              <a:rPr lang="ru-RU" dirty="0" smtClean="0"/>
              <a:t/>
            </a:r>
            <a:br>
              <a:rPr lang="ru-RU" dirty="0" smtClean="0"/>
            </a:br>
            <a:endParaRPr lang="ru-RU" dirty="0"/>
          </a:p>
        </p:txBody>
      </p:sp>
      <p:pic>
        <p:nvPicPr>
          <p:cNvPr id="5" name="Марш Колчака.mp3">
            <a:hlinkClick r:id="" action="ppaction://media"/>
          </p:cNvPr>
          <p:cNvPicPr>
            <a:picLocks noRot="1" noChangeAspect="1"/>
          </p:cNvPicPr>
          <p:nvPr>
            <a:audioFile r:link="rId1"/>
          </p:nvPr>
        </p:nvPicPr>
        <p:blipFill>
          <a:blip r:embed="rId5"/>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176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Сибирский марш</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a:t>
            </a:r>
            <a:r>
              <a:rPr lang="ru-RU" b="1" dirty="0" smtClean="0"/>
              <a:t/>
            </a:r>
            <a:br>
              <a:rPr lang="ru-RU" b="1" dirty="0" smtClean="0"/>
            </a:br>
            <a:r>
              <a:rPr lang="ru-RU" b="1" dirty="0" smtClean="0"/>
              <a:t>(1914-1915годы, Гражданская война - Сибирская Народная армия)</a:t>
            </a:r>
            <a:r>
              <a:rPr lang="ru-RU" dirty="0" smtClean="0"/>
              <a:t> </a:t>
            </a:r>
            <a:br>
              <a:rPr lang="ru-RU" dirty="0" smtClean="0"/>
            </a:br>
            <a:r>
              <a:rPr lang="ru-RU" dirty="0" smtClean="0"/>
              <a:t>Вспоили вы нас и вскормили, </a:t>
            </a:r>
            <a:br>
              <a:rPr lang="ru-RU" dirty="0" smtClean="0"/>
            </a:br>
            <a:r>
              <a:rPr lang="ru-RU" dirty="0" smtClean="0"/>
              <a:t>Сибири родные поля, </a:t>
            </a:r>
            <a:br>
              <a:rPr lang="ru-RU" dirty="0" smtClean="0"/>
            </a:br>
            <a:r>
              <a:rPr lang="ru-RU" dirty="0" smtClean="0"/>
              <a:t>И мы беззаветно любили </a:t>
            </a:r>
            <a:br>
              <a:rPr lang="ru-RU" dirty="0" smtClean="0"/>
            </a:br>
            <a:r>
              <a:rPr lang="ru-RU" dirty="0" smtClean="0"/>
              <a:t>Тебя, страна снега и льда. </a:t>
            </a:r>
            <a:br>
              <a:rPr lang="ru-RU" dirty="0" smtClean="0"/>
            </a:br>
            <a:r>
              <a:rPr lang="ru-RU" dirty="0" smtClean="0"/>
              <a:t/>
            </a:r>
            <a:br>
              <a:rPr lang="ru-RU" dirty="0" smtClean="0"/>
            </a:br>
            <a:r>
              <a:rPr lang="ru-RU" dirty="0" smtClean="0"/>
              <a:t>Теперь же грозный час борьбы настал, настал, </a:t>
            </a:r>
            <a:br>
              <a:rPr lang="ru-RU" dirty="0" smtClean="0"/>
            </a:br>
            <a:r>
              <a:rPr lang="ru-RU" dirty="0" smtClean="0"/>
              <a:t>Коварный враг на нас напал, напал. </a:t>
            </a:r>
            <a:br>
              <a:rPr lang="ru-RU" dirty="0" smtClean="0"/>
            </a:br>
            <a:r>
              <a:rPr lang="ru-RU" dirty="0" smtClean="0"/>
              <a:t>И каждому, кто Руси — сын, кто Руси — сын, </a:t>
            </a:r>
            <a:br>
              <a:rPr lang="ru-RU" dirty="0" smtClean="0"/>
            </a:br>
            <a:r>
              <a:rPr lang="ru-RU" dirty="0" smtClean="0"/>
              <a:t>На бой с врагом лишь путь один, один, один... </a:t>
            </a:r>
            <a:br>
              <a:rPr lang="ru-RU" dirty="0" smtClean="0"/>
            </a:br>
            <a:r>
              <a:rPr lang="ru-RU" dirty="0" smtClean="0"/>
              <a:t/>
            </a:r>
            <a:br>
              <a:rPr lang="ru-RU" dirty="0" smtClean="0"/>
            </a:br>
            <a:r>
              <a:rPr lang="ru-RU" dirty="0" smtClean="0"/>
              <a:t>Мы жили мечтою счастливой, </a:t>
            </a:r>
            <a:br>
              <a:rPr lang="ru-RU" dirty="0" smtClean="0"/>
            </a:br>
            <a:r>
              <a:rPr lang="ru-RU" dirty="0" smtClean="0"/>
              <a:t>Глубоко Тебя полюбив, </a:t>
            </a:r>
            <a:br>
              <a:rPr lang="ru-RU" dirty="0" smtClean="0"/>
            </a:br>
            <a:r>
              <a:rPr lang="ru-RU" dirty="0" smtClean="0"/>
              <a:t>Благие у нас все порывы, </a:t>
            </a:r>
            <a:br>
              <a:rPr lang="ru-RU" dirty="0" smtClean="0"/>
            </a:br>
            <a:r>
              <a:rPr lang="ru-RU" dirty="0" smtClean="0"/>
              <a:t>Но кровью Тебя обагрим.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Валерий\Мои документы\Марш фото\кадр из фильма летят журавли.jpg"/>
          <p:cNvPicPr>
            <a:picLocks noChangeAspect="1" noChangeArrowheads="1"/>
          </p:cNvPicPr>
          <p:nvPr/>
        </p:nvPicPr>
        <p:blipFill>
          <a:blip r:embed="rId2"/>
          <a:srcRect/>
          <a:stretch>
            <a:fillRect/>
          </a:stretch>
        </p:blipFill>
        <p:spPr bwMode="auto">
          <a:xfrm>
            <a:off x="428596" y="1785926"/>
            <a:ext cx="4071966" cy="3429000"/>
          </a:xfrm>
          <a:prstGeom prst="rect">
            <a:avLst/>
          </a:prstGeom>
          <a:noFill/>
        </p:spPr>
      </p:pic>
      <p:sp>
        <p:nvSpPr>
          <p:cNvPr id="3" name="Прямоугольник 2"/>
          <p:cNvSpPr/>
          <p:nvPr/>
        </p:nvSpPr>
        <p:spPr>
          <a:xfrm>
            <a:off x="4929190" y="1305342"/>
            <a:ext cx="3571900" cy="4801314"/>
          </a:xfrm>
          <a:prstGeom prst="rect">
            <a:avLst/>
          </a:prstGeom>
        </p:spPr>
        <p:txBody>
          <a:bodyPr wrap="square">
            <a:spAutoFit/>
          </a:bodyPr>
          <a:lstStyle/>
          <a:p>
            <a:r>
              <a:rPr lang="ru-RU" dirty="0" smtClean="0"/>
              <a:t/>
            </a:r>
            <a:br>
              <a:rPr lang="ru-RU" dirty="0" smtClean="0"/>
            </a:br>
            <a:r>
              <a:rPr lang="ru-RU" dirty="0" smtClean="0"/>
              <a:t>Правда состоит в том, что до 1957 г. марш в СССР был запрещен к исполнению. Вернул его к жизни фильм "Летят журавли", где он звучит в хрестоматийной сцене – проводов добровольцев. После всемирного успеха фильма была выпущена пластинка с записью "Славянки", но широкое распространение марш получил после исполнения его оркестром </a:t>
            </a:r>
            <a:r>
              <a:rPr lang="ru-RU" dirty="0" err="1" smtClean="0"/>
              <a:t>п</a:t>
            </a:r>
            <a:r>
              <a:rPr lang="ru-RU" dirty="0" smtClean="0"/>
              <a:t>/у Александрова на одном из праздничных концертов в 60-х.</a:t>
            </a:r>
            <a:br>
              <a:rPr lang="ru-RU" dirty="0" smtClean="0"/>
            </a:br>
            <a:r>
              <a:rPr lang="ru-RU" dirty="0" smtClean="0"/>
              <a:t/>
            </a:r>
            <a:br>
              <a:rPr lang="ru-RU" dirty="0" smtClean="0"/>
            </a:br>
            <a:r>
              <a:rPr lang="ru-RU" dirty="0" smtClean="0"/>
              <a:t/>
            </a:r>
            <a:br>
              <a:rPr lang="ru-RU" dirty="0" smtClean="0"/>
            </a:br>
            <a:endParaRPr lang="ru-RU" dirty="0"/>
          </a:p>
        </p:txBody>
      </p:sp>
      <p:sp>
        <p:nvSpPr>
          <p:cNvPr id="4" name="Заголовок 3"/>
          <p:cNvSpPr>
            <a:spLocks noGrp="1"/>
          </p:cNvSpPr>
          <p:nvPr>
            <p:ph type="title"/>
          </p:nvPr>
        </p:nvSpPr>
        <p:spPr/>
        <p:txBody>
          <a:bodyPr>
            <a:normAutofit/>
          </a:bodyPr>
          <a:lstStyle/>
          <a:p>
            <a:r>
              <a:rPr lang="ru-RU" sz="3200" dirty="0" smtClean="0"/>
              <a:t>Реабилитация марша</a:t>
            </a:r>
            <a:endParaRPr lang="ru-RU"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Валерий\Мои документы\Марш фото\военный оркестр.jpg"/>
          <p:cNvPicPr>
            <a:picLocks noChangeAspect="1" noChangeArrowheads="1"/>
          </p:cNvPicPr>
          <p:nvPr/>
        </p:nvPicPr>
        <p:blipFill>
          <a:blip r:embed="rId3"/>
          <a:srcRect/>
          <a:stretch>
            <a:fillRect/>
          </a:stretch>
        </p:blipFill>
        <p:spPr bwMode="auto">
          <a:xfrm>
            <a:off x="571472" y="1571612"/>
            <a:ext cx="4500594" cy="4071966"/>
          </a:xfrm>
          <a:prstGeom prst="rect">
            <a:avLst/>
          </a:prstGeom>
          <a:noFill/>
        </p:spPr>
      </p:pic>
      <p:sp>
        <p:nvSpPr>
          <p:cNvPr id="3" name="Прямоугольник 2"/>
          <p:cNvSpPr/>
          <p:nvPr/>
        </p:nvSpPr>
        <p:spPr>
          <a:xfrm>
            <a:off x="5286380" y="1571612"/>
            <a:ext cx="3429024" cy="4031873"/>
          </a:xfrm>
          <a:prstGeom prst="rect">
            <a:avLst/>
          </a:prstGeom>
        </p:spPr>
        <p:txBody>
          <a:bodyPr wrap="square">
            <a:spAutoFit/>
          </a:bodyPr>
          <a:lstStyle/>
          <a:p>
            <a:r>
              <a:rPr lang="ru-RU" dirty="0" smtClean="0"/>
              <a:t>  </a:t>
            </a:r>
            <a:r>
              <a:rPr lang="ru-RU" sz="2000" dirty="0" smtClean="0"/>
              <a:t>   Начиная с конца 60-х годов на музыку марша «Прощание славянки» различными авторами было написано еще несколько вариантов текстов. В программе Ансамбля песни и пляски Советской Армии имени Александрова «Прощание славянки» исполнялся на слова А. Федотова.  </a:t>
            </a:r>
            <a:br>
              <a:rPr lang="ru-RU" sz="2000" dirty="0" smtClean="0"/>
            </a:br>
            <a:r>
              <a:rPr lang="ru-RU" dirty="0" smtClean="0"/>
              <a:t/>
            </a:r>
            <a:br>
              <a:rPr lang="ru-RU" dirty="0" smtClean="0"/>
            </a:br>
            <a:endParaRPr lang="ru-RU" dirty="0"/>
          </a:p>
        </p:txBody>
      </p:sp>
      <p:sp>
        <p:nvSpPr>
          <p:cNvPr id="4" name="Заголовок 3"/>
          <p:cNvSpPr>
            <a:spLocks noGrp="1"/>
          </p:cNvSpPr>
          <p:nvPr>
            <p:ph type="title"/>
          </p:nvPr>
        </p:nvSpPr>
        <p:spPr/>
        <p:txBody>
          <a:bodyPr>
            <a:normAutofit/>
          </a:bodyPr>
          <a:lstStyle/>
          <a:p>
            <a:r>
              <a:rPr lang="ru-RU" sz="3200" dirty="0" smtClean="0"/>
              <a:t>«Прощание славянки» на сл. Федотова</a:t>
            </a:r>
            <a:endParaRPr lang="ru-RU" sz="3200" dirty="0"/>
          </a:p>
        </p:txBody>
      </p:sp>
      <p:pic>
        <p:nvPicPr>
          <p:cNvPr id="5" name="Александрова.mp3">
            <a:hlinkClick r:id="" action="ppaction://media"/>
          </p:cNvPr>
          <p:cNvPicPr>
            <a:picLocks noRot="1" noChangeAspect="1"/>
          </p:cNvPicPr>
          <p:nvPr>
            <a:audioFile r:link="rId1"/>
          </p:nvPr>
        </p:nvPicPr>
        <p:blipFill>
          <a:blip r:embed="rId4"/>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8196"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0"/>
            <a:ext cx="4500594" cy="7232749"/>
          </a:xfrm>
          <a:prstGeom prst="rect">
            <a:avLst/>
          </a:prstGeom>
        </p:spPr>
        <p:txBody>
          <a:bodyPr wrap="square">
            <a:spAutoFit/>
          </a:bodyPr>
          <a:lstStyle/>
          <a:p>
            <a:r>
              <a:rPr lang="ru-RU" sz="3200" b="1" dirty="0" smtClean="0"/>
              <a:t>Слова А.ФЕДОТОВА</a:t>
            </a:r>
            <a:r>
              <a:rPr lang="ru-RU" sz="3200" dirty="0" smtClean="0"/>
              <a:t> </a:t>
            </a:r>
            <a:r>
              <a:rPr lang="ru-RU" dirty="0" smtClean="0"/>
              <a:t/>
            </a:r>
            <a:br>
              <a:rPr lang="ru-RU" dirty="0" smtClean="0"/>
            </a:br>
            <a:endParaRPr lang="ru-RU" dirty="0" smtClean="0"/>
          </a:p>
          <a:p>
            <a:r>
              <a:rPr lang="ru-RU" dirty="0" smtClean="0"/>
              <a:t>Этот марш не смолкал на перронах, </a:t>
            </a:r>
            <a:br>
              <a:rPr lang="ru-RU" dirty="0" smtClean="0"/>
            </a:br>
            <a:r>
              <a:rPr lang="ru-RU" dirty="0" smtClean="0"/>
              <a:t>Когда враг заслонял горизонт. </a:t>
            </a:r>
            <a:br>
              <a:rPr lang="ru-RU" dirty="0" smtClean="0"/>
            </a:br>
            <a:r>
              <a:rPr lang="ru-RU" dirty="0" smtClean="0"/>
              <a:t>С ним отцов наших в дымных вагонах </a:t>
            </a:r>
            <a:br>
              <a:rPr lang="ru-RU" dirty="0" smtClean="0"/>
            </a:br>
            <a:r>
              <a:rPr lang="ru-RU" dirty="0" smtClean="0"/>
              <a:t>Поезда увозили на фронт. </a:t>
            </a:r>
            <a:br>
              <a:rPr lang="ru-RU" dirty="0" smtClean="0"/>
            </a:br>
            <a:r>
              <a:rPr lang="ru-RU" dirty="0" smtClean="0"/>
              <a:t/>
            </a:r>
            <a:br>
              <a:rPr lang="ru-RU" dirty="0" smtClean="0"/>
            </a:br>
            <a:r>
              <a:rPr lang="ru-RU" dirty="0" smtClean="0"/>
              <a:t>   Припев: </a:t>
            </a:r>
            <a:br>
              <a:rPr lang="ru-RU" dirty="0" smtClean="0"/>
            </a:br>
            <a:r>
              <a:rPr lang="ru-RU" dirty="0" smtClean="0"/>
              <a:t>   И если в поход </a:t>
            </a:r>
            <a:br>
              <a:rPr lang="ru-RU" dirty="0" smtClean="0"/>
            </a:br>
            <a:r>
              <a:rPr lang="ru-RU" dirty="0" smtClean="0"/>
              <a:t>   Страна позовёт, </a:t>
            </a:r>
            <a:br>
              <a:rPr lang="ru-RU" dirty="0" smtClean="0"/>
            </a:br>
            <a:r>
              <a:rPr lang="ru-RU" dirty="0" smtClean="0"/>
              <a:t>   За край наш родной </a:t>
            </a:r>
            <a:br>
              <a:rPr lang="ru-RU" dirty="0" smtClean="0"/>
            </a:br>
            <a:r>
              <a:rPr lang="ru-RU" dirty="0" smtClean="0"/>
              <a:t>   Мы все пойдём в священный бой! </a:t>
            </a:r>
            <a:br>
              <a:rPr lang="ru-RU" dirty="0" smtClean="0"/>
            </a:br>
            <a:r>
              <a:rPr lang="ru-RU" dirty="0" smtClean="0"/>
              <a:t/>
            </a:r>
            <a:br>
              <a:rPr lang="ru-RU" dirty="0" smtClean="0"/>
            </a:br>
            <a:r>
              <a:rPr lang="ru-RU" dirty="0" smtClean="0"/>
              <a:t>Он в семнадцатом брал с нами Зимний, </a:t>
            </a:r>
            <a:br>
              <a:rPr lang="ru-RU" dirty="0" smtClean="0"/>
            </a:br>
            <a:r>
              <a:rPr lang="ru-RU" dirty="0" smtClean="0"/>
              <a:t>В сорок пятом шагал на Берлин. </a:t>
            </a:r>
            <a:br>
              <a:rPr lang="ru-RU" dirty="0" smtClean="0"/>
            </a:br>
            <a:r>
              <a:rPr lang="ru-RU" dirty="0" smtClean="0"/>
              <a:t>Поднималась с ним в бой вся Россия </a:t>
            </a:r>
            <a:br>
              <a:rPr lang="ru-RU" dirty="0" smtClean="0"/>
            </a:br>
            <a:r>
              <a:rPr lang="ru-RU" dirty="0" smtClean="0"/>
              <a:t>По дорогам нелёгких годин. </a:t>
            </a:r>
            <a:br>
              <a:rPr lang="ru-RU" dirty="0" smtClean="0"/>
            </a:br>
            <a:r>
              <a:rPr lang="ru-RU" dirty="0" smtClean="0"/>
              <a:t/>
            </a:r>
            <a:br>
              <a:rPr lang="ru-RU" dirty="0" smtClean="0"/>
            </a:br>
            <a:r>
              <a:rPr lang="ru-RU" dirty="0" smtClean="0"/>
              <a:t>Шумят в полях хлеба, </a:t>
            </a:r>
            <a:br>
              <a:rPr lang="ru-RU" dirty="0" smtClean="0"/>
            </a:br>
            <a:r>
              <a:rPr lang="ru-RU" dirty="0" smtClean="0"/>
              <a:t>Шагает Отчизна моя </a:t>
            </a:r>
            <a:br>
              <a:rPr lang="ru-RU" dirty="0" smtClean="0"/>
            </a:br>
            <a:r>
              <a:rPr lang="ru-RU" dirty="0" smtClean="0"/>
              <a:t>К высотам счастья, </a:t>
            </a:r>
            <a:br>
              <a:rPr lang="ru-RU" dirty="0" smtClean="0"/>
            </a:br>
            <a:r>
              <a:rPr lang="ru-RU" dirty="0" smtClean="0"/>
              <a:t>Сквозь все ненастья </a:t>
            </a:r>
            <a:br>
              <a:rPr lang="ru-RU" dirty="0" smtClean="0"/>
            </a:br>
            <a:r>
              <a:rPr lang="ru-RU" dirty="0" smtClean="0"/>
              <a:t>Дорогой мира и труда.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71934" y="1285860"/>
            <a:ext cx="4572000" cy="2862322"/>
          </a:xfrm>
          <a:prstGeom prst="rect">
            <a:avLst/>
          </a:prstGeom>
        </p:spPr>
        <p:txBody>
          <a:bodyPr wrap="square">
            <a:spAutoFit/>
          </a:bodyPr>
          <a:lstStyle/>
          <a:p>
            <a:r>
              <a:rPr lang="ru-RU" dirty="0" smtClean="0"/>
              <a:t/>
            </a:r>
            <a:br>
              <a:rPr lang="ru-RU" dirty="0" smtClean="0"/>
            </a:br>
            <a:r>
              <a:rPr lang="ru-RU" dirty="0" smtClean="0"/>
              <a:t>     В 1984 году слова на музыку марша написал Владимир Лазарев - поэт, прозаик, публицист, историк культуры, автор текстов нескольких десятков советских песен. По словам Лазарева, он решил написать собственный текст таким, каким его могли бы написать в 1912 году, в атмосфере российского общества того времени. </a:t>
            </a:r>
            <a:br>
              <a:rPr lang="ru-RU" dirty="0" smtClean="0"/>
            </a:br>
            <a:endParaRPr lang="ru-RU" dirty="0"/>
          </a:p>
        </p:txBody>
      </p:sp>
      <p:pic>
        <p:nvPicPr>
          <p:cNvPr id="17410" name="Picture 2" descr="C:\Documents and Settings\Валерий\Мои документы\Марш фото\музыканты на фоне церкви.jpg"/>
          <p:cNvPicPr>
            <a:picLocks noChangeAspect="1" noChangeArrowheads="1"/>
          </p:cNvPicPr>
          <p:nvPr/>
        </p:nvPicPr>
        <p:blipFill>
          <a:blip r:embed="rId3"/>
          <a:srcRect/>
          <a:stretch>
            <a:fillRect/>
          </a:stretch>
        </p:blipFill>
        <p:spPr bwMode="auto">
          <a:xfrm>
            <a:off x="285720" y="1500174"/>
            <a:ext cx="3571900" cy="3214711"/>
          </a:xfrm>
          <a:prstGeom prst="rect">
            <a:avLst/>
          </a:prstGeom>
          <a:noFill/>
        </p:spPr>
      </p:pic>
      <p:sp>
        <p:nvSpPr>
          <p:cNvPr id="4" name="Заголовок 3"/>
          <p:cNvSpPr>
            <a:spLocks noGrp="1"/>
          </p:cNvSpPr>
          <p:nvPr>
            <p:ph type="title"/>
          </p:nvPr>
        </p:nvSpPr>
        <p:spPr/>
        <p:txBody>
          <a:bodyPr>
            <a:normAutofit/>
          </a:bodyPr>
          <a:lstStyle/>
          <a:p>
            <a:r>
              <a:rPr lang="ru-RU" sz="3200" dirty="0" smtClean="0"/>
              <a:t>Текст В. Лазарева</a:t>
            </a:r>
            <a:endParaRPr lang="ru-RU" sz="3200" dirty="0"/>
          </a:p>
        </p:txBody>
      </p:sp>
      <p:pic>
        <p:nvPicPr>
          <p:cNvPr id="5" name="Лазарев.mp3">
            <a:hlinkClick r:id="" action="ppaction://media"/>
          </p:cNvPr>
          <p:cNvPicPr>
            <a:picLocks noRot="1" noChangeAspect="1"/>
          </p:cNvPicPr>
          <p:nvPr>
            <a:audioFile r:link="rId1"/>
          </p:nvPr>
        </p:nvPicPr>
        <p:blipFill>
          <a:blip r:embed="rId4"/>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7796"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8258204" cy="1162050"/>
          </a:xfrm>
        </p:spPr>
        <p:txBody>
          <a:bodyPr>
            <a:normAutofit/>
          </a:bodyPr>
          <a:lstStyle/>
          <a:p>
            <a:pPr algn="ctr"/>
            <a:r>
              <a:rPr lang="ru-RU" sz="3200" dirty="0" smtClean="0"/>
              <a:t>Слова Владимира Лазарева</a:t>
            </a:r>
            <a:endParaRPr lang="ru-RU" sz="3200" dirty="0"/>
          </a:p>
        </p:txBody>
      </p:sp>
      <p:sp>
        <p:nvSpPr>
          <p:cNvPr id="4" name="Текст 3"/>
          <p:cNvSpPr>
            <a:spLocks noGrp="1"/>
          </p:cNvSpPr>
          <p:nvPr>
            <p:ph type="body" idx="2"/>
          </p:nvPr>
        </p:nvSpPr>
        <p:spPr>
          <a:xfrm>
            <a:off x="3214678" y="1500174"/>
            <a:ext cx="3643338" cy="4691063"/>
          </a:xfrm>
        </p:spPr>
        <p:txBody>
          <a:bodyPr>
            <a:noAutofit/>
          </a:bodyPr>
          <a:lstStyle/>
          <a:p>
            <a:r>
              <a:rPr lang="ru-RU" sz="1800" dirty="0" smtClean="0"/>
              <a:t>Наступает минута прощания, </a:t>
            </a:r>
            <a:br>
              <a:rPr lang="ru-RU" sz="1800" dirty="0" smtClean="0"/>
            </a:br>
            <a:r>
              <a:rPr lang="ru-RU" sz="1800" dirty="0" smtClean="0"/>
              <a:t>Ты глядишь мне тревожно в глаза, </a:t>
            </a:r>
            <a:br>
              <a:rPr lang="ru-RU" sz="1800" dirty="0" smtClean="0"/>
            </a:br>
            <a:r>
              <a:rPr lang="ru-RU" sz="1800" dirty="0" smtClean="0"/>
              <a:t>И ловлю я родное дыхание, </a:t>
            </a:r>
            <a:br>
              <a:rPr lang="ru-RU" sz="1800" dirty="0" smtClean="0"/>
            </a:br>
            <a:r>
              <a:rPr lang="ru-RU" sz="1800" dirty="0" smtClean="0"/>
              <a:t>А вдали уже дышит гроза. </a:t>
            </a:r>
            <a:br>
              <a:rPr lang="ru-RU" sz="1800" dirty="0" smtClean="0"/>
            </a:br>
            <a:r>
              <a:rPr lang="ru-RU" sz="1800" dirty="0" smtClean="0"/>
              <a:t/>
            </a:r>
            <a:br>
              <a:rPr lang="ru-RU" sz="1800" dirty="0" smtClean="0"/>
            </a:br>
            <a:r>
              <a:rPr lang="ru-RU" sz="1800" dirty="0" smtClean="0"/>
              <a:t>Дрогнул воздух туманный и синий, </a:t>
            </a:r>
            <a:br>
              <a:rPr lang="ru-RU" sz="1800" dirty="0" smtClean="0"/>
            </a:br>
            <a:r>
              <a:rPr lang="ru-RU" sz="1800" dirty="0" smtClean="0"/>
              <a:t>И тревога коснулась висков, </a:t>
            </a:r>
            <a:br>
              <a:rPr lang="ru-RU" sz="1800" dirty="0" smtClean="0"/>
            </a:br>
            <a:r>
              <a:rPr lang="ru-RU" sz="1800" dirty="0" smtClean="0"/>
              <a:t>И зовет нас на подвиг Россия, </a:t>
            </a:r>
            <a:br>
              <a:rPr lang="ru-RU" sz="1800" dirty="0" smtClean="0"/>
            </a:br>
            <a:r>
              <a:rPr lang="ru-RU" sz="1800" dirty="0" smtClean="0"/>
              <a:t>Веет ветром от шага полков. </a:t>
            </a:r>
            <a:br>
              <a:rPr lang="ru-RU" sz="1800" dirty="0" smtClean="0"/>
            </a:br>
            <a:r>
              <a:rPr lang="ru-RU" sz="1800" dirty="0" smtClean="0"/>
              <a:t/>
            </a:r>
            <a:br>
              <a:rPr lang="ru-RU" sz="1800" dirty="0" smtClean="0"/>
            </a:br>
            <a:r>
              <a:rPr lang="ru-RU" sz="1800" dirty="0" smtClean="0"/>
              <a:t>   Прощай, отчий край, </a:t>
            </a:r>
            <a:br>
              <a:rPr lang="ru-RU" sz="1800" dirty="0" smtClean="0"/>
            </a:br>
            <a:r>
              <a:rPr lang="ru-RU" sz="1800" dirty="0" smtClean="0"/>
              <a:t>   Ты нас вспоминай, </a:t>
            </a:r>
            <a:br>
              <a:rPr lang="ru-RU" sz="1800" dirty="0" smtClean="0"/>
            </a:br>
            <a:r>
              <a:rPr lang="ru-RU" sz="1800" dirty="0" smtClean="0"/>
              <a:t>   Прощай, милый взгляд, </a:t>
            </a:r>
            <a:br>
              <a:rPr lang="ru-RU" sz="1800" dirty="0" smtClean="0"/>
            </a:br>
            <a:r>
              <a:rPr lang="ru-RU" sz="1800" dirty="0" smtClean="0"/>
              <a:t>   Прости-прощай, прости-прощай... </a:t>
            </a:r>
            <a:br>
              <a:rPr lang="ru-RU" sz="1800" dirty="0" smtClean="0"/>
            </a:br>
            <a:r>
              <a:rPr lang="ru-RU" sz="1800" dirty="0" smtClean="0"/>
              <a:t/>
            </a:r>
            <a:br>
              <a:rPr lang="ru-RU" sz="1800" dirty="0" smtClean="0"/>
            </a:br>
            <a:r>
              <a:rPr lang="ru-RU" sz="1800" dirty="0" smtClean="0"/>
              <a:t>   </a:t>
            </a:r>
            <a:br>
              <a:rPr lang="ru-RU" sz="1800" dirty="0" smtClean="0"/>
            </a:br>
            <a:r>
              <a:rPr lang="ru-RU" sz="1800" dirty="0" smtClean="0"/>
              <a:t>    </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Documents and Settings\Валерий\Мои документы\Марш фото\фото агапкин групповое.jpg"/>
          <p:cNvPicPr>
            <a:picLocks noChangeAspect="1" noChangeArrowheads="1"/>
          </p:cNvPicPr>
          <p:nvPr/>
        </p:nvPicPr>
        <p:blipFill>
          <a:blip r:embed="rId2"/>
          <a:srcRect/>
          <a:stretch>
            <a:fillRect/>
          </a:stretch>
        </p:blipFill>
        <p:spPr bwMode="auto">
          <a:xfrm>
            <a:off x="357158" y="1928802"/>
            <a:ext cx="3714776" cy="3357586"/>
          </a:xfrm>
          <a:prstGeom prst="rect">
            <a:avLst/>
          </a:prstGeom>
          <a:noFill/>
        </p:spPr>
      </p:pic>
      <p:sp>
        <p:nvSpPr>
          <p:cNvPr id="18435" name="Rectangle 3"/>
          <p:cNvSpPr>
            <a:spLocks noChangeArrowheads="1"/>
          </p:cNvSpPr>
          <p:nvPr/>
        </p:nvSpPr>
        <p:spPr bwMode="auto">
          <a:xfrm>
            <a:off x="4286248" y="1928802"/>
            <a:ext cx="450056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Тамбове Агапкин прожил более двадцати лет.</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Гражданскую войну Василий Агапкин — капельмейстер духового оркестра Первого красного гусарского батальона. Заметным событием для Василия Ивановича, вернувшегося в Тамбов, стало образование оркестра батальона ГПУ. В 1922 году Агапкина с его оркестром вызывают в Москву.</a:t>
            </a:r>
            <a:endParaRPr kumimoji="0" lang="ru-RU"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Почти двадцать лет он руководит оркестрами в столичных военных частях, военных учебных заведениях. Оркестр, созданный им, выступал в 1930-е годы в саду Эрмитажа.  </a:t>
            </a:r>
            <a:endParaRPr kumimoji="0" lang="ru-RU" b="0" i="0" u="none" strike="noStrike" cap="none" normalizeH="0" baseline="0" dirty="0" smtClean="0">
              <a:ln>
                <a:noFill/>
              </a:ln>
              <a:solidFill>
                <a:schemeClr val="tx1"/>
              </a:solidFill>
              <a:effectLst/>
              <a:latin typeface="Arial" pitchFamily="34" charset="0"/>
            </a:endParaRPr>
          </a:p>
        </p:txBody>
      </p:sp>
      <p:sp>
        <p:nvSpPr>
          <p:cNvPr id="4" name="Заголовок 3"/>
          <p:cNvSpPr>
            <a:spLocks noGrp="1"/>
          </p:cNvSpPr>
          <p:nvPr>
            <p:ph type="title"/>
          </p:nvPr>
        </p:nvSpPr>
        <p:spPr/>
        <p:txBody>
          <a:bodyPr>
            <a:normAutofit/>
          </a:bodyPr>
          <a:lstStyle/>
          <a:p>
            <a:r>
              <a:rPr lang="ru-RU" sz="3200" dirty="0" smtClean="0"/>
              <a:t>В Тамбове</a:t>
            </a:r>
            <a:endParaRPr lang="ru-RU"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143504" y="1214422"/>
            <a:ext cx="378621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Марш «Прощание  славянки» написанный  в 1912 году нисколько не потерял своей популярности за прошедшие годы, по существу  является национальным маршем, символизирующим проводы на войну, военную службу или  дальнее путешествие. За рубежом является одной из самых узнаваемых музыкальных эмблем Российской империи, Советского Союза и Российской Федерации.</a:t>
            </a:r>
          </a:p>
          <a:p>
            <a:pPr marL="0" marR="0" lvl="0" indent="0" algn="l" defTabSz="914400" rtl="0" eaLnBrk="1" fontAlgn="base" latinLnBrk="0" hangingPunct="1">
              <a:lnSpc>
                <a:spcPct val="100000"/>
              </a:lnSpc>
              <a:spcBef>
                <a:spcPct val="0"/>
              </a:spcBef>
              <a:spcAft>
                <a:spcPct val="0"/>
              </a:spcAft>
              <a:buClrTx/>
              <a:buSzTx/>
              <a:buFontTx/>
              <a:buNone/>
              <a:tabLst/>
            </a:pPr>
            <a:r>
              <a:rPr lang="ru-RU" sz="1600" dirty="0" smtClean="0">
                <a:latin typeface="Calibri" pitchFamily="34" charset="0"/>
                <a:cs typeface="Times New Roman" pitchFamily="18" charset="0"/>
              </a:rPr>
              <a:t>Является гимном Тамбовской области.</a:t>
            </a:r>
            <a:endParaRPr kumimoji="0" lang="ru-RU" sz="1600" b="0" i="0" u="none" strike="noStrike" cap="none" normalizeH="0" baseline="0" dirty="0" smtClean="0">
              <a:ln>
                <a:noFill/>
              </a:ln>
              <a:solidFill>
                <a:schemeClr val="tx1"/>
              </a:solidFill>
              <a:effectLst/>
              <a:latin typeface="Arial" pitchFamily="34" charset="0"/>
            </a:endParaRPr>
          </a:p>
        </p:txBody>
      </p:sp>
      <p:pic>
        <p:nvPicPr>
          <p:cNvPr id="36866" name="Picture 2" descr="C:\Documents and Settings\Валерий\Мои документы\Марш фото\исполнение.jpg"/>
          <p:cNvPicPr>
            <a:picLocks noChangeAspect="1" noChangeArrowheads="1"/>
          </p:cNvPicPr>
          <p:nvPr/>
        </p:nvPicPr>
        <p:blipFill>
          <a:blip r:embed="rId2"/>
          <a:srcRect/>
          <a:stretch>
            <a:fillRect/>
          </a:stretch>
        </p:blipFill>
        <p:spPr bwMode="auto">
          <a:xfrm>
            <a:off x="214282" y="1142984"/>
            <a:ext cx="4757766" cy="4357718"/>
          </a:xfrm>
          <a:prstGeom prst="rect">
            <a:avLst/>
          </a:prstGeom>
          <a:noFill/>
        </p:spPr>
      </p:pic>
      <p:sp>
        <p:nvSpPr>
          <p:cNvPr id="4" name="Заголовок 3"/>
          <p:cNvSpPr>
            <a:spLocks noGrp="1"/>
          </p:cNvSpPr>
          <p:nvPr>
            <p:ph type="title"/>
          </p:nvPr>
        </p:nvSpPr>
        <p:spPr>
          <a:xfrm>
            <a:off x="500034" y="0"/>
            <a:ext cx="8229600" cy="1143000"/>
          </a:xfrm>
        </p:spPr>
        <p:txBody>
          <a:bodyPr>
            <a:normAutofit/>
          </a:bodyPr>
          <a:lstStyle/>
          <a:p>
            <a:r>
              <a:rPr lang="ru-RU" sz="3200" dirty="0" smtClean="0"/>
              <a:t>Марш на все времена</a:t>
            </a:r>
            <a:endParaRPr lang="ru-RU"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568450" y="1560513"/>
          <a:ext cx="6007100" cy="3736975"/>
        </p:xfrm>
        <a:graphic>
          <a:graphicData uri="http://schemas.openxmlformats.org/presentationml/2006/ole">
            <p:oleObj spid="_x0000_s1026" name="Документ" r:id="rId3" imgW="6006960" imgH="3736440" progId="Word.Document.12">
              <p:embed/>
            </p:oleObj>
          </a:graphicData>
        </a:graphic>
      </p:graphicFrame>
      <p:graphicFrame>
        <p:nvGraphicFramePr>
          <p:cNvPr id="5" name="Object 2"/>
          <p:cNvGraphicFramePr>
            <a:graphicFrameLocks noChangeAspect="1"/>
          </p:cNvGraphicFramePr>
          <p:nvPr/>
        </p:nvGraphicFramePr>
        <p:xfrm>
          <a:off x="1571604" y="1571612"/>
          <a:ext cx="6007100" cy="3736975"/>
        </p:xfrm>
        <a:graphic>
          <a:graphicData uri="http://schemas.openxmlformats.org/presentationml/2006/ole">
            <p:oleObj spid="_x0000_s1027" name="Документ" r:id="rId4" imgW="6006960" imgH="3736440" progId="Word.Document.12">
              <p:embed/>
            </p:oleObj>
          </a:graphicData>
        </a:graphic>
      </p:graphicFrame>
      <p:sp>
        <p:nvSpPr>
          <p:cNvPr id="6" name="Прямоугольник 5"/>
          <p:cNvSpPr/>
          <p:nvPr/>
        </p:nvSpPr>
        <p:spPr>
          <a:xfrm>
            <a:off x="4286248" y="2274838"/>
            <a:ext cx="4286280" cy="2585323"/>
          </a:xfrm>
          <a:prstGeom prst="rect">
            <a:avLst/>
          </a:prstGeom>
        </p:spPr>
        <p:txBody>
          <a:bodyPr wrap="square">
            <a:spAutoFit/>
          </a:bodyPr>
          <a:lstStyle/>
          <a:p>
            <a:r>
              <a:rPr lang="ru-RU" dirty="0"/>
              <a:t>     Знаменитый марш "Прощание славянки" был написан в 1912 году русским военным музыкантом Василием Ивановичем Агапкиным (1884-1964) во время Первой Балканской войны. Марш приобрел огромную популярность, особенно, в годы Первой мировой войны. </a:t>
            </a:r>
            <a:br>
              <a:rPr lang="ru-RU" dirty="0"/>
            </a:br>
            <a:endParaRPr lang="ru-RU" dirty="0"/>
          </a:p>
        </p:txBody>
      </p:sp>
      <p:sp>
        <p:nvSpPr>
          <p:cNvPr id="9" name="Заголовок 3"/>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0" i="0" u="none" strike="noStrike" kern="1200" cap="none" spc="0" normalizeH="0" baseline="0" noProof="0" dirty="0" smtClean="0">
                <a:ln>
                  <a:noFill/>
                </a:ln>
                <a:solidFill>
                  <a:schemeClr val="tx1"/>
                </a:solidFill>
                <a:effectLst/>
                <a:uLnTx/>
                <a:uFillTx/>
                <a:latin typeface="+mj-lt"/>
                <a:ea typeface="+mj-ea"/>
                <a:cs typeface="+mj-cs"/>
              </a:rPr>
              <a:t>Создатель марша</a:t>
            </a:r>
            <a:endParaRPr kumimoji="0" lang="ru-RU"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0"/>
            <a:ext cx="8215370" cy="6678751"/>
          </a:xfrm>
          <a:prstGeom prst="rect">
            <a:avLst/>
          </a:prstGeom>
        </p:spPr>
        <p:txBody>
          <a:bodyPr wrap="square">
            <a:spAutoFit/>
          </a:bodyPr>
          <a:lstStyle/>
          <a:p>
            <a:r>
              <a:rPr lang="ru-RU" sz="3200" b="1" dirty="0" smtClean="0"/>
              <a:t>Музыка В.Агапкина</a:t>
            </a:r>
            <a:r>
              <a:rPr lang="ru-RU" sz="3200" dirty="0" smtClean="0"/>
              <a:t> </a:t>
            </a:r>
            <a:r>
              <a:rPr lang="ru-RU" sz="3200" b="1" dirty="0" smtClean="0"/>
              <a:t>Слова А.Митрофанова</a:t>
            </a:r>
            <a:endParaRPr lang="ru-RU" sz="3200" dirty="0" smtClean="0"/>
          </a:p>
          <a:p>
            <a:pPr marL="2416175"/>
            <a:r>
              <a:rPr lang="ru-RU" dirty="0" smtClean="0"/>
              <a:t>ГИМН ТАМБОВСКОЙ ОБЛАСТИ</a:t>
            </a:r>
            <a:br>
              <a:rPr lang="ru-RU" dirty="0" smtClean="0"/>
            </a:br>
            <a:r>
              <a:rPr lang="ru-RU" dirty="0" smtClean="0"/>
              <a:t/>
            </a:r>
            <a:br>
              <a:rPr lang="ru-RU" dirty="0" smtClean="0"/>
            </a:br>
            <a:r>
              <a:rPr lang="ru-RU" dirty="0" smtClean="0"/>
              <a:t>На просторах бескрайних и синих, </a:t>
            </a:r>
            <a:br>
              <a:rPr lang="ru-RU" dirty="0" smtClean="0"/>
            </a:br>
            <a:r>
              <a:rPr lang="ru-RU" dirty="0" smtClean="0"/>
              <a:t>Где березы любуются </a:t>
            </a:r>
            <a:r>
              <a:rPr lang="ru-RU" dirty="0" err="1" smtClean="0"/>
              <a:t>Цной</a:t>
            </a:r>
            <a:r>
              <a:rPr lang="ru-RU" dirty="0" smtClean="0"/>
              <a:t>,</a:t>
            </a:r>
            <a:br>
              <a:rPr lang="ru-RU" dirty="0" smtClean="0"/>
            </a:br>
            <a:r>
              <a:rPr lang="ru-RU" dirty="0" smtClean="0"/>
              <a:t>В самом сердце великой России</a:t>
            </a:r>
            <a:br>
              <a:rPr lang="ru-RU" dirty="0" smtClean="0"/>
            </a:br>
            <a:r>
              <a:rPr lang="ru-RU" dirty="0" smtClean="0"/>
              <a:t>Ты раскинулся край наш родной.</a:t>
            </a:r>
            <a:br>
              <a:rPr lang="ru-RU" dirty="0" smtClean="0"/>
            </a:br>
            <a:r>
              <a:rPr lang="ru-RU" dirty="0" smtClean="0"/>
              <a:t>Полыхали зловеще зарницы,</a:t>
            </a:r>
            <a:br>
              <a:rPr lang="ru-RU" dirty="0" smtClean="0"/>
            </a:br>
            <a:r>
              <a:rPr lang="ru-RU" dirty="0" smtClean="0"/>
              <a:t>Но в историю грозных веков</a:t>
            </a:r>
            <a:br>
              <a:rPr lang="ru-RU" dirty="0" smtClean="0"/>
            </a:br>
            <a:r>
              <a:rPr lang="ru-RU" dirty="0" smtClean="0"/>
              <a:t>Ты вписал своей славы страницы,</a:t>
            </a:r>
            <a:br>
              <a:rPr lang="ru-RU" dirty="0" smtClean="0"/>
            </a:br>
            <a:r>
              <a:rPr lang="ru-RU" dirty="0" smtClean="0"/>
              <a:t>Честь, свободу, храня от оков.</a:t>
            </a:r>
            <a:br>
              <a:rPr lang="ru-RU" dirty="0" smtClean="0"/>
            </a:br>
            <a:r>
              <a:rPr lang="ru-RU" dirty="0" smtClean="0"/>
              <a:t>Припев: </a:t>
            </a:r>
            <a:br>
              <a:rPr lang="ru-RU" dirty="0" smtClean="0"/>
            </a:br>
            <a:r>
              <a:rPr lang="ru-RU" dirty="0" smtClean="0"/>
              <a:t>Тамбовский наш край,</a:t>
            </a:r>
            <a:br>
              <a:rPr lang="ru-RU" dirty="0" smtClean="0"/>
            </a:br>
            <a:r>
              <a:rPr lang="ru-RU" dirty="0" smtClean="0"/>
              <a:t>В веках процветай!</a:t>
            </a:r>
            <a:br>
              <a:rPr lang="ru-RU" dirty="0" smtClean="0"/>
            </a:br>
            <a:r>
              <a:rPr lang="ru-RU" dirty="0" smtClean="0"/>
              <a:t>Ты славен людьми,</a:t>
            </a:r>
            <a:br>
              <a:rPr lang="ru-RU" dirty="0" smtClean="0"/>
            </a:br>
            <a:r>
              <a:rPr lang="ru-RU" dirty="0" smtClean="0"/>
              <a:t>Храни, Господь, тебя, храни!</a:t>
            </a:r>
            <a:br>
              <a:rPr lang="ru-RU" dirty="0" smtClean="0"/>
            </a:br>
            <a:r>
              <a:rPr lang="ru-RU" dirty="0" smtClean="0"/>
              <a:t/>
            </a:r>
            <a:br>
              <a:rPr lang="ru-RU" dirty="0" smtClean="0"/>
            </a:br>
            <a:r>
              <a:rPr lang="ru-RU" dirty="0" smtClean="0"/>
              <a:t>И пусть летят года,</a:t>
            </a:r>
            <a:br>
              <a:rPr lang="ru-RU" dirty="0" smtClean="0"/>
            </a:br>
            <a:r>
              <a:rPr lang="ru-RU" dirty="0" smtClean="0"/>
              <a:t>Ты с нами, наш край, навсегда.</a:t>
            </a:r>
            <a:br>
              <a:rPr lang="ru-RU" dirty="0" smtClean="0"/>
            </a:br>
            <a:r>
              <a:rPr lang="ru-RU" dirty="0" smtClean="0"/>
              <a:t>Здесь родились мы,</a:t>
            </a:r>
            <a:br>
              <a:rPr lang="ru-RU" dirty="0" smtClean="0"/>
            </a:br>
            <a:r>
              <a:rPr lang="ru-RU" dirty="0" smtClean="0"/>
              <a:t>И с этим краем</a:t>
            </a:r>
            <a:br>
              <a:rPr lang="ru-RU" dirty="0" smtClean="0"/>
            </a:br>
            <a:r>
              <a:rPr lang="ru-RU" dirty="0" smtClean="0"/>
              <a:t>У нас на всех одна судьба.</a:t>
            </a:r>
            <a:br>
              <a:rPr lang="ru-RU" dirty="0" smtClean="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Documents and Settings\Валерий\Мои документы\Марш фото\могила агапкина 2.jpg"/>
          <p:cNvPicPr>
            <a:picLocks noChangeAspect="1" noChangeArrowheads="1"/>
          </p:cNvPicPr>
          <p:nvPr/>
        </p:nvPicPr>
        <p:blipFill>
          <a:blip r:embed="rId2"/>
          <a:srcRect/>
          <a:stretch>
            <a:fillRect/>
          </a:stretch>
        </p:blipFill>
        <p:spPr bwMode="auto">
          <a:xfrm>
            <a:off x="571472" y="1357298"/>
            <a:ext cx="3786213" cy="4762500"/>
          </a:xfrm>
          <a:prstGeom prst="rect">
            <a:avLst/>
          </a:prstGeom>
          <a:noFill/>
        </p:spPr>
      </p:pic>
      <p:sp>
        <p:nvSpPr>
          <p:cNvPr id="38915" name="Rectangle 3"/>
          <p:cNvSpPr>
            <a:spLocks noChangeArrowheads="1"/>
          </p:cNvSpPr>
          <p:nvPr/>
        </p:nvSpPr>
        <p:spPr bwMode="auto">
          <a:xfrm rot="10800000" flipV="1">
            <a:off x="4643438" y="1660557"/>
            <a:ext cx="450056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В.И. Агапкин скончался 29 октября 1964 г. в возрасте 80 лет. Он похоронен в Москве на Ваганьковском кладбище, и на памятнике-стеле высечены ноты – первые такты марша «Прощание славянки»… </a:t>
            </a:r>
            <a:endParaRPr kumimoji="0" lang="ru-RU" sz="2000" b="0" i="0" u="none" strike="noStrike" cap="none" normalizeH="0" baseline="0" dirty="0" smtClean="0">
              <a:ln>
                <a:noFill/>
              </a:ln>
              <a:solidFill>
                <a:schemeClr val="tx1"/>
              </a:solidFill>
              <a:effectLst/>
              <a:latin typeface="Arial" pitchFamily="34" charset="0"/>
            </a:endParaRPr>
          </a:p>
        </p:txBody>
      </p:sp>
      <p:sp>
        <p:nvSpPr>
          <p:cNvPr id="4" name="Заголовок 3"/>
          <p:cNvSpPr>
            <a:spLocks noGrp="1"/>
          </p:cNvSpPr>
          <p:nvPr>
            <p:ph type="title"/>
          </p:nvPr>
        </p:nvSpPr>
        <p:spPr/>
        <p:txBody>
          <a:bodyPr>
            <a:normAutofit/>
          </a:bodyPr>
          <a:lstStyle/>
          <a:p>
            <a:r>
              <a:rPr lang="ru-RU" sz="3200" dirty="0" smtClean="0"/>
              <a:t>Последние годы жизни</a:t>
            </a:r>
            <a:endParaRPr lang="ru-RU"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Валерий\Мои документы\Марш фото\тамбов гимназическая улица.jpg"/>
          <p:cNvPicPr>
            <a:picLocks noChangeAspect="1" noChangeArrowheads="1"/>
          </p:cNvPicPr>
          <p:nvPr/>
        </p:nvPicPr>
        <p:blipFill>
          <a:blip r:embed="rId2"/>
          <a:srcRect/>
          <a:stretch>
            <a:fillRect/>
          </a:stretch>
        </p:blipFill>
        <p:spPr bwMode="auto">
          <a:xfrm>
            <a:off x="642910" y="2089150"/>
            <a:ext cx="3929090" cy="2679700"/>
          </a:xfrm>
          <a:prstGeom prst="rect">
            <a:avLst/>
          </a:prstGeom>
          <a:noFill/>
        </p:spPr>
      </p:pic>
      <p:sp>
        <p:nvSpPr>
          <p:cNvPr id="3" name="Прямоугольник 2"/>
          <p:cNvSpPr/>
          <p:nvPr/>
        </p:nvSpPr>
        <p:spPr>
          <a:xfrm>
            <a:off x="4857752" y="751344"/>
            <a:ext cx="3786214" cy="5355312"/>
          </a:xfrm>
          <a:prstGeom prst="rect">
            <a:avLst/>
          </a:prstGeom>
        </p:spPr>
        <p:txBody>
          <a:bodyPr wrap="square">
            <a:spAutoFit/>
          </a:bodyPr>
          <a:lstStyle/>
          <a:p>
            <a:r>
              <a:rPr lang="ru-RU" dirty="0"/>
              <a:t>В 1911 г. В.И. Агапкин проходил военную службу в Тамбове в 7-ом запасном кавалерийском полку и там же поступает в Тамбовское музыкальное училище на медно-духовое отделение по классу профессора Ф.М. </a:t>
            </a:r>
            <a:r>
              <a:rPr lang="ru-RU" dirty="0" err="1"/>
              <a:t>Кадечева</a:t>
            </a:r>
            <a:r>
              <a:rPr lang="ru-RU" dirty="0"/>
              <a:t>. Успехи молодого музыканта были вскоре оценены по достоинству </a:t>
            </a:r>
            <a:r>
              <a:rPr lang="ru-RU" dirty="0" smtClean="0"/>
              <a:t>дирижёром </a:t>
            </a:r>
            <a:r>
              <a:rPr lang="ru-RU" dirty="0"/>
              <a:t>капельмейстером полка В. </a:t>
            </a:r>
            <a:r>
              <a:rPr lang="ru-RU" dirty="0" err="1"/>
              <a:t>Миловым</a:t>
            </a:r>
            <a:r>
              <a:rPr lang="ru-RU" dirty="0"/>
              <a:t>, который давал возможность В. Агапкину дирижировать полковым оркестром на балах в Дворянском Собрании Тамбова.</a:t>
            </a:r>
            <a:br>
              <a:rPr lang="ru-RU" dirty="0"/>
            </a:br>
            <a:r>
              <a:rPr lang="ru-RU" dirty="0"/>
              <a:t>Свободное время от службы В. Агапкин полностью посвящает композиторской </a:t>
            </a:r>
            <a:r>
              <a:rPr lang="ru-RU" dirty="0" smtClean="0"/>
              <a:t>деятельности.</a:t>
            </a:r>
            <a:r>
              <a:rPr lang="ru-RU" dirty="0"/>
              <a:t/>
            </a:r>
            <a:br>
              <a:rPr lang="ru-RU" dirty="0"/>
            </a:br>
            <a:endParaRPr lang="ru-RU" dirty="0"/>
          </a:p>
        </p:txBody>
      </p:sp>
      <p:sp>
        <p:nvSpPr>
          <p:cNvPr id="4" name="Прямоугольник 3"/>
          <p:cNvSpPr/>
          <p:nvPr/>
        </p:nvSpPr>
        <p:spPr>
          <a:xfrm>
            <a:off x="357158" y="1000108"/>
            <a:ext cx="4286280" cy="584775"/>
          </a:xfrm>
          <a:prstGeom prst="rect">
            <a:avLst/>
          </a:prstGeom>
        </p:spPr>
        <p:txBody>
          <a:bodyPr wrap="square">
            <a:spAutoFit/>
          </a:bodyPr>
          <a:lstStyle/>
          <a:p>
            <a:r>
              <a:rPr lang="ru-RU" sz="3200" dirty="0" smtClean="0"/>
              <a:t>Служба  в Тамбове</a:t>
            </a:r>
            <a:endParaRPr lang="ru-RU"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Валерий\Мои документы\Марш фото\марш тысячелетия афиша.jpg"/>
          <p:cNvPicPr>
            <a:picLocks noChangeAspect="1" noChangeArrowheads="1"/>
          </p:cNvPicPr>
          <p:nvPr/>
        </p:nvPicPr>
        <p:blipFill>
          <a:blip r:embed="rId2"/>
          <a:srcRect/>
          <a:stretch>
            <a:fillRect/>
          </a:stretch>
        </p:blipFill>
        <p:spPr bwMode="auto">
          <a:xfrm>
            <a:off x="285720" y="1142984"/>
            <a:ext cx="3810000" cy="4000528"/>
          </a:xfrm>
          <a:prstGeom prst="rect">
            <a:avLst/>
          </a:prstGeom>
          <a:noFill/>
        </p:spPr>
      </p:pic>
      <p:sp>
        <p:nvSpPr>
          <p:cNvPr id="3076" name="Rectangle 4"/>
          <p:cNvSpPr>
            <a:spLocks noChangeArrowheads="1"/>
          </p:cNvSpPr>
          <p:nvPr/>
        </p:nvSpPr>
        <p:spPr bwMode="auto">
          <a:xfrm>
            <a:off x="0" y="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5" name="Прямоугольник 4"/>
          <p:cNvSpPr/>
          <p:nvPr/>
        </p:nvSpPr>
        <p:spPr>
          <a:xfrm>
            <a:off x="4143372" y="1028343"/>
            <a:ext cx="4429156" cy="4801314"/>
          </a:xfrm>
          <a:prstGeom prst="rect">
            <a:avLst/>
          </a:prstGeom>
        </p:spPr>
        <p:txBody>
          <a:bodyPr wrap="square">
            <a:spAutoFit/>
          </a:bodyPr>
          <a:lstStyle/>
          <a:p>
            <a:r>
              <a:rPr lang="ru-RU" dirty="0"/>
              <a:t>Как справедливо указывают в энциклопедиях, "мелодия марша "Прощание славянки" сочетает в себе живительную веру в будущую победу и осознание горечи неминуемых потерь от грядущих сражений. В названии марша отражено одно из тяжелейших испытаний, которые возлагают все войны на женщин – провожать своих мужчин на войну и верить в их возвращение".</a:t>
            </a:r>
            <a:br>
              <a:rPr lang="ru-RU" dirty="0"/>
            </a:br>
            <a:r>
              <a:rPr lang="ru-RU" dirty="0"/>
              <a:t/>
            </a:r>
            <a:br>
              <a:rPr lang="ru-RU" dirty="0"/>
            </a:br>
            <a:r>
              <a:rPr lang="ru-RU" dirty="0"/>
              <a:t>Похоже, что сердце славянина, "объятое" этим маршем, не только скорбит, но и действительно поет от восторга, устремляясь за собственные пределы.</a:t>
            </a:r>
            <a:br>
              <a:rPr lang="ru-RU" dirty="0"/>
            </a:br>
            <a:r>
              <a:rPr lang="ru-RU" dirty="0"/>
              <a:t/>
            </a:r>
            <a:br>
              <a:rPr lang="ru-RU" dirty="0"/>
            </a:br>
            <a:endParaRPr lang="ru-RU" dirty="0"/>
          </a:p>
        </p:txBody>
      </p:sp>
      <p:sp>
        <p:nvSpPr>
          <p:cNvPr id="6" name="Заголовок 5"/>
          <p:cNvSpPr>
            <a:spLocks noGrp="1"/>
          </p:cNvSpPr>
          <p:nvPr>
            <p:ph type="title"/>
          </p:nvPr>
        </p:nvSpPr>
        <p:spPr>
          <a:xfrm>
            <a:off x="500034" y="0"/>
            <a:ext cx="8229600" cy="1143000"/>
          </a:xfrm>
        </p:spPr>
        <p:txBody>
          <a:bodyPr>
            <a:normAutofit/>
          </a:bodyPr>
          <a:lstStyle/>
          <a:p>
            <a:r>
              <a:rPr lang="ru-RU" sz="3200" dirty="0" smtClean="0"/>
              <a:t>Марш тысячелетия</a:t>
            </a:r>
            <a:endParaRPr lang="ru-R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Валерий\Мои документы\Марш фото\фото агапкина кавалерист 12 год.jpg"/>
          <p:cNvPicPr>
            <a:picLocks noChangeAspect="1" noChangeArrowheads="1"/>
          </p:cNvPicPr>
          <p:nvPr/>
        </p:nvPicPr>
        <p:blipFill>
          <a:blip r:embed="rId2"/>
          <a:srcRect/>
          <a:stretch>
            <a:fillRect/>
          </a:stretch>
        </p:blipFill>
        <p:spPr bwMode="auto">
          <a:xfrm>
            <a:off x="714348" y="1785926"/>
            <a:ext cx="2444764" cy="3214710"/>
          </a:xfrm>
          <a:prstGeom prst="rect">
            <a:avLst/>
          </a:prstGeom>
          <a:noFill/>
        </p:spPr>
      </p:pic>
      <p:sp>
        <p:nvSpPr>
          <p:cNvPr id="3" name="Прямоугольник 2"/>
          <p:cNvSpPr/>
          <p:nvPr/>
        </p:nvSpPr>
        <p:spPr>
          <a:xfrm>
            <a:off x="3428992" y="1720840"/>
            <a:ext cx="5143536" cy="3416320"/>
          </a:xfrm>
          <a:prstGeom prst="rect">
            <a:avLst/>
          </a:prstGeom>
        </p:spPr>
        <p:txBody>
          <a:bodyPr wrap="square">
            <a:spAutoFit/>
          </a:bodyPr>
          <a:lstStyle/>
          <a:p>
            <a:r>
              <a:rPr lang="ru-RU" dirty="0"/>
              <a:t>. Родился композитор в семье крестьянина-батрака. Рано осиротел, вместе с братьями и сестрами нищенствовал. В 10 лет был зачислен учеником в духовой оркестр 308-го </a:t>
            </a:r>
            <a:r>
              <a:rPr lang="ru-RU" dirty="0" err="1"/>
              <a:t>Царевского</a:t>
            </a:r>
            <a:r>
              <a:rPr lang="ru-RU" dirty="0"/>
              <a:t> резервного батальона Астраханского пехотного полка. Через пять лет признан лучшим солистом-корнетистом полка – случай редчайший. В 1910 г. Агапкина зачислили </a:t>
            </a:r>
            <a:r>
              <a:rPr lang="ru-RU" dirty="0" err="1"/>
              <a:t>штаб-трубачом</a:t>
            </a:r>
            <a:r>
              <a:rPr lang="ru-RU" dirty="0"/>
              <a:t> квартировавшего в Тамбове 7-го запасного кавалерийского полка. В 1911 г. поступил в Тамбовское </a:t>
            </a:r>
            <a:r>
              <a:rPr lang="ru-RU" dirty="0" smtClean="0"/>
              <a:t>музыкальное училище на медно-духовое отделение</a:t>
            </a:r>
            <a:endParaRPr lang="ru-RU" dirty="0"/>
          </a:p>
        </p:txBody>
      </p:sp>
      <p:sp>
        <p:nvSpPr>
          <p:cNvPr id="4" name="Заголовок 3"/>
          <p:cNvSpPr>
            <a:spLocks noGrp="1"/>
          </p:cNvSpPr>
          <p:nvPr>
            <p:ph type="title"/>
          </p:nvPr>
        </p:nvSpPr>
        <p:spPr/>
        <p:txBody>
          <a:bodyPr>
            <a:normAutofit/>
          </a:bodyPr>
          <a:lstStyle/>
          <a:p>
            <a:r>
              <a:rPr lang="ru-RU" sz="3200" dirty="0" smtClean="0"/>
              <a:t>Детство</a:t>
            </a:r>
            <a:endParaRPr lang="ru-RU"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Валерий\Мои документы\Марш фото\фото доски на здании где учился агапкин.jpg"/>
          <p:cNvPicPr>
            <a:picLocks noChangeAspect="1" noChangeArrowheads="1"/>
          </p:cNvPicPr>
          <p:nvPr/>
        </p:nvPicPr>
        <p:blipFill>
          <a:blip r:embed="rId2"/>
          <a:srcRect/>
          <a:stretch>
            <a:fillRect/>
          </a:stretch>
        </p:blipFill>
        <p:spPr bwMode="auto">
          <a:xfrm>
            <a:off x="571472" y="1428736"/>
            <a:ext cx="4175164" cy="3929090"/>
          </a:xfrm>
          <a:prstGeom prst="rect">
            <a:avLst/>
          </a:prstGeom>
          <a:noFill/>
        </p:spPr>
      </p:pic>
      <p:sp>
        <p:nvSpPr>
          <p:cNvPr id="5123" name="Rectangle 3"/>
          <p:cNvSpPr>
            <a:spLocks noChangeArrowheads="1"/>
          </p:cNvSpPr>
          <p:nvPr/>
        </p:nvSpPr>
        <p:spPr bwMode="auto">
          <a:xfrm>
            <a:off x="0" y="0"/>
            <a:ext cx="25840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5" name="Прямоугольник 4"/>
          <p:cNvSpPr/>
          <p:nvPr/>
        </p:nvSpPr>
        <p:spPr>
          <a:xfrm>
            <a:off x="4857752" y="1305342"/>
            <a:ext cx="3786214" cy="5355312"/>
          </a:xfrm>
          <a:prstGeom prst="rect">
            <a:avLst/>
          </a:prstGeom>
        </p:spPr>
        <p:txBody>
          <a:bodyPr wrap="square">
            <a:spAutoFit/>
          </a:bodyPr>
          <a:lstStyle/>
          <a:p>
            <a:r>
              <a:rPr lang="ru-RU" dirty="0"/>
              <a:t>Чтобы поступить в известное в стране Тамбовское музыкальное училище, Василий Агапкин перевелся в Тамбов и 12 января 1910 года был зачислен </a:t>
            </a:r>
            <a:r>
              <a:rPr lang="ru-RU" dirty="0" err="1"/>
              <a:t>штаб-трубачом</a:t>
            </a:r>
            <a:r>
              <a:rPr lang="ru-RU" dirty="0"/>
              <a:t> 7-го запасного кавалерийского полка. Осенью 1911 года он был принят на медно-духовое отделение в класс известного в Тамбове композитора, исполнителя и педагога Федора </a:t>
            </a:r>
            <a:r>
              <a:rPr lang="ru-RU" dirty="0" err="1"/>
              <a:t>Кадичева</a:t>
            </a:r>
            <a:r>
              <a:rPr lang="ru-RU" dirty="0"/>
              <a:t>. Именно Федор Михайлович привил своему талантливому ученику основы сочинительства крупных форм музыкальных произведений и обучил искусству </a:t>
            </a:r>
            <a:r>
              <a:rPr lang="ru-RU" dirty="0" err="1"/>
              <a:t>дирижирования</a:t>
            </a:r>
            <a:r>
              <a:rPr lang="ru-RU" dirty="0"/>
              <a:t> духовым оркестром.</a:t>
            </a:r>
            <a:br>
              <a:rPr lang="ru-RU" dirty="0"/>
            </a:br>
            <a:endParaRPr lang="ru-RU" dirty="0"/>
          </a:p>
        </p:txBody>
      </p:sp>
      <p:sp>
        <p:nvSpPr>
          <p:cNvPr id="6" name="Заголовок 5"/>
          <p:cNvSpPr>
            <a:spLocks noGrp="1"/>
          </p:cNvSpPr>
          <p:nvPr>
            <p:ph type="title"/>
          </p:nvPr>
        </p:nvSpPr>
        <p:spPr/>
        <p:txBody>
          <a:bodyPr>
            <a:normAutofit/>
          </a:bodyPr>
          <a:lstStyle/>
          <a:p>
            <a:r>
              <a:rPr lang="ru-RU" sz="3200" dirty="0" smtClean="0"/>
              <a:t>Учеба в музыкальном училище</a:t>
            </a:r>
            <a:endParaRPr lang="ru-RU"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Валерий\Мои документы\Марш фото\кавалерия идет.jpg"/>
          <p:cNvPicPr>
            <a:picLocks noChangeAspect="1" noChangeArrowheads="1"/>
          </p:cNvPicPr>
          <p:nvPr/>
        </p:nvPicPr>
        <p:blipFill>
          <a:blip r:embed="rId2"/>
          <a:srcRect/>
          <a:stretch>
            <a:fillRect/>
          </a:stretch>
        </p:blipFill>
        <p:spPr bwMode="auto">
          <a:xfrm>
            <a:off x="0" y="1714488"/>
            <a:ext cx="4357718" cy="3429000"/>
          </a:xfrm>
          <a:prstGeom prst="rect">
            <a:avLst/>
          </a:prstGeom>
          <a:noFill/>
        </p:spPr>
      </p:pic>
      <p:sp>
        <p:nvSpPr>
          <p:cNvPr id="3" name="Прямоугольник 2"/>
          <p:cNvSpPr/>
          <p:nvPr/>
        </p:nvSpPr>
        <p:spPr>
          <a:xfrm>
            <a:off x="4572000" y="1502688"/>
            <a:ext cx="3643338" cy="5355312"/>
          </a:xfrm>
          <a:prstGeom prst="rect">
            <a:avLst/>
          </a:prstGeom>
        </p:spPr>
        <p:txBody>
          <a:bodyPr wrap="square">
            <a:spAutoFit/>
          </a:bodyPr>
          <a:lstStyle/>
          <a:p>
            <a:r>
              <a:rPr lang="ru-RU" dirty="0"/>
              <a:t>В те годы в России внимательно следили за военными действиями, которые вели народы Балкан против турецкого ига. Болгария, Сербия, Черногория и Греция боролись за полное освобождение от пятисотлетней османской тирании.</a:t>
            </a:r>
            <a:br>
              <a:rPr lang="ru-RU" dirty="0"/>
            </a:br>
            <a:r>
              <a:rPr lang="ru-RU" dirty="0"/>
              <a:t>Как патриот и музыкант Василий Агапкин по-своему откликнулся на эти события и в конце 1912 года написал марш, который назвал «Прощание славянки». Автор говорил, что марш посвящен женщинам-славянкам, провожающим своих сыновей, мужей и братьев на священную защиту Родины. </a:t>
            </a:r>
            <a:br>
              <a:rPr lang="ru-RU" dirty="0"/>
            </a:br>
            <a:endParaRPr lang="ru-RU" dirty="0"/>
          </a:p>
        </p:txBody>
      </p:sp>
      <p:sp>
        <p:nvSpPr>
          <p:cNvPr id="4" name="Заголовок 3"/>
          <p:cNvSpPr>
            <a:spLocks noGrp="1"/>
          </p:cNvSpPr>
          <p:nvPr>
            <p:ph type="title"/>
          </p:nvPr>
        </p:nvSpPr>
        <p:spPr/>
        <p:txBody>
          <a:bodyPr>
            <a:normAutofit/>
          </a:bodyPr>
          <a:lstStyle/>
          <a:p>
            <a:r>
              <a:rPr lang="ru-RU" sz="3200" dirty="0" smtClean="0"/>
              <a:t>Первая Балканская</a:t>
            </a:r>
            <a:endParaRPr lang="ru-RU"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Валерий\Мои документы\Марш фото\афиша.jpeg"/>
          <p:cNvPicPr>
            <a:picLocks noChangeAspect="1" noChangeArrowheads="1"/>
          </p:cNvPicPr>
          <p:nvPr/>
        </p:nvPicPr>
        <p:blipFill>
          <a:blip r:embed="rId3"/>
          <a:srcRect/>
          <a:stretch>
            <a:fillRect/>
          </a:stretch>
        </p:blipFill>
        <p:spPr bwMode="auto">
          <a:xfrm>
            <a:off x="428596" y="1500174"/>
            <a:ext cx="3857652" cy="4357718"/>
          </a:xfrm>
          <a:prstGeom prst="rect">
            <a:avLst/>
          </a:prstGeom>
          <a:noFill/>
        </p:spPr>
      </p:pic>
      <p:sp>
        <p:nvSpPr>
          <p:cNvPr id="3" name="TextBox 2"/>
          <p:cNvSpPr txBox="1"/>
          <p:nvPr/>
        </p:nvSpPr>
        <p:spPr>
          <a:xfrm>
            <a:off x="4357687" y="1428736"/>
            <a:ext cx="4429156" cy="3970318"/>
          </a:xfrm>
          <a:prstGeom prst="rect">
            <a:avLst/>
          </a:prstGeom>
          <a:noFill/>
        </p:spPr>
        <p:txBody>
          <a:bodyPr wrap="square" rtlCol="0">
            <a:spAutoFit/>
          </a:bodyPr>
          <a:lstStyle/>
          <a:p>
            <a:r>
              <a:rPr lang="ru-RU" dirty="0" smtClean="0"/>
              <a:t>Считается, что Агапкин взял за основу марша мелодию песни времён </a:t>
            </a:r>
            <a:r>
              <a:rPr lang="ru-RU" dirty="0" err="1" smtClean="0"/>
              <a:t>русско</a:t>
            </a:r>
            <a:r>
              <a:rPr lang="ru-RU" dirty="0" smtClean="0"/>
              <a:t>- японской войны, начинавшейся словами: «Ах, зачем нас забрили в солдаты, отправляют на Дальний Восток…» Свои нотные наброски отвез в Симферополь, где жил композитор и военный капельмейстер Яков </a:t>
            </a:r>
            <a:r>
              <a:rPr lang="ru-RU" dirty="0" err="1" smtClean="0"/>
              <a:t>Богорад</a:t>
            </a:r>
            <a:r>
              <a:rPr lang="ru-RU" dirty="0" smtClean="0"/>
              <a:t>. Вместе они сочинили трио и придумали название маршу- «Прощание славянки». Вскоре </a:t>
            </a:r>
            <a:r>
              <a:rPr lang="ru-RU" dirty="0" err="1" smtClean="0"/>
              <a:t>Богорад</a:t>
            </a:r>
            <a:r>
              <a:rPr lang="ru-RU" dirty="0" smtClean="0"/>
              <a:t> напечатал сотню экземпляров нот На обложке первого издания была надпись: «Прощание славянки»- новейший марш к событиям на Балканах. </a:t>
            </a:r>
            <a:endParaRPr lang="ru-RU" dirty="0"/>
          </a:p>
        </p:txBody>
      </p:sp>
      <p:sp>
        <p:nvSpPr>
          <p:cNvPr id="4" name="Заголовок 3"/>
          <p:cNvSpPr>
            <a:spLocks noGrp="1"/>
          </p:cNvSpPr>
          <p:nvPr>
            <p:ph type="title"/>
          </p:nvPr>
        </p:nvSpPr>
        <p:spPr/>
        <p:txBody>
          <a:bodyPr>
            <a:normAutofit/>
          </a:bodyPr>
          <a:lstStyle/>
          <a:p>
            <a:r>
              <a:rPr lang="ru-RU" sz="3200" dirty="0" smtClean="0"/>
              <a:t>Создание марша</a:t>
            </a:r>
            <a:endParaRPr lang="ru-RU"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Documents and Settings\Валерий\Мои документы\Марш фото\фото у орудия.jpg"/>
          <p:cNvPicPr>
            <a:picLocks noChangeAspect="1" noChangeArrowheads="1"/>
          </p:cNvPicPr>
          <p:nvPr/>
        </p:nvPicPr>
        <p:blipFill>
          <a:blip r:embed="rId3"/>
          <a:srcRect/>
          <a:stretch>
            <a:fillRect/>
          </a:stretch>
        </p:blipFill>
        <p:spPr bwMode="auto">
          <a:xfrm>
            <a:off x="571472" y="1785926"/>
            <a:ext cx="4071966" cy="3286148"/>
          </a:xfrm>
          <a:prstGeom prst="rect">
            <a:avLst/>
          </a:prstGeom>
          <a:noFill/>
        </p:spPr>
      </p:pic>
      <p:sp>
        <p:nvSpPr>
          <p:cNvPr id="6" name="Заголовок 5"/>
          <p:cNvSpPr>
            <a:spLocks noGrp="1"/>
          </p:cNvSpPr>
          <p:nvPr>
            <p:ph type="title"/>
          </p:nvPr>
        </p:nvSpPr>
        <p:spPr/>
        <p:txBody>
          <a:bodyPr>
            <a:normAutofit/>
          </a:bodyPr>
          <a:lstStyle/>
          <a:p>
            <a:r>
              <a:rPr lang="ru-RU" sz="3200" dirty="0" smtClean="0"/>
              <a:t>Первое исполнение марша</a:t>
            </a:r>
            <a:endParaRPr lang="ru-RU" sz="3200" dirty="0"/>
          </a:p>
        </p:txBody>
      </p:sp>
      <p:sp>
        <p:nvSpPr>
          <p:cNvPr id="4" name="Содержимое 3"/>
          <p:cNvSpPr>
            <a:spLocks noGrp="1"/>
          </p:cNvSpPr>
          <p:nvPr>
            <p:ph idx="4294967295"/>
          </p:nvPr>
        </p:nvSpPr>
        <p:spPr>
          <a:xfrm>
            <a:off x="5072063" y="1714500"/>
            <a:ext cx="4071937" cy="3429000"/>
          </a:xfrm>
        </p:spPr>
        <p:txBody>
          <a:bodyPr>
            <a:normAutofit fontScale="62500" lnSpcReduction="20000"/>
          </a:bodyPr>
          <a:lstStyle/>
          <a:p>
            <a:pPr marL="1588" indent="-1588">
              <a:buNone/>
            </a:pPr>
            <a:r>
              <a:rPr lang="ru-RU" dirty="0" smtClean="0"/>
              <a:t>Посвящается всем славянским женщинам». Впервые публично был исполнен осенью 1912 года в Тамбове на строевом смотре кавалерийского полка, в котором служил автор. А осенью 1914 года его исполняли оркестры Франции, Болгарии, Югославии, Швеции, Норвегии, Румынии, Польши и других стран. В 1915 году вышла первая пластинка. В годы гражданской войны марш был популярен в войсках Колчака и Добровольческой армии и никогда не исполнялся а Красной Армии.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4">
      <a:dk1>
        <a:sysClr val="windowText" lastClr="000000"/>
      </a:dk1>
      <a:lt1>
        <a:sysClr val="window" lastClr="FFFFFF"/>
      </a:lt1>
      <a:dk2>
        <a:srgbClr val="135FFF"/>
      </a:dk2>
      <a:lt2>
        <a:srgbClr val="135FFF"/>
      </a:lt2>
      <a:accent1>
        <a:srgbClr val="FFFFFF"/>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473</TotalTime>
  <Words>809</Words>
  <Application>Microsoft Office PowerPoint</Application>
  <PresentationFormat>Экран (4:3)</PresentationFormat>
  <Paragraphs>58</Paragraphs>
  <Slides>21</Slides>
  <Notes>4</Notes>
  <HiddenSlides>0</HiddenSlides>
  <MMClips>4</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Апекс</vt:lpstr>
      <vt:lpstr>Документ</vt:lpstr>
      <vt:lpstr>Этот марш не смолкал на перронах</vt:lpstr>
      <vt:lpstr>Слайд 2</vt:lpstr>
      <vt:lpstr>Слайд 3</vt:lpstr>
      <vt:lpstr>Марш тысячелетия</vt:lpstr>
      <vt:lpstr>Детство</vt:lpstr>
      <vt:lpstr>Учеба в музыкальном училище</vt:lpstr>
      <vt:lpstr>Первая Балканская</vt:lpstr>
      <vt:lpstr>Создание марша</vt:lpstr>
      <vt:lpstr>Первое исполнение марша</vt:lpstr>
      <vt:lpstr>Звучит марш</vt:lpstr>
      <vt:lpstr>Первый текст марша</vt:lpstr>
      <vt:lpstr>Сибирский марш</vt:lpstr>
      <vt:lpstr>Реабилитация марша</vt:lpstr>
      <vt:lpstr>«Прощание славянки» на сл. Федотова</vt:lpstr>
      <vt:lpstr>Слайд 15</vt:lpstr>
      <vt:lpstr>Текст В. Лазарева</vt:lpstr>
      <vt:lpstr>Слова Владимира Лазарева</vt:lpstr>
      <vt:lpstr>В Тамбове</vt:lpstr>
      <vt:lpstr>Марш на все времена</vt:lpstr>
      <vt:lpstr>Слайд 20</vt:lpstr>
      <vt:lpstr>Последние годы жизни</vt:lpstr>
    </vt:vector>
  </TitlesOfParts>
  <Company>Dark Side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Этот марш не смолкал на перронах…</dc:title>
  <dc:creator>StarKiller</dc:creator>
  <cp:lastModifiedBy>StarKiller</cp:lastModifiedBy>
  <cp:revision>72</cp:revision>
  <dcterms:created xsi:type="dcterms:W3CDTF">2012-03-26T17:31:45Z</dcterms:created>
  <dcterms:modified xsi:type="dcterms:W3CDTF">2013-06-28T09:32:23Z</dcterms:modified>
</cp:coreProperties>
</file>