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A8CBFDEC-B254-46AB-AA87-C333295D6BCB}" type="datetimeFigureOut">
              <a:rPr lang="ru-RU" smtClean="0"/>
              <a:t>29.11.2011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BD3DC08-2F4F-416E-AD06-60925350935B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1967" TargetMode="External"/><Relationship Id="rId2" Type="http://schemas.openxmlformats.org/officeDocument/2006/relationships/hyperlink" Target="http://ru.wikipedia.org/wiki/1954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A1%D1%83%D0%B4%D0%BE%D0%BF%D0%BE%D0%B4%D1%8A%D1%91%D0%BC%D0%BD%D0%B8%D0%BA" TargetMode="External"/><Relationship Id="rId2" Type="http://schemas.openxmlformats.org/officeDocument/2006/relationships/hyperlink" Target="http://ru.wikipedia.org/wiki/%D0%93%D0%B8%D0%B4%D1%80%D0%BE%D0%BF%D1%80%D0%BE%D0%B5%D0%BA%D1%82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ru.wikipedia.org/wiki/%D0%98%D1%80%D0%BA%D1%83%D1%82%D1%81%D0%BA%D1%8D%D0%BD%D0%B5%D1%80%D0%B3%D0%BE" TargetMode="Externa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hyperlink" Target="http://ru.wikipedia.org/wiki/21_%D0%B4%D0%B5%D0%BA%D0%B0%D0%B1%D1%80%D1%8F" TargetMode="External"/><Relationship Id="rId7" Type="http://schemas.openxmlformats.org/officeDocument/2006/relationships/hyperlink" Target="http://ru.wikipedia.org/wiki/%D0%93%D0%BE%D1%80%D0%BE%D0%B4" TargetMode="External"/><Relationship Id="rId2" Type="http://schemas.openxmlformats.org/officeDocument/2006/relationships/hyperlink" Target="http://ru.wikipedia.org/wiki/1954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A0%D0%B0%D0%B1%D0%BE%D1%87%D0%B8%D0%B9_%D0%BF%D0%BE%D1%81%D1%91%D0%BB%D0%BE%D0%BA" TargetMode="External"/><Relationship Id="rId5" Type="http://schemas.openxmlformats.org/officeDocument/2006/relationships/hyperlink" Target="http://ru.wikipedia.org/wiki/1955" TargetMode="External"/><Relationship Id="rId4" Type="http://schemas.openxmlformats.org/officeDocument/2006/relationships/hyperlink" Target="http://ru.wikipedia.org/wiki/12_%D0%B4%D0%B5%D0%BA%D0%B0%D0%B1%D1%80%D1%8F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5%D0%B2%D0%B3%D0%B5%D0%BD%D0%B8%D0%B9_%D0%95%D0%B2%D1%82%D1%83%D1%88%D0%B5%D0%BD%D0%BA%D0%BE" TargetMode="External"/><Relationship Id="rId2" Type="http://schemas.openxmlformats.org/officeDocument/2006/relationships/hyperlink" Target="http://ru.wikipedia.org/wiki/1961_%D0%B3%D0%BE%D0%B4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214290"/>
            <a:ext cx="7772400" cy="1470025"/>
          </a:xfrm>
        </p:spPr>
        <p:txBody>
          <a:bodyPr/>
          <a:lstStyle/>
          <a:p>
            <a:r>
              <a:rPr lang="ru-RU" dirty="0" smtClean="0"/>
              <a:t>Братская ГЭС Наше </a:t>
            </a:r>
            <a:r>
              <a:rPr lang="ru-RU" dirty="0" err="1" smtClean="0"/>
              <a:t>всё!=</a:t>
            </a:r>
            <a:r>
              <a:rPr lang="ru-RU" dirty="0" smtClean="0"/>
              <a:t>)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flipH="1">
            <a:off x="714348" y="5500702"/>
            <a:ext cx="6929486" cy="1143008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pic>
        <p:nvPicPr>
          <p:cNvPr id="6" name="Рисунок 5" descr="IMG_2659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14414" y="1714464"/>
            <a:ext cx="6858048" cy="514353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7043758" cy="4697427"/>
          </a:xfrm>
        </p:spPr>
        <p:txBody>
          <a:bodyPr>
            <a:normAutofit fontScale="92500" lnSpcReduction="10000"/>
          </a:bodyPr>
          <a:lstStyle/>
          <a:p>
            <a:r>
              <a:rPr lang="ru-RU" sz="2600" dirty="0"/>
              <a:t>Строительство ГЭС официально началось в </a:t>
            </a:r>
            <a:r>
              <a:rPr lang="ru-RU" sz="2600" dirty="0">
                <a:hlinkClick r:id="rId2" tooltip="1954"/>
              </a:rPr>
              <a:t>1954</a:t>
            </a:r>
            <a:r>
              <a:rPr lang="ru-RU" sz="2600" dirty="0"/>
              <a:t>, закончилось в </a:t>
            </a:r>
            <a:r>
              <a:rPr lang="ru-RU" sz="2600" dirty="0">
                <a:hlinkClick r:id="rId3" tooltip="1967"/>
              </a:rPr>
              <a:t>1967</a:t>
            </a:r>
            <a:r>
              <a:rPr lang="ru-RU" sz="2600" dirty="0"/>
              <a:t>. Состав сооружений ГЭС:</a:t>
            </a:r>
          </a:p>
          <a:p>
            <a:r>
              <a:rPr lang="ru-RU" sz="2600" dirty="0"/>
              <a:t>бетонная гравитационная плотина длиной 924 м и максимальной высотой 124,5 м, состоящая из станционной части длиной 515 м, водосливной части длиной 242 м и глухих частей общей длиной 167 м.</a:t>
            </a:r>
          </a:p>
          <a:p>
            <a:r>
              <a:rPr lang="ru-RU" sz="2600" dirty="0" err="1"/>
              <a:t>приплотинное</a:t>
            </a:r>
            <a:r>
              <a:rPr lang="ru-RU" sz="2600" dirty="0"/>
              <a:t> здание ГЭС длиной 516 м.</a:t>
            </a:r>
          </a:p>
          <a:p>
            <a:r>
              <a:rPr lang="ru-RU" sz="2600" dirty="0"/>
              <a:t>береговые бетонные плотины общей длиной 506 м.</a:t>
            </a:r>
          </a:p>
          <a:p>
            <a:r>
              <a:rPr lang="ru-RU" sz="2600" dirty="0"/>
              <a:t>земляные правобережная плотина длиной 2987 м и левобережная длиной 723 м.</a:t>
            </a:r>
          </a:p>
          <a:p>
            <a:endParaRPr lang="ru-RU" dirty="0"/>
          </a:p>
        </p:txBody>
      </p:sp>
      <p:pic>
        <p:nvPicPr>
          <p:cNvPr id="4" name="Рисунок 3" descr="images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143768" y="3571876"/>
            <a:ext cx="1647825" cy="27813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ipe dir="d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785926"/>
            <a:ext cx="9144000" cy="4809186"/>
          </a:xfrm>
        </p:spPr>
        <p:txBody>
          <a:bodyPr>
            <a:normAutofit fontScale="85000" lnSpcReduction="10000"/>
          </a:bodyPr>
          <a:lstStyle/>
          <a:p>
            <a:r>
              <a:rPr lang="ru-RU" dirty="0" smtClean="0"/>
              <a:t>По состоянию на 2010 год, установленная мощность составляет 4 515 МВт. В здании ГЭС установлено 15 радиально-осевых гидроагрегатов мощностью по 250 МВт, и 3 по 255 МВт, работающих при рабочем напоре 106 м.</a:t>
            </a:r>
          </a:p>
          <a:p>
            <a:r>
              <a:rPr lang="ru-RU" dirty="0" smtClean="0"/>
              <a:t>Электростанция спроектирована институтом «</a:t>
            </a:r>
            <a:r>
              <a:rPr lang="ru-RU" dirty="0" err="1" smtClean="0">
                <a:hlinkClick r:id="rId2" tooltip="Гидропроект"/>
              </a:rPr>
              <a:t>Гидропроект</a:t>
            </a:r>
            <a:r>
              <a:rPr lang="ru-RU" dirty="0" smtClean="0"/>
              <a:t>». Проектом предусмотрено сооружение </a:t>
            </a:r>
            <a:r>
              <a:rPr lang="ru-RU" dirty="0" smtClean="0">
                <a:hlinkClick r:id="rId3" tooltip="Судоподъёмник"/>
              </a:rPr>
              <a:t>судоподъёмника</a:t>
            </a:r>
            <a:r>
              <a:rPr lang="ru-RU" dirty="0" smtClean="0"/>
              <a:t> для пропуска судов через гидроузел. Существует также проект увеличения установленной мощности до 5 000 МВт, в рамках текущей программы технического переоснащения станции установленная мощность может быть увеличена до 4 590 МВт.</a:t>
            </a:r>
          </a:p>
          <a:p>
            <a:r>
              <a:rPr lang="ru-RU" dirty="0" smtClean="0"/>
              <a:t>Братская ГЭС контролируется ОАО «</a:t>
            </a:r>
            <a:r>
              <a:rPr lang="ru-RU" dirty="0" smtClean="0">
                <a:hlinkClick r:id="rId4" tooltip="Иркутскэнерго"/>
              </a:rPr>
              <a:t>Иркутскэнерго</a:t>
            </a:r>
            <a:r>
              <a:rPr lang="ru-RU" dirty="0" smtClean="0"/>
              <a:t>», однако плотины ГЭС находятся в федеральной собственности, планируется их передача ОАО «</a:t>
            </a:r>
            <a:r>
              <a:rPr lang="ru-RU" dirty="0" err="1" smtClean="0"/>
              <a:t>РусГидро</a:t>
            </a:r>
            <a:r>
              <a:rPr lang="ru-RU" dirty="0" smtClean="0"/>
              <a:t>».</a:t>
            </a:r>
          </a:p>
          <a:p>
            <a:endParaRPr lang="ru-RU" dirty="0"/>
          </a:p>
        </p:txBody>
      </p:sp>
      <p:pic>
        <p:nvPicPr>
          <p:cNvPr id="4" name="Рисунок 3" descr="images (1)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214678" y="214290"/>
            <a:ext cx="2571768" cy="15430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714348" y="2643182"/>
            <a:ext cx="7758138" cy="4000528"/>
          </a:xfrm>
        </p:spPr>
        <p:txBody>
          <a:bodyPr>
            <a:normAutofit fontScale="70000" lnSpcReduction="20000"/>
          </a:bodyPr>
          <a:lstStyle/>
          <a:p>
            <a:r>
              <a:rPr lang="ru-RU" dirty="0" smtClean="0"/>
              <a:t>Решение о строительстве Братской ГЭС было принято в сентябре </a:t>
            </a:r>
            <a:r>
              <a:rPr lang="ru-RU" dirty="0" smtClean="0">
                <a:hlinkClick r:id="rId2" tooltip="1954"/>
              </a:rPr>
              <a:t>1954</a:t>
            </a:r>
            <a:r>
              <a:rPr lang="ru-RU" dirty="0" smtClean="0"/>
              <a:t>. Осенью того же года в Братск прибыли первые рабочие и техника, а </a:t>
            </a:r>
            <a:r>
              <a:rPr lang="ru-RU" dirty="0" smtClean="0">
                <a:hlinkClick r:id="rId3" tooltip="21 декабря"/>
              </a:rPr>
              <a:t>21 декабря</a:t>
            </a:r>
            <a:r>
              <a:rPr lang="ru-RU" dirty="0" smtClean="0"/>
              <a:t> </a:t>
            </a:r>
            <a:r>
              <a:rPr lang="ru-RU" dirty="0" smtClean="0">
                <a:hlinkClick r:id="rId2" tooltip="1954"/>
              </a:rPr>
              <a:t>1954</a:t>
            </a:r>
            <a:r>
              <a:rPr lang="ru-RU" dirty="0" smtClean="0"/>
              <a:t> были начаты подготовительные работы по возведению гидроэлектростанции. Сооружение объекта вело специально созданное управление </a:t>
            </a:r>
            <a:r>
              <a:rPr lang="ru-RU" dirty="0" err="1" smtClean="0"/>
              <a:t>Нижнеангаргэсстрой</a:t>
            </a:r>
            <a:r>
              <a:rPr lang="ru-RU" dirty="0" smtClean="0"/>
              <a:t>, позднее переименованное в </a:t>
            </a:r>
            <a:r>
              <a:rPr lang="ru-RU" dirty="0" err="1" smtClean="0"/>
              <a:t>Братскгэсстрой</a:t>
            </a:r>
            <a:r>
              <a:rPr lang="ru-RU" dirty="0" smtClean="0"/>
              <a:t>. Одновременно началось строительство крупного сибирского города. </a:t>
            </a:r>
            <a:r>
              <a:rPr lang="ru-RU" dirty="0" smtClean="0">
                <a:hlinkClick r:id="rId4" tooltip="12 декабря"/>
              </a:rPr>
              <a:t>12 декабря</a:t>
            </a:r>
            <a:r>
              <a:rPr lang="ru-RU" dirty="0" smtClean="0"/>
              <a:t> </a:t>
            </a:r>
            <a:r>
              <a:rPr lang="ru-RU" dirty="0" smtClean="0">
                <a:hlinkClick r:id="rId5" tooltip="1955"/>
              </a:rPr>
              <a:t>1955</a:t>
            </a:r>
            <a:r>
              <a:rPr lang="ru-RU" dirty="0" smtClean="0"/>
              <a:t> Указом Президиума Верховного Совета РСФСР </a:t>
            </a:r>
            <a:r>
              <a:rPr lang="ru-RU" dirty="0" smtClean="0">
                <a:hlinkClick r:id="rId6" tooltip="Рабочий посёлок"/>
              </a:rPr>
              <a:t>рабочий посёлок</a:t>
            </a:r>
            <a:r>
              <a:rPr lang="ru-RU" dirty="0" smtClean="0"/>
              <a:t> Братск получил статус </a:t>
            </a:r>
            <a:r>
              <a:rPr lang="ru-RU" dirty="0" smtClean="0">
                <a:hlinkClick r:id="rId7" tooltip="Город"/>
              </a:rPr>
              <a:t>города</a:t>
            </a:r>
            <a:r>
              <a:rPr lang="ru-RU" dirty="0" smtClean="0"/>
              <a:t> областного подчинения.</a:t>
            </a:r>
          </a:p>
          <a:p>
            <a:r>
              <a:rPr lang="ru-RU" dirty="0" smtClean="0"/>
              <a:t>Строительство Братской ГЭС было объявлено ударной комсомольской стройкой и находилось в центре общественного внимания. Многие из строителей были награждены государственными наградами. Гидроэлектростанция стала символом промышленного развития Сибири.</a:t>
            </a:r>
          </a:p>
          <a:p>
            <a:endParaRPr lang="ru-RU" dirty="0"/>
          </a:p>
        </p:txBody>
      </p:sp>
      <p:pic>
        <p:nvPicPr>
          <p:cNvPr id="4" name="Рисунок 3" descr="images (2)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000364" y="500042"/>
            <a:ext cx="2619375" cy="17526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ru-RU" dirty="0" smtClean="0"/>
              <a:t>В </a:t>
            </a:r>
            <a:r>
              <a:rPr lang="ru-RU" dirty="0" smtClean="0">
                <a:hlinkClick r:id="rId2" tooltip="1961 год"/>
              </a:rPr>
              <a:t>1961 году</a:t>
            </a:r>
            <a:r>
              <a:rPr lang="ru-RU" dirty="0" smtClean="0"/>
              <a:t> </a:t>
            </a:r>
            <a:r>
              <a:rPr lang="ru-RU" dirty="0" smtClean="0">
                <a:hlinkClick r:id="rId3" tooltip="Евгений Евтушенко"/>
              </a:rPr>
              <a:t>Евгений Евтушенко</a:t>
            </a:r>
            <a:r>
              <a:rPr lang="ru-RU" dirty="0" smtClean="0"/>
              <a:t> пишет знаменитую поэму «Братская ГЭС», благодаря которой поэт фактически снимает с себя клеймо «низкопоклонника перед западом».</a:t>
            </a:r>
          </a:p>
          <a:p>
            <a:r>
              <a:rPr lang="ru-RU" dirty="0" smtClean="0"/>
              <a:t>Существует композиция "Песня из поэмы "Братская ГЭС" в исполнении Владимира Трошина (в "последнем окончательном варианте поэмы", законченном в 2001-ом и изданном в Иркутске в 2003-ем году такого стихотворения нет), где содержатся строки:</a:t>
            </a:r>
          </a:p>
          <a:p>
            <a:pPr lvl="5"/>
            <a:r>
              <a:rPr lang="ru-RU" sz="2800" dirty="0" smtClean="0"/>
              <a:t>В нашем небе ракеты.</a:t>
            </a:r>
            <a:br>
              <a:rPr lang="ru-RU" sz="2800" dirty="0" smtClean="0"/>
            </a:br>
            <a:r>
              <a:rPr lang="ru-RU" sz="2800" dirty="0" smtClean="0"/>
              <a:t>ГЭС под Братском гремит.</a:t>
            </a:r>
            <a:br>
              <a:rPr lang="ru-RU" sz="2800" dirty="0" smtClean="0"/>
            </a:br>
            <a:r>
              <a:rPr lang="ru-RU" sz="2800" dirty="0" smtClean="0"/>
              <a:t>Только шепчут ракиты:</a:t>
            </a:r>
            <a:br>
              <a:rPr lang="ru-RU" sz="2800" dirty="0" smtClean="0"/>
            </a:br>
            <a:r>
              <a:rPr lang="ru-RU" sz="2800" dirty="0" smtClean="0"/>
              <a:t>"Я убит, я убит"</a:t>
            </a:r>
            <a:br>
              <a:rPr lang="ru-RU" sz="2800" dirty="0" smtClean="0"/>
            </a:br>
            <a:r>
              <a:rPr lang="ru-RU" sz="2800" dirty="0" smtClean="0"/>
              <a:t>Шепчут </a:t>
            </a:r>
            <a:r>
              <a:rPr lang="ru-RU" sz="2800" dirty="0" err="1" smtClean="0"/>
              <a:t>сланник</a:t>
            </a:r>
            <a:r>
              <a:rPr lang="ru-RU" sz="2800" dirty="0" smtClean="0"/>
              <a:t>, малинник,</a:t>
            </a:r>
            <a:br>
              <a:rPr lang="ru-RU" sz="2800" dirty="0" smtClean="0"/>
            </a:br>
            <a:r>
              <a:rPr lang="ru-RU" sz="2800" dirty="0" smtClean="0"/>
              <a:t>И ромашки, и лес.</a:t>
            </a:r>
            <a:br>
              <a:rPr lang="ru-RU" sz="2800" dirty="0" smtClean="0"/>
            </a:br>
            <a:r>
              <a:rPr lang="ru-RU" sz="2800" dirty="0" smtClean="0"/>
              <a:t>И о братских могилах</a:t>
            </a:r>
            <a:br>
              <a:rPr lang="ru-RU" sz="2800" dirty="0" smtClean="0"/>
            </a:br>
            <a:r>
              <a:rPr lang="ru-RU" sz="2800" dirty="0" smtClean="0"/>
              <a:t>Помни, Братская ГЭС.</a:t>
            </a:r>
          </a:p>
          <a:p>
            <a:pPr algn="ctr"/>
            <a:endParaRPr lang="ru-RU" dirty="0"/>
          </a:p>
        </p:txBody>
      </p:sp>
    </p:spTree>
  </p:cSld>
  <p:clrMapOvr>
    <a:masterClrMapping/>
  </p:clrMapOvr>
  <p:transition spd="slow">
    <p:strips dir="ld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/>
            <a:r>
              <a:rPr lang="ru-RU" dirty="0" smtClean="0"/>
              <a:t>С 50 </a:t>
            </a:r>
            <a:r>
              <a:rPr lang="ru-RU" dirty="0" err="1" smtClean="0"/>
              <a:t>Летием</a:t>
            </a:r>
            <a:r>
              <a:rPr lang="ru-RU" dirty="0" smtClean="0"/>
              <a:t> ГЭС!</a:t>
            </a:r>
            <a:endParaRPr lang="ru-RU" dirty="0"/>
          </a:p>
        </p:txBody>
      </p:sp>
      <p:pic>
        <p:nvPicPr>
          <p:cNvPr id="4" name="Рисунок 3" descr="b_13780_1309170539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7356" y="2285992"/>
            <a:ext cx="5500726" cy="446435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ransition spd="slow">
    <p:comb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68</TotalTime>
  <Words>35</Words>
  <Application>Microsoft Office PowerPoint</Application>
  <PresentationFormat>Экран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Апекс</vt:lpstr>
      <vt:lpstr>Братская ГЭС Наше всё!=)</vt:lpstr>
      <vt:lpstr>Слайд 2</vt:lpstr>
      <vt:lpstr>Слайд 3</vt:lpstr>
      <vt:lpstr>Слайд 4</vt:lpstr>
      <vt:lpstr>Слайд 5</vt:lpstr>
      <vt:lpstr>Слайд 6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Братская ГЭС Наше всё!=)</dc:title>
  <dc:creator>eXpeRt</dc:creator>
  <cp:lastModifiedBy>eXpeRt</cp:lastModifiedBy>
  <cp:revision>7</cp:revision>
  <dcterms:created xsi:type="dcterms:W3CDTF">2011-11-29T01:50:26Z</dcterms:created>
  <dcterms:modified xsi:type="dcterms:W3CDTF">2011-11-29T02:59:05Z</dcterms:modified>
</cp:coreProperties>
</file>