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6" r:id="rId3"/>
    <p:sldId id="257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100" d="100"/>
          <a:sy n="100" d="100"/>
        </p:scale>
        <p:origin x="-31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1666C-90FC-49E8-A236-0930E94B5258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87D4D-02DC-4C02-809B-7994F74DA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7D4D-02DC-4C02-809B-7994F74DAB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7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2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19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3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8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8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3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8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7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8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BC454A-0C23-4181-927D-CF6CF402A5D0}" type="datetimeFigureOut">
              <a:rPr lang="ru-RU" smtClean="0"/>
              <a:t>27.06.2014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Урок математики в 6 классе.</a:t>
            </a:r>
          </a:p>
          <a:p>
            <a:pPr algn="l"/>
            <a:endParaRPr lang="ru-RU" sz="2000" i="1" dirty="0"/>
          </a:p>
          <a:p>
            <a:pPr algn="l"/>
            <a:r>
              <a:rPr lang="ru-RU" sz="2000" i="1" dirty="0" smtClean="0"/>
              <a:t>Учитель математики ГБОУ СОШ №539</a:t>
            </a:r>
          </a:p>
          <a:p>
            <a:pPr algn="l"/>
            <a:r>
              <a:rPr lang="ru-RU" sz="2000" i="1" dirty="0" smtClean="0"/>
              <a:t>Дмитрий Вадимович </a:t>
            </a:r>
            <a:r>
              <a:rPr lang="ru-RU" sz="2000" i="1" dirty="0" err="1" smtClean="0"/>
              <a:t>Лабзин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/>
              <a:t>Наименьшее общее кратное.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5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580618"/>
            <a:ext cx="266429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Устная работа.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257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Вычислите: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5169" y="1805746"/>
                <a:ext cx="143180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0,75−0,7</m:t>
                    </m:r>
                  </m:oMath>
                </a14:m>
                <a:endParaRPr lang="ru-RU" b="0" i="1" dirty="0" smtClean="0">
                  <a:latin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∙20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−0,2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r>
                  <a:rPr lang="ru-RU" b="0" u="sng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ru-RU" b="0" i="1" u="sng" smtClean="0">
                        <a:latin typeface="Cambria Math"/>
                        <a:ea typeface="Cambria Math"/>
                      </a:rPr>
                      <m:t>:0,4</m:t>
                    </m:r>
                  </m:oMath>
                </a14:m>
                <a:endParaRPr lang="ru-RU" b="0" u="sng" dirty="0" smtClean="0">
                  <a:ea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         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69" y="1805746"/>
                <a:ext cx="1431802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3846" t="-2058" b="-53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18381" y="1807656"/>
                <a:ext cx="1600887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б) 1 −0,25 </m:t>
                      </m:r>
                    </m:oMath>
                  </m:oMathPara>
                </a14:m>
                <a:endParaRPr lang="ru-RU" b="0" i="1" dirty="0" smtClean="0">
                  <a:latin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/>
                      </a:rPr>
                      <m:t>         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∙2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: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0,3 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r>
                  <a:rPr lang="ru-RU" b="0" u="sng" dirty="0" smtClean="0">
                    <a:ea typeface="Cambria Math"/>
                  </a:rPr>
                  <a:t>             </a:t>
                </a:r>
                <a14:m>
                  <m:oMath xmlns:m="http://schemas.openxmlformats.org/officeDocument/2006/math">
                    <m:r>
                      <a:rPr lang="ru-RU" b="0" i="1" u="sng" smtClean="0">
                        <a:latin typeface="Cambria Math"/>
                        <a:ea typeface="Cambria Math"/>
                      </a:rPr>
                      <m:t>−0,05</m:t>
                    </m:r>
                  </m:oMath>
                </a14:m>
                <a:endParaRPr lang="ru-RU" b="0" u="sng" dirty="0" smtClean="0"/>
              </a:p>
              <a:p>
                <a:r>
                  <a:rPr lang="ru-RU" dirty="0" smtClean="0"/>
                  <a:t>               ?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381" y="1807656"/>
                <a:ext cx="1600887" cy="1477328"/>
              </a:xfrm>
              <a:prstGeom prst="rect">
                <a:avLst/>
              </a:prstGeom>
              <a:blipFill rotWithShape="1">
                <a:blip r:embed="rId4"/>
                <a:stretch>
                  <a:fillRect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39552" y="3319824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Известно, что </a:t>
            </a:r>
          </a:p>
          <a:p>
            <a:r>
              <a:rPr lang="ru-RU" dirty="0"/>
              <a:t> </a:t>
            </a:r>
            <a:r>
              <a:rPr lang="ru-RU" dirty="0" smtClean="0"/>
              <a:t>    Придумайте верные высказывания, используя</a:t>
            </a:r>
          </a:p>
          <a:p>
            <a:r>
              <a:rPr lang="ru-RU" dirty="0"/>
              <a:t> </a:t>
            </a:r>
            <a:r>
              <a:rPr lang="ru-RU" dirty="0" smtClean="0"/>
              <a:t>    термины: «является делителем», «делится»,</a:t>
            </a:r>
          </a:p>
          <a:p>
            <a:r>
              <a:rPr lang="ru-RU" dirty="0"/>
              <a:t> </a:t>
            </a:r>
            <a:r>
              <a:rPr lang="ru-RU" dirty="0" smtClean="0"/>
              <a:t>    «является кратным».</a:t>
            </a:r>
          </a:p>
          <a:p>
            <a:r>
              <a:rPr lang="ru-RU" dirty="0"/>
              <a:t> </a:t>
            </a:r>
            <a:r>
              <a:rPr lang="ru-RU" dirty="0" smtClean="0"/>
              <a:t>    Какие из них являются синонимами?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494116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Можно ли утверждать, что числа </a:t>
            </a:r>
            <a:r>
              <a:rPr lang="en-US" dirty="0" smtClean="0"/>
              <a:t>a, b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ru-RU" dirty="0" smtClean="0"/>
              <a:t> кратны числу 14, если: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59592" y="3298507"/>
                <a:ext cx="1260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3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∙8=24.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592" y="3298507"/>
                <a:ext cx="126028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5571405"/>
                <a:ext cx="2016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=2∙2∙3∙5∙7;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571405"/>
                <a:ext cx="201612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27784" y="5571405"/>
                <a:ext cx="20123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=2∙3∙3∙7∙5;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571405"/>
                <a:ext cx="201234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49970" y="5571405"/>
                <a:ext cx="1822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=3∙5∙7∙11.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970" y="5571405"/>
                <a:ext cx="182223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39552" y="5940737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ru-RU" dirty="0" smtClean="0"/>
              <a:t>Найдите частное от деления числа </a:t>
            </a:r>
            <a:r>
              <a:rPr lang="en-US" dirty="0" smtClean="0"/>
              <a:t>a</a:t>
            </a:r>
            <a:r>
              <a:rPr lang="ru-RU" dirty="0" smtClean="0"/>
              <a:t> на 14, числа </a:t>
            </a:r>
            <a:r>
              <a:rPr lang="en-US" dirty="0" smtClean="0"/>
              <a:t>b</a:t>
            </a:r>
            <a:r>
              <a:rPr lang="ru-RU" dirty="0" smtClean="0"/>
              <a:t> на 14.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45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  <p:bldP spid="9" grpId="0"/>
      <p:bldP spid="10" grpId="0"/>
      <p:bldP spid="2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188640"/>
            <a:ext cx="2304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Письменно.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90872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Найдите несколько общих кратных  чисел 15 и 30.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278052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Решение.</a:t>
            </a:r>
            <a:endParaRPr lang="ru-RU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61660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Кратные 15: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16166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15;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16195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16288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45;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16288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60;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16288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75;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16288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90…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20608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Кратные 30: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11760" y="20608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71800" y="20637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60;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31840" y="207304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90…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24928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Общие кратные: 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15816" y="249382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75856" y="24967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60;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635896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90.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43608" y="286606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Назовите наименьшее общее кратное чисел 15 и 30.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043608" y="323539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- Число 30.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115616" y="364676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Попробуйте сформулировать, какое число называют наименьшим общим кратным двух натуральных чисел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83968" y="1988840"/>
            <a:ext cx="360040" cy="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771800" y="1988840"/>
            <a:ext cx="360040" cy="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91880" y="1988840"/>
            <a:ext cx="360040" cy="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447764" y="245456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Горизонтальный свиток 50"/>
          <p:cNvSpPr/>
          <p:nvPr/>
        </p:nvSpPr>
        <p:spPr>
          <a:xfrm>
            <a:off x="755576" y="4293096"/>
            <a:ext cx="7920880" cy="1080120"/>
          </a:xfrm>
          <a:prstGeom prst="horizontalScroll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1259632" y="450999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Наименьшим общим кратным натуральных чисел </a:t>
            </a:r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ru-RU" i="1" dirty="0" smtClean="0">
                <a:solidFill>
                  <a:srgbClr val="FF0000"/>
                </a:solidFill>
              </a:rPr>
              <a:t>и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ru-RU" i="1" dirty="0" smtClean="0">
                <a:solidFill>
                  <a:srgbClr val="FF0000"/>
                </a:solidFill>
              </a:rPr>
              <a:t> называют наименьшее натуральное число, которое кратно и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ru-RU" i="1" dirty="0" smtClean="0">
                <a:solidFill>
                  <a:srgbClr val="FF0000"/>
                </a:solidFill>
              </a:rPr>
              <a:t>, и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576" y="587727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Скажите, пожалуйста, удобен ли рассмотренный способ нахождения НОК?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755576" y="62466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Почему?</a:t>
            </a:r>
            <a:endParaRPr lang="ru-RU" dirty="0"/>
          </a:p>
        </p:txBody>
      </p:sp>
      <p:sp>
        <p:nvSpPr>
          <p:cNvPr id="55" name="Овал 54"/>
          <p:cNvSpPr/>
          <p:nvPr/>
        </p:nvSpPr>
        <p:spPr>
          <a:xfrm>
            <a:off x="1835696" y="5373216"/>
            <a:ext cx="5328592" cy="432048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4157954" y="5373216"/>
            <a:ext cx="185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НОК(15;30) = 30.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3239852" y="5363924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Пишут: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60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51" grpId="0" animBg="1"/>
      <p:bldP spid="52" grpId="0"/>
      <p:bldP spid="53" grpId="0"/>
      <p:bldP spid="54" grpId="0"/>
      <p:bldP spid="55" grpId="0" animBg="1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755576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Даны числа: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03470" y="620688"/>
                <a:ext cx="2016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=2∙2∙3∙5∙7;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70" y="620688"/>
                <a:ext cx="201612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847686" y="620688"/>
                <a:ext cx="1999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=2∙3∙3∙5∙7.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686" y="620688"/>
                <a:ext cx="199952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395536" y="105273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539552" y="105273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Подумайте, как можно найти наименьшее общее кратное чисел </a:t>
            </a:r>
            <a:r>
              <a:rPr lang="en-US" dirty="0" smtClean="0"/>
              <a:t>a</a:t>
            </a:r>
            <a:r>
              <a:rPr lang="ru-RU" dirty="0" smtClean="0"/>
              <a:t> и </a:t>
            </a:r>
            <a:r>
              <a:rPr lang="en-US" dirty="0" smtClean="0"/>
              <a:t>b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8" name="Вертикальный свиток 77"/>
          <p:cNvSpPr/>
          <p:nvPr/>
        </p:nvSpPr>
        <p:spPr>
          <a:xfrm>
            <a:off x="179512" y="1619507"/>
            <a:ext cx="4320480" cy="3609693"/>
          </a:xfrm>
          <a:prstGeom prst="verticalScroll">
            <a:avLst/>
          </a:prstGeom>
          <a:solidFill>
            <a:schemeClr val="accent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763688" y="16195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Алгоритм.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755576" y="2269321"/>
            <a:ext cx="3242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1.Разложить данные числа на простые множители;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755576" y="291739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Выписать разложение одного из них;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755576" y="350449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Добавить недостающие множители из разложения другого числа;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572313" y="2978368"/>
                <a:ext cx="15199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2∙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3∙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5∙7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313" y="2978368"/>
                <a:ext cx="151996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55576" y="442782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Найти полученное произведение.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03648" y="990020"/>
            <a:ext cx="129614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76256" y="2996952"/>
                <a:ext cx="4748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996952"/>
                <a:ext cx="47481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08547" y="2996952"/>
                <a:ext cx="10358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=1260.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547" y="2996952"/>
                <a:ext cx="103586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3923928" y="548680"/>
            <a:ext cx="216024" cy="504056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3000" y="2971800"/>
                <a:ext cx="1541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НОК 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000" y="2971800"/>
                <a:ext cx="154112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90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4" grpId="0"/>
      <p:bldP spid="75" grpId="0"/>
      <p:bldP spid="77" grpId="0"/>
      <p:bldP spid="78" grpId="0" animBg="1"/>
      <p:bldP spid="79" grpId="0"/>
      <p:bldP spid="80" grpId="0"/>
      <p:bldP spid="81" grpId="0"/>
      <p:bldP spid="82" grpId="0"/>
      <p:bldP spid="88" grpId="0"/>
      <p:bldP spid="2" grpId="0"/>
      <p:bldP spid="7" grpId="0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Пример 1.</a:t>
            </a:r>
            <a:r>
              <a:rPr lang="ru-RU" i="1" dirty="0" smtClean="0"/>
              <a:t> </a:t>
            </a:r>
            <a:r>
              <a:rPr lang="ru-RU" dirty="0" smtClean="0"/>
              <a:t>Найти НОК (32;25).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Решение.</a:t>
            </a:r>
            <a:endParaRPr lang="ru-RU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494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Разложим числа 32 и 25 на простые множители.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9898" y="1412776"/>
                <a:ext cx="27959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32=4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∙8=2∙2∙2∙2∙2</m:t>
                    </m:r>
                  </m:oMath>
                </a14:m>
                <a:r>
                  <a:rPr lang="ru-RU" dirty="0" smtClean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98" y="1412776"/>
                <a:ext cx="2795958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131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75856" y="1412776"/>
                <a:ext cx="1260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25=5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∙5.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412776"/>
                <a:ext cx="126028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03408" y="1782108"/>
            <a:ext cx="399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Что можно сказать о числах 32 и 25?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7544" y="2195572"/>
                <a:ext cx="5374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НОК 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32;25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∙2∙2∙2∙2∙5∙5=8∙100=800.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95572"/>
                <a:ext cx="537442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Горизонтальный свиток 28"/>
          <p:cNvSpPr/>
          <p:nvPr/>
        </p:nvSpPr>
        <p:spPr>
          <a:xfrm>
            <a:off x="467544" y="2564903"/>
            <a:ext cx="7992888" cy="936105"/>
          </a:xfrm>
          <a:prstGeom prst="horizontalScroll">
            <a:avLst/>
          </a:prstGeom>
          <a:solidFill>
            <a:srgbClr val="FFFF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11560" y="28436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Наименьшее общее кратное взаимно простых чисел равно их произведению.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7544" y="363573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Пример 2.</a:t>
            </a:r>
            <a:r>
              <a:rPr lang="ru-RU" i="1" dirty="0" smtClean="0"/>
              <a:t> </a:t>
            </a:r>
            <a:r>
              <a:rPr lang="ru-RU" dirty="0" smtClean="0"/>
              <a:t>Найти НОК чисел 12; 15; 20; 60.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67544" y="4026550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Решение.</a:t>
            </a:r>
            <a:endParaRPr lang="ru-RU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5536" y="4355812"/>
                <a:ext cx="5896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12=2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∙2∙3;  15=3∙5;  20=2∙2∙5;  60=2∙2∙3∙5.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355812"/>
                <a:ext cx="589616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5536" y="4715852"/>
                <a:ext cx="4165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0" smtClean="0">
                          <a:latin typeface="Cambria Math"/>
                        </a:rPr>
                        <m:t>НОК 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0" smtClean="0">
                              <a:latin typeface="Cambria Math"/>
                            </a:rPr>
                            <m:t>12;15;20;60</m:t>
                          </m:r>
                        </m:e>
                      </m:d>
                      <m:r>
                        <a:rPr lang="ru-RU" b="0" i="0" smtClean="0">
                          <a:latin typeface="Cambria Math"/>
                        </a:rPr>
                        <m:t>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∙2∙3∙5=60.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15852"/>
                <a:ext cx="416575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67544" y="558924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Если среди чисел есть такое, которое делится на все остальные, то это и есть НОК этих чисел.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515719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Что вы заметили?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14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9" grpId="0" animBg="1"/>
      <p:bldP spid="31" grpId="0"/>
      <p:bldP spid="32" grpId="0"/>
      <p:bldP spid="33" grpId="0"/>
      <p:bldP spid="12" grpId="0"/>
      <p:bldP spid="13" grpId="0"/>
      <p:bldP spid="3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04153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Даны числа: 15 и 30.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77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Кратные 15: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577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15;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158022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15895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45;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15895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60;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15895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75;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58951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90…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20215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Кратные 30: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0215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20244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60;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20337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90…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453610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Наименьшее общее кратное: 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19872" y="245454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30.</a:t>
            </a:r>
            <a:endParaRPr lang="ru-RU" i="1" dirty="0"/>
          </a:p>
        </p:txBody>
      </p:sp>
      <p:sp>
        <p:nvSpPr>
          <p:cNvPr id="23" name="Овал 22"/>
          <p:cNvSpPr/>
          <p:nvPr/>
        </p:nvSpPr>
        <p:spPr>
          <a:xfrm>
            <a:off x="282030" y="497200"/>
            <a:ext cx="3382732" cy="432048"/>
          </a:xfrm>
          <a:prstGeom prst="ellipse">
            <a:avLst/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115616" y="49720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интересно!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95536" y="286033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Кратные 30: 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63688" y="28612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23728" y="28641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60;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483768" y="286033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90…</a:t>
            </a:r>
            <a:endParaRPr lang="ru-RU" i="1" dirty="0"/>
          </a:p>
        </p:txBody>
      </p:sp>
      <p:sp>
        <p:nvSpPr>
          <p:cNvPr id="30" name="Вертикальный свиток 29"/>
          <p:cNvSpPr/>
          <p:nvPr/>
        </p:nvSpPr>
        <p:spPr>
          <a:xfrm>
            <a:off x="3923928" y="1272595"/>
            <a:ext cx="5112060" cy="2660461"/>
          </a:xfrm>
          <a:prstGeom prst="verticalScroll">
            <a:avLst/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1900192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Каждое кратное числа НОК (</a:t>
            </a:r>
            <a:r>
              <a:rPr lang="en-US" dirty="0" smtClean="0"/>
              <a:t>a;</a:t>
            </a:r>
            <a:r>
              <a:rPr lang="ru-RU" dirty="0" smtClean="0"/>
              <a:t> </a:t>
            </a:r>
            <a:r>
              <a:rPr lang="en-US" dirty="0" smtClean="0"/>
              <a:t>b)</a:t>
            </a:r>
            <a:r>
              <a:rPr lang="ru-RU" dirty="0" smtClean="0"/>
              <a:t> является общим кратным чисел </a:t>
            </a:r>
            <a:r>
              <a:rPr lang="en-US" dirty="0" smtClean="0"/>
              <a:t>a</a:t>
            </a:r>
            <a:r>
              <a:rPr lang="ru-RU" dirty="0" smtClean="0"/>
              <a:t> и </a:t>
            </a:r>
            <a:r>
              <a:rPr lang="en-US" dirty="0" smtClean="0"/>
              <a:t>b</a:t>
            </a:r>
            <a:r>
              <a:rPr lang="ru-RU" dirty="0" smtClean="0"/>
              <a:t> и, наоборот, каждое их общее кратное является кратным числа НОК (</a:t>
            </a:r>
            <a:r>
              <a:rPr lang="en-US" dirty="0" smtClean="0"/>
              <a:t>a; b).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51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 animBg="1"/>
      <p:bldP spid="24" grpId="0"/>
      <p:bldP spid="25" grpId="0"/>
      <p:bldP spid="26" grpId="0"/>
      <p:bldP spid="27" grpId="0"/>
      <p:bldP spid="28" grpId="0"/>
      <p:bldP spid="30" grpId="0" animBg="1"/>
      <p:bldP spid="3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615</Words>
  <Application>Microsoft Office PowerPoint</Application>
  <PresentationFormat>Экран (4:3)</PresentationFormat>
  <Paragraphs>103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Аптека</vt:lpstr>
      <vt:lpstr> Наименьшее общее кратное.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Наибольший общий делитель. Взаимно простые числа.</dc:title>
  <dc:creator>RePack by Diakov</dc:creator>
  <cp:lastModifiedBy>RePack by Diakov</cp:lastModifiedBy>
  <cp:revision>46</cp:revision>
  <dcterms:created xsi:type="dcterms:W3CDTF">2014-06-23T08:38:34Z</dcterms:created>
  <dcterms:modified xsi:type="dcterms:W3CDTF">2014-06-27T12:59:58Z</dcterms:modified>
</cp:coreProperties>
</file>