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64" r:id="rId4"/>
    <p:sldId id="263" r:id="rId5"/>
    <p:sldId id="265" r:id="rId6"/>
    <p:sldId id="266" r:id="rId7"/>
    <p:sldId id="275" r:id="rId8"/>
    <p:sldId id="267" r:id="rId9"/>
    <p:sldId id="268" r:id="rId10"/>
    <p:sldId id="271" r:id="rId11"/>
    <p:sldId id="269" r:id="rId12"/>
    <p:sldId id="270" r:id="rId13"/>
    <p:sldId id="272" r:id="rId14"/>
    <p:sldId id="273"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01.11.2014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01.11.2014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01.11.2014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01.11.2014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01.11.2014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01.11.2014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Гигиена школьника</a:t>
            </a:r>
            <a:endParaRPr lang="ru-RU" dirty="0"/>
          </a:p>
        </p:txBody>
      </p:sp>
      <p:pic>
        <p:nvPicPr>
          <p:cNvPr id="2050" name="Picture 2" descr="http://veselajashkola.ru/wp-content/uploads/images/2728255c52096b7fb4bd1fe41237d833-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4772025" cy="316230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275856" y="4653136"/>
            <a:ext cx="3582144" cy="1477328"/>
          </a:xfrm>
          <a:prstGeom prst="rect">
            <a:avLst/>
          </a:prstGeom>
        </p:spPr>
        <p:txBody>
          <a:bodyPr wrap="square">
            <a:spAutoFit/>
          </a:bodyPr>
          <a:lstStyle/>
          <a:p>
            <a:r>
              <a:rPr lang="ru-RU" dirty="0"/>
              <a:t/>
            </a:r>
            <a:br>
              <a:rPr lang="ru-RU" dirty="0"/>
            </a:br>
            <a:r>
              <a:rPr lang="ru-RU" dirty="0">
                <a:solidFill>
                  <a:srgbClr val="444444"/>
                </a:solidFill>
                <a:latin typeface="Arial"/>
              </a:rPr>
              <a:t>Единственная красота, которую я знаю - это здоровье.</a:t>
            </a:r>
            <a:r>
              <a:rPr lang="ru-RU" dirty="0"/>
              <a:t/>
            </a:r>
            <a:br>
              <a:rPr lang="ru-RU" dirty="0"/>
            </a:br>
            <a:r>
              <a:rPr lang="ru-RU" dirty="0"/>
              <a:t/>
            </a:r>
            <a:br>
              <a:rPr lang="ru-RU" dirty="0"/>
            </a:br>
            <a:r>
              <a:rPr lang="ru-RU" dirty="0" err="1">
                <a:solidFill>
                  <a:srgbClr val="444444"/>
                </a:solidFill>
                <a:latin typeface="Arial"/>
              </a:rPr>
              <a:t>Г.Гейне</a:t>
            </a:r>
            <a:endParaRPr lang="ru-RU" dirty="0"/>
          </a:p>
        </p:txBody>
      </p:sp>
    </p:spTree>
    <p:extLst>
      <p:ext uri="{BB962C8B-B14F-4D97-AF65-F5344CB8AC3E}">
        <p14:creationId xmlns:p14="http://schemas.microsoft.com/office/powerpoint/2010/main" val="704951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6030416" cy="3139321"/>
          </a:xfrm>
          <a:prstGeom prst="rect">
            <a:avLst/>
          </a:prstGeom>
        </p:spPr>
        <p:txBody>
          <a:bodyPr wrap="square">
            <a:spAutoFit/>
          </a:bodyPr>
          <a:lstStyle/>
          <a:p>
            <a:r>
              <a:rPr lang="ru-RU" b="1" dirty="0">
                <a:solidFill>
                  <a:srgbClr val="000000"/>
                </a:solidFill>
                <a:latin typeface="Times New Roman"/>
              </a:rPr>
              <a:t>Кто чистит зубы по утрам,</a:t>
            </a:r>
            <a:br>
              <a:rPr lang="ru-RU" b="1" dirty="0">
                <a:solidFill>
                  <a:srgbClr val="000000"/>
                </a:solidFill>
                <a:latin typeface="Times New Roman"/>
              </a:rPr>
            </a:br>
            <a:r>
              <a:rPr lang="ru-RU" b="1" dirty="0">
                <a:solidFill>
                  <a:srgbClr val="000000"/>
                </a:solidFill>
                <a:latin typeface="Times New Roman"/>
              </a:rPr>
              <a:t>Тот поступает мудро!</a:t>
            </a:r>
            <a:br>
              <a:rPr lang="ru-RU" b="1" dirty="0">
                <a:solidFill>
                  <a:srgbClr val="000000"/>
                </a:solidFill>
                <a:latin typeface="Times New Roman"/>
              </a:rPr>
            </a:br>
            <a:r>
              <a:rPr lang="ru-RU" b="1" dirty="0">
                <a:solidFill>
                  <a:srgbClr val="000000"/>
                </a:solidFill>
                <a:latin typeface="Times New Roman"/>
              </a:rPr>
              <a:t>Кто чистит их по вечерам,</a:t>
            </a:r>
            <a:br>
              <a:rPr lang="ru-RU" b="1" dirty="0">
                <a:solidFill>
                  <a:srgbClr val="000000"/>
                </a:solidFill>
                <a:latin typeface="Times New Roman"/>
              </a:rPr>
            </a:br>
            <a:r>
              <a:rPr lang="ru-RU" b="1" dirty="0">
                <a:solidFill>
                  <a:srgbClr val="000000"/>
                </a:solidFill>
                <a:latin typeface="Times New Roman"/>
              </a:rPr>
              <a:t>Тот поступает мудро!</a:t>
            </a:r>
            <a:br>
              <a:rPr lang="ru-RU" b="1" dirty="0">
                <a:solidFill>
                  <a:srgbClr val="000000"/>
                </a:solidFill>
                <a:latin typeface="Times New Roman"/>
              </a:rPr>
            </a:br>
            <a:r>
              <a:rPr lang="ru-RU" b="1" dirty="0">
                <a:solidFill>
                  <a:srgbClr val="000000"/>
                </a:solidFill>
                <a:latin typeface="Times New Roman"/>
              </a:rPr>
              <a:t>А захотелось пожевать</a:t>
            </a:r>
            <a:br>
              <a:rPr lang="ru-RU" b="1" dirty="0">
                <a:solidFill>
                  <a:srgbClr val="000000"/>
                </a:solidFill>
                <a:latin typeface="Times New Roman"/>
              </a:rPr>
            </a:br>
            <a:r>
              <a:rPr lang="ru-RU" b="1" dirty="0">
                <a:solidFill>
                  <a:srgbClr val="000000"/>
                </a:solidFill>
                <a:latin typeface="Times New Roman"/>
              </a:rPr>
              <a:t>Зефир иль бутерброд,</a:t>
            </a:r>
            <a:br>
              <a:rPr lang="ru-RU" b="1" dirty="0">
                <a:solidFill>
                  <a:srgbClr val="000000"/>
                </a:solidFill>
                <a:latin typeface="Times New Roman"/>
              </a:rPr>
            </a:br>
            <a:r>
              <a:rPr lang="ru-RU" b="1" dirty="0">
                <a:solidFill>
                  <a:srgbClr val="000000"/>
                </a:solidFill>
                <a:latin typeface="Times New Roman"/>
              </a:rPr>
              <a:t>Кто мудр, тот будет полоскать</a:t>
            </a:r>
            <a:br>
              <a:rPr lang="ru-RU" b="1" dirty="0">
                <a:solidFill>
                  <a:srgbClr val="000000"/>
                </a:solidFill>
                <a:latin typeface="Times New Roman"/>
              </a:rPr>
            </a:br>
            <a:r>
              <a:rPr lang="ru-RU" b="1" dirty="0">
                <a:solidFill>
                  <a:srgbClr val="000000"/>
                </a:solidFill>
                <a:latin typeface="Times New Roman"/>
              </a:rPr>
              <a:t>После еды свой рот!</a:t>
            </a:r>
            <a:br>
              <a:rPr lang="ru-RU" b="1" dirty="0">
                <a:solidFill>
                  <a:srgbClr val="000000"/>
                </a:solidFill>
                <a:latin typeface="Times New Roman"/>
              </a:rPr>
            </a:br>
            <a:r>
              <a:rPr lang="ru-RU" b="1" dirty="0">
                <a:solidFill>
                  <a:srgbClr val="000000"/>
                </a:solidFill>
                <a:latin typeface="Times New Roman"/>
              </a:rPr>
              <a:t>Гони подальше тётку Лень,</a:t>
            </a:r>
            <a:br>
              <a:rPr lang="ru-RU" b="1" dirty="0">
                <a:solidFill>
                  <a:srgbClr val="000000"/>
                </a:solidFill>
                <a:latin typeface="Times New Roman"/>
              </a:rPr>
            </a:br>
            <a:r>
              <a:rPr lang="ru-RU" b="1" dirty="0">
                <a:solidFill>
                  <a:srgbClr val="000000"/>
                </a:solidFill>
                <a:latin typeface="Times New Roman"/>
              </a:rPr>
              <a:t>И помни о зубах весь день!</a:t>
            </a:r>
            <a:br>
              <a:rPr lang="ru-RU" b="1" dirty="0">
                <a:solidFill>
                  <a:srgbClr val="000000"/>
                </a:solidFill>
                <a:latin typeface="Times New Roman"/>
              </a:rPr>
            </a:br>
            <a:r>
              <a:rPr lang="ru-RU" b="1" i="1" dirty="0">
                <a:solidFill>
                  <a:srgbClr val="000000"/>
                </a:solidFill>
                <a:latin typeface="Times New Roman"/>
              </a:rPr>
              <a:t>(Р. Куликова)</a:t>
            </a:r>
            <a:endParaRPr lang="ru-RU" dirty="0"/>
          </a:p>
        </p:txBody>
      </p:sp>
    </p:spTree>
    <p:extLst>
      <p:ext uri="{BB962C8B-B14F-4D97-AF65-F5344CB8AC3E}">
        <p14:creationId xmlns:p14="http://schemas.microsoft.com/office/powerpoint/2010/main" val="4187135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veselajashkola.ru/wp-content/uploads/images/dec00298893b8609afa65af2ce5c1ad9-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4772025" cy="31623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67544" y="3789040"/>
            <a:ext cx="8280920" cy="2585323"/>
          </a:xfrm>
          <a:prstGeom prst="rect">
            <a:avLst/>
          </a:prstGeom>
        </p:spPr>
        <p:txBody>
          <a:bodyPr wrap="square">
            <a:spAutoFit/>
          </a:bodyPr>
          <a:lstStyle/>
          <a:p>
            <a:r>
              <a:rPr lang="ru-RU" dirty="0">
                <a:solidFill>
                  <a:srgbClr val="444444"/>
                </a:solidFill>
                <a:latin typeface="Verdana"/>
              </a:rPr>
              <a:t>Девочкам рекомендуется ежедневно принимать душ, а вот мальчики могут выбирать, как им купаться, в душе или в ванной. Мыться следует, используя мочалку и мыло. Таким образом лучше удаляются все возможные загрязнения с кожи. Дети обязательно должны остригать ногти хотя бы раз в семь дней. Важно следить за тем, как ребенок выполняет все правила и выполняет ли он их вообще, поскольку часто дети ленятся следить за собой, что, в итоге, приводит к болезням кишечника, к появлению гельминтов, кариесу и других неприятных недомоганий.... </a:t>
            </a:r>
            <a:endParaRPr lang="ru-RU" dirty="0"/>
          </a:p>
        </p:txBody>
      </p:sp>
      <p:pic>
        <p:nvPicPr>
          <p:cNvPr id="4" name="Picture 2" descr="http://veselajashkola.ru/wp-content/uploads/images/dec00298893b8609afa65af2ce5c1ad9-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1040"/>
            <a:ext cx="4772025" cy="31623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veselajashkola.ru/wp-content/uploads/images/dec00298893b8609afa65af2ce5c1ad9-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93440"/>
            <a:ext cx="4772025" cy="316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433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0"/>
            <a:ext cx="8820472" cy="2585323"/>
          </a:xfrm>
          <a:prstGeom prst="rect">
            <a:avLst/>
          </a:prstGeom>
        </p:spPr>
        <p:txBody>
          <a:bodyPr wrap="square">
            <a:spAutoFit/>
          </a:bodyPr>
          <a:lstStyle/>
          <a:p>
            <a:r>
              <a:rPr lang="ru-RU" dirty="0">
                <a:solidFill>
                  <a:srgbClr val="444444"/>
                </a:solidFill>
                <a:latin typeface="Verdana"/>
              </a:rPr>
              <a:t>Гигиена и здоровье ребенка зависит и от чистоты в доме, где он проживает. Так, влажная уборка должна проводиться не менее одного раза в неделю. Мести пол нужно увлажненным веником, а пыль с мебели рекомендуется вытирать влажной тряпкой после каждого подметания. Кроме этого, важно регулярно проветривать жилье, поддерживая температуру воздуха не меньше 18 градусов. В теплое время года окна должны быть открыты круглосуточно, а в холодный период проветривание должно быть не менее четырех раз в сутки. Также важно приучать ребенка убирать за собой самостоятельно</a:t>
            </a:r>
            <a:r>
              <a:rPr lang="ru-RU" dirty="0" smtClean="0">
                <a:solidFill>
                  <a:srgbClr val="444444"/>
                </a:solidFill>
                <a:latin typeface="Verdana"/>
              </a:rPr>
              <a:t>....</a:t>
            </a:r>
            <a:endParaRPr lang="ru-RU" dirty="0"/>
          </a:p>
        </p:txBody>
      </p:sp>
      <p:sp>
        <p:nvSpPr>
          <p:cNvPr id="3" name="Прямоугольник 2"/>
          <p:cNvSpPr/>
          <p:nvPr/>
        </p:nvSpPr>
        <p:spPr>
          <a:xfrm>
            <a:off x="323528" y="2780928"/>
            <a:ext cx="8352928" cy="2862322"/>
          </a:xfrm>
          <a:prstGeom prst="rect">
            <a:avLst/>
          </a:prstGeom>
        </p:spPr>
        <p:txBody>
          <a:bodyPr wrap="square">
            <a:spAutoFit/>
          </a:bodyPr>
          <a:lstStyle/>
          <a:p>
            <a:r>
              <a:rPr lang="ru-RU" dirty="0">
                <a:solidFill>
                  <a:srgbClr val="444444"/>
                </a:solidFill>
                <a:latin typeface="Verdana"/>
              </a:rPr>
              <a:t>Школьники должны следить за своими школьными принадлежностями: вовремя точить карандаши, менять обложки на книгах и тетрадках, если они испачкались, держать все приспособления для письма в специальном пенале. Правила гигиены, если постоянно и беспрекословно соблюдать их, способны поддержать и сохранить здоровье школьника в течение многих лет. Но для этого нужно приложить максимум усилий и научиться использовать гигиенические навыки....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047562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166843"/>
            <a:ext cx="4572000" cy="4524315"/>
          </a:xfrm>
          <a:prstGeom prst="rect">
            <a:avLst/>
          </a:prstGeom>
        </p:spPr>
        <p:txBody>
          <a:bodyPr>
            <a:spAutoFit/>
          </a:bodyPr>
          <a:lstStyle/>
          <a:p>
            <a:r>
              <a:rPr lang="ru-RU" b="1" dirty="0">
                <a:solidFill>
                  <a:srgbClr val="000080"/>
                </a:solidFill>
                <a:latin typeface="Times New Roman"/>
              </a:rPr>
              <a:t>Микроб — ужасно вредное животное:</a:t>
            </a:r>
            <a:br>
              <a:rPr lang="ru-RU" b="1" dirty="0">
                <a:solidFill>
                  <a:srgbClr val="000080"/>
                </a:solidFill>
                <a:latin typeface="Times New Roman"/>
              </a:rPr>
            </a:br>
            <a:r>
              <a:rPr lang="ru-RU" b="1" dirty="0">
                <a:solidFill>
                  <a:srgbClr val="000080"/>
                </a:solidFill>
                <a:latin typeface="Times New Roman"/>
              </a:rPr>
              <a:t>Коварное и, главное, щекотное.</a:t>
            </a:r>
            <a:br>
              <a:rPr lang="ru-RU" b="1" dirty="0">
                <a:solidFill>
                  <a:srgbClr val="000080"/>
                </a:solidFill>
                <a:latin typeface="Times New Roman"/>
              </a:rPr>
            </a:br>
            <a:r>
              <a:rPr lang="ru-RU" b="1" dirty="0">
                <a:solidFill>
                  <a:srgbClr val="000080"/>
                </a:solidFill>
                <a:latin typeface="Times New Roman"/>
              </a:rPr>
              <a:t>Такое вот животное в живот</a:t>
            </a:r>
            <a:br>
              <a:rPr lang="ru-RU" b="1" dirty="0">
                <a:solidFill>
                  <a:srgbClr val="000080"/>
                </a:solidFill>
                <a:latin typeface="Times New Roman"/>
              </a:rPr>
            </a:br>
            <a:r>
              <a:rPr lang="ru-RU" b="1" dirty="0">
                <a:solidFill>
                  <a:srgbClr val="000080"/>
                </a:solidFill>
                <a:latin typeface="Times New Roman"/>
              </a:rPr>
              <a:t>Залезет — и спокойно там живёт.</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Залезет, шалопай, и где захочется</a:t>
            </a:r>
            <a:br>
              <a:rPr lang="ru-RU" b="1" dirty="0">
                <a:solidFill>
                  <a:srgbClr val="000080"/>
                </a:solidFill>
                <a:latin typeface="Times New Roman"/>
              </a:rPr>
            </a:br>
            <a:r>
              <a:rPr lang="ru-RU" b="1" dirty="0">
                <a:solidFill>
                  <a:srgbClr val="000080"/>
                </a:solidFill>
                <a:latin typeface="Times New Roman"/>
              </a:rPr>
              <a:t>Гуляет по больному и щекочется.</a:t>
            </a:r>
            <a:br>
              <a:rPr lang="ru-RU" b="1" dirty="0">
                <a:solidFill>
                  <a:srgbClr val="000080"/>
                </a:solidFill>
                <a:latin typeface="Times New Roman"/>
              </a:rPr>
            </a:br>
            <a:r>
              <a:rPr lang="ru-RU" b="1" dirty="0">
                <a:solidFill>
                  <a:srgbClr val="000080"/>
                </a:solidFill>
                <a:latin typeface="Times New Roman"/>
              </a:rPr>
              <a:t>Он горд, что столько от него хлопот:</a:t>
            </a:r>
            <a:br>
              <a:rPr lang="ru-RU" b="1" dirty="0">
                <a:solidFill>
                  <a:srgbClr val="000080"/>
                </a:solidFill>
                <a:latin typeface="Times New Roman"/>
              </a:rPr>
            </a:br>
            <a:r>
              <a:rPr lang="ru-RU" b="1" dirty="0">
                <a:solidFill>
                  <a:srgbClr val="000080"/>
                </a:solidFill>
                <a:latin typeface="Times New Roman"/>
              </a:rPr>
              <a:t>И насморк, и чихание, и пот.</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Вы, куклы, мыли руки перед ужином?</a:t>
            </a:r>
            <a:br>
              <a:rPr lang="ru-RU" b="1" dirty="0">
                <a:solidFill>
                  <a:srgbClr val="000080"/>
                </a:solidFill>
                <a:latin typeface="Times New Roman"/>
              </a:rPr>
            </a:br>
            <a:r>
              <a:rPr lang="ru-RU" b="1" dirty="0">
                <a:solidFill>
                  <a:srgbClr val="000080"/>
                </a:solidFill>
                <a:latin typeface="Times New Roman"/>
              </a:rPr>
              <a:t>Эй, братец Лис, ты выглядишь простуженным…</a:t>
            </a:r>
            <a:br>
              <a:rPr lang="ru-RU" b="1" dirty="0">
                <a:solidFill>
                  <a:srgbClr val="000080"/>
                </a:solidFill>
                <a:latin typeface="Times New Roman"/>
              </a:rPr>
            </a:br>
            <a:r>
              <a:rPr lang="ru-RU" b="1" dirty="0">
                <a:solidFill>
                  <a:srgbClr val="000080"/>
                </a:solidFill>
                <a:latin typeface="Times New Roman"/>
              </a:rPr>
              <a:t>Постой-ка, у тебя горячий лоб:</a:t>
            </a:r>
            <a:br>
              <a:rPr lang="ru-RU" b="1" dirty="0">
                <a:solidFill>
                  <a:srgbClr val="000080"/>
                </a:solidFill>
                <a:latin typeface="Times New Roman"/>
              </a:rPr>
            </a:br>
            <a:r>
              <a:rPr lang="ru-RU" b="1" dirty="0">
                <a:solidFill>
                  <a:srgbClr val="000080"/>
                </a:solidFill>
                <a:latin typeface="Times New Roman"/>
              </a:rPr>
              <a:t>Наверное, в тебе сидит микроб!</a:t>
            </a:r>
            <a:br>
              <a:rPr lang="ru-RU" b="1" dirty="0">
                <a:solidFill>
                  <a:srgbClr val="000080"/>
                </a:solidFill>
                <a:latin typeface="Times New Roman"/>
              </a:rPr>
            </a:br>
            <a:r>
              <a:rPr lang="ru-RU" b="1" i="1" dirty="0">
                <a:solidFill>
                  <a:srgbClr val="000080"/>
                </a:solidFill>
                <a:latin typeface="Times New Roman"/>
              </a:rPr>
              <a:t>(Г. Кружков)</a:t>
            </a:r>
            <a:endParaRPr lang="ru-RU" dirty="0"/>
          </a:p>
        </p:txBody>
      </p:sp>
    </p:spTree>
    <p:extLst>
      <p:ext uri="{BB962C8B-B14F-4D97-AF65-F5344CB8AC3E}">
        <p14:creationId xmlns:p14="http://schemas.microsoft.com/office/powerpoint/2010/main" val="4294531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
            <a:ext cx="6606480" cy="7017306"/>
          </a:xfrm>
          <a:prstGeom prst="rect">
            <a:avLst/>
          </a:prstGeom>
        </p:spPr>
        <p:txBody>
          <a:bodyPr wrap="square">
            <a:spAutoFit/>
          </a:bodyPr>
          <a:lstStyle/>
          <a:p>
            <a:r>
              <a:rPr lang="ru-RU" b="1" dirty="0">
                <a:solidFill>
                  <a:srgbClr val="000080"/>
                </a:solidFill>
                <a:latin typeface="Times New Roman"/>
              </a:rPr>
              <a:t>Во дворе играл в песок,</a:t>
            </a:r>
            <a:br>
              <a:rPr lang="ru-RU" b="1" dirty="0">
                <a:solidFill>
                  <a:srgbClr val="000080"/>
                </a:solidFill>
                <a:latin typeface="Times New Roman"/>
              </a:rPr>
            </a:br>
            <a:r>
              <a:rPr lang="ru-RU" b="1" dirty="0">
                <a:solidFill>
                  <a:srgbClr val="000080"/>
                </a:solidFill>
                <a:latin typeface="Times New Roman"/>
              </a:rPr>
              <a:t>Рядом ямку рыл щенок.</a:t>
            </a:r>
            <a:br>
              <a:rPr lang="ru-RU" b="1" dirty="0">
                <a:solidFill>
                  <a:srgbClr val="000080"/>
                </a:solidFill>
                <a:latin typeface="Times New Roman"/>
              </a:rPr>
            </a:br>
            <a:r>
              <a:rPr lang="ru-RU" b="1" dirty="0">
                <a:solidFill>
                  <a:srgbClr val="000080"/>
                </a:solidFill>
                <a:latin typeface="Times New Roman"/>
              </a:rPr>
              <a:t>Дома нужно очень быстро</a:t>
            </a:r>
            <a:br>
              <a:rPr lang="ru-RU" b="1" dirty="0">
                <a:solidFill>
                  <a:srgbClr val="000080"/>
                </a:solidFill>
                <a:latin typeface="Times New Roman"/>
              </a:rPr>
            </a:br>
            <a:r>
              <a:rPr lang="ru-RU" b="1" dirty="0">
                <a:solidFill>
                  <a:srgbClr val="000080"/>
                </a:solidFill>
                <a:latin typeface="Times New Roman"/>
              </a:rPr>
              <a:t>Вымыть ручки чисто-чисто.</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Хороша морковка с грядки:</a:t>
            </a:r>
            <a:br>
              <a:rPr lang="ru-RU" b="1" dirty="0">
                <a:solidFill>
                  <a:srgbClr val="000080"/>
                </a:solidFill>
                <a:latin typeface="Times New Roman"/>
              </a:rPr>
            </a:br>
            <a:r>
              <a:rPr lang="ru-RU" b="1" dirty="0">
                <a:solidFill>
                  <a:srgbClr val="000080"/>
                </a:solidFill>
                <a:latin typeface="Times New Roman"/>
              </a:rPr>
              <a:t>Вкус приятный, очень сладкий!</a:t>
            </a:r>
            <a:br>
              <a:rPr lang="ru-RU" b="1" dirty="0">
                <a:solidFill>
                  <a:srgbClr val="000080"/>
                </a:solidFill>
                <a:latin typeface="Times New Roman"/>
              </a:rPr>
            </a:br>
            <a:r>
              <a:rPr lang="ru-RU" b="1" dirty="0">
                <a:solidFill>
                  <a:srgbClr val="000080"/>
                </a:solidFill>
                <a:latin typeface="Times New Roman"/>
              </a:rPr>
              <a:t>Вымой прежде корнеплод,</a:t>
            </a:r>
            <a:br>
              <a:rPr lang="ru-RU" b="1" dirty="0">
                <a:solidFill>
                  <a:srgbClr val="000080"/>
                </a:solidFill>
                <a:latin typeface="Times New Roman"/>
              </a:rPr>
            </a:br>
            <a:r>
              <a:rPr lang="ru-RU" b="1" dirty="0">
                <a:solidFill>
                  <a:srgbClr val="000080"/>
                </a:solidFill>
                <a:latin typeface="Times New Roman"/>
              </a:rPr>
              <a:t>Чем отправить его в рот.</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Часто врач спешит на помощь,</a:t>
            </a:r>
            <a:br>
              <a:rPr lang="ru-RU" b="1" dirty="0">
                <a:solidFill>
                  <a:srgbClr val="000080"/>
                </a:solidFill>
                <a:latin typeface="Times New Roman"/>
              </a:rPr>
            </a:br>
            <a:r>
              <a:rPr lang="ru-RU" b="1" dirty="0">
                <a:solidFill>
                  <a:srgbClr val="000080"/>
                </a:solidFill>
                <a:latin typeface="Times New Roman"/>
              </a:rPr>
              <a:t>Где едят немытым овощ.</a:t>
            </a:r>
            <a:br>
              <a:rPr lang="ru-RU" b="1" dirty="0">
                <a:solidFill>
                  <a:srgbClr val="000080"/>
                </a:solidFill>
                <a:latin typeface="Times New Roman"/>
              </a:rPr>
            </a:br>
            <a:r>
              <a:rPr lang="ru-RU" b="1" dirty="0">
                <a:solidFill>
                  <a:srgbClr val="000080"/>
                </a:solidFill>
                <a:latin typeface="Times New Roman"/>
              </a:rPr>
              <a:t>Там живот болит, озноб,</a:t>
            </a:r>
            <a:br>
              <a:rPr lang="ru-RU" b="1" dirty="0">
                <a:solidFill>
                  <a:srgbClr val="000080"/>
                </a:solidFill>
                <a:latin typeface="Times New Roman"/>
              </a:rPr>
            </a:br>
            <a:r>
              <a:rPr lang="ru-RU" b="1" dirty="0">
                <a:solidFill>
                  <a:srgbClr val="000080"/>
                </a:solidFill>
                <a:latin typeface="Times New Roman"/>
              </a:rPr>
              <a:t>А всему виной — микроб.</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Он малюткой-невидимкой</a:t>
            </a:r>
            <a:br>
              <a:rPr lang="ru-RU" b="1" dirty="0">
                <a:solidFill>
                  <a:srgbClr val="000080"/>
                </a:solidFill>
                <a:latin typeface="Times New Roman"/>
              </a:rPr>
            </a:br>
            <a:r>
              <a:rPr lang="ru-RU" b="1" dirty="0">
                <a:solidFill>
                  <a:srgbClr val="000080"/>
                </a:solidFill>
                <a:latin typeface="Times New Roman"/>
              </a:rPr>
              <a:t>Ждет на ягодах в корзинке,</a:t>
            </a:r>
            <a:br>
              <a:rPr lang="ru-RU" b="1" dirty="0">
                <a:solidFill>
                  <a:srgbClr val="000080"/>
                </a:solidFill>
                <a:latin typeface="Times New Roman"/>
              </a:rPr>
            </a:br>
            <a:r>
              <a:rPr lang="ru-RU" b="1" dirty="0">
                <a:solidFill>
                  <a:srgbClr val="000080"/>
                </a:solidFill>
                <a:latin typeface="Times New Roman"/>
              </a:rPr>
              <a:t>Вдруг малыш в один присест</a:t>
            </a:r>
            <a:br>
              <a:rPr lang="ru-RU" b="1" dirty="0">
                <a:solidFill>
                  <a:srgbClr val="000080"/>
                </a:solidFill>
                <a:latin typeface="Times New Roman"/>
              </a:rPr>
            </a:br>
            <a:r>
              <a:rPr lang="ru-RU" b="1" dirty="0">
                <a:solidFill>
                  <a:srgbClr val="000080"/>
                </a:solidFill>
                <a:latin typeface="Times New Roman"/>
              </a:rPr>
              <a:t>Горсть немытых ягод съест.</a:t>
            </a:r>
            <a:br>
              <a:rPr lang="ru-RU" b="1" dirty="0">
                <a:solidFill>
                  <a:srgbClr val="000080"/>
                </a:solidFill>
                <a:latin typeface="Times New Roman"/>
              </a:rPr>
            </a:br>
            <a:r>
              <a:rPr lang="ru-RU" b="1" dirty="0">
                <a:solidFill>
                  <a:srgbClr val="000080"/>
                </a:solidFill>
                <a:latin typeface="Times New Roman"/>
              </a:rPr>
              <a:t/>
            </a:r>
            <a:br>
              <a:rPr lang="ru-RU" b="1" dirty="0">
                <a:solidFill>
                  <a:srgbClr val="000080"/>
                </a:solidFill>
                <a:latin typeface="Times New Roman"/>
              </a:rPr>
            </a:br>
            <a:r>
              <a:rPr lang="ru-RU" b="1" dirty="0">
                <a:solidFill>
                  <a:srgbClr val="000080"/>
                </a:solidFill>
                <a:latin typeface="Times New Roman"/>
              </a:rPr>
              <a:t>Лето — время закаляться,</a:t>
            </a:r>
            <a:br>
              <a:rPr lang="ru-RU" b="1" dirty="0">
                <a:solidFill>
                  <a:srgbClr val="000080"/>
                </a:solidFill>
                <a:latin typeface="Times New Roman"/>
              </a:rPr>
            </a:br>
            <a:r>
              <a:rPr lang="ru-RU" b="1" dirty="0">
                <a:solidFill>
                  <a:srgbClr val="000080"/>
                </a:solidFill>
                <a:latin typeface="Times New Roman"/>
              </a:rPr>
              <a:t>Загорать, в реке купаться,</a:t>
            </a:r>
            <a:br>
              <a:rPr lang="ru-RU" b="1" dirty="0">
                <a:solidFill>
                  <a:srgbClr val="000080"/>
                </a:solidFill>
                <a:latin typeface="Times New Roman"/>
              </a:rPr>
            </a:br>
            <a:r>
              <a:rPr lang="ru-RU" b="1" dirty="0">
                <a:solidFill>
                  <a:srgbClr val="000080"/>
                </a:solidFill>
                <a:latin typeface="Times New Roman"/>
              </a:rPr>
              <a:t>Но в веселье развлечений</a:t>
            </a:r>
            <a:br>
              <a:rPr lang="ru-RU" b="1" dirty="0">
                <a:solidFill>
                  <a:srgbClr val="000080"/>
                </a:solidFill>
                <a:latin typeface="Times New Roman"/>
              </a:rPr>
            </a:br>
            <a:r>
              <a:rPr lang="ru-RU" b="1" dirty="0">
                <a:solidFill>
                  <a:srgbClr val="000080"/>
                </a:solidFill>
                <a:latin typeface="Times New Roman"/>
              </a:rPr>
              <a:t>Не забудь о гигиене!</a:t>
            </a:r>
            <a:br>
              <a:rPr lang="ru-RU" b="1" dirty="0">
                <a:solidFill>
                  <a:srgbClr val="000080"/>
                </a:solidFill>
                <a:latin typeface="Times New Roman"/>
              </a:rPr>
            </a:br>
            <a:r>
              <a:rPr lang="ru-RU" b="1" i="1" dirty="0">
                <a:solidFill>
                  <a:srgbClr val="000080"/>
                </a:solidFill>
                <a:latin typeface="Times New Roman"/>
              </a:rPr>
              <a:t>(Л. Авдеева)</a:t>
            </a:r>
            <a:endParaRPr lang="ru-RU" dirty="0"/>
          </a:p>
        </p:txBody>
      </p:sp>
    </p:spTree>
    <p:extLst>
      <p:ext uri="{BB962C8B-B14F-4D97-AF65-F5344CB8AC3E}">
        <p14:creationId xmlns:p14="http://schemas.microsoft.com/office/powerpoint/2010/main" val="1677917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6606480" cy="1754326"/>
          </a:xfrm>
          <a:prstGeom prst="rect">
            <a:avLst/>
          </a:prstGeom>
        </p:spPr>
        <p:txBody>
          <a:bodyPr wrap="square">
            <a:spAutoFit/>
          </a:bodyPr>
          <a:lstStyle/>
          <a:p>
            <a:r>
              <a:rPr lang="ru-RU" dirty="0">
                <a:solidFill>
                  <a:srgbClr val="000000"/>
                </a:solidFill>
                <a:latin typeface="candara"/>
              </a:rPr>
              <a:t>Плещет теплая волна,</a:t>
            </a:r>
            <a:br>
              <a:rPr lang="ru-RU" dirty="0">
                <a:solidFill>
                  <a:srgbClr val="000000"/>
                </a:solidFill>
                <a:latin typeface="candara"/>
              </a:rPr>
            </a:br>
            <a:r>
              <a:rPr lang="ru-RU" dirty="0">
                <a:solidFill>
                  <a:srgbClr val="000000"/>
                </a:solidFill>
                <a:latin typeface="candara"/>
              </a:rPr>
              <a:t>Под волною белизна.</a:t>
            </a:r>
            <a:br>
              <a:rPr lang="ru-RU" dirty="0">
                <a:solidFill>
                  <a:srgbClr val="000000"/>
                </a:solidFill>
                <a:latin typeface="candara"/>
              </a:rPr>
            </a:br>
            <a:r>
              <a:rPr lang="ru-RU" dirty="0">
                <a:solidFill>
                  <a:srgbClr val="000000"/>
                </a:solidFill>
                <a:latin typeface="candara"/>
              </a:rPr>
              <a:t>Отгадайте, вспомните,</a:t>
            </a:r>
            <a:br>
              <a:rPr lang="ru-RU" dirty="0">
                <a:solidFill>
                  <a:srgbClr val="000000"/>
                </a:solidFill>
                <a:latin typeface="candara"/>
              </a:rPr>
            </a:br>
            <a:r>
              <a:rPr lang="ru-RU" dirty="0">
                <a:solidFill>
                  <a:srgbClr val="000000"/>
                </a:solidFill>
                <a:latin typeface="candara"/>
              </a:rPr>
              <a:t>Что за море в комнате?</a:t>
            </a:r>
          </a:p>
          <a:p>
            <a:r>
              <a:rPr lang="ru-RU" dirty="0"/>
              <a:t/>
            </a:r>
            <a:br>
              <a:rPr lang="ru-RU" dirty="0"/>
            </a:br>
            <a:endParaRPr lang="ru-RU" dirty="0"/>
          </a:p>
        </p:txBody>
      </p:sp>
      <p:sp>
        <p:nvSpPr>
          <p:cNvPr id="3" name="Прямоугольник 2"/>
          <p:cNvSpPr/>
          <p:nvPr/>
        </p:nvSpPr>
        <p:spPr>
          <a:xfrm>
            <a:off x="4788024" y="0"/>
            <a:ext cx="3384376" cy="2031325"/>
          </a:xfrm>
          <a:prstGeom prst="rect">
            <a:avLst/>
          </a:prstGeom>
        </p:spPr>
        <p:txBody>
          <a:bodyPr wrap="square">
            <a:spAutoFit/>
          </a:bodyPr>
          <a:lstStyle/>
          <a:p>
            <a:r>
              <a:rPr lang="ru-RU" dirty="0">
                <a:solidFill>
                  <a:srgbClr val="000000"/>
                </a:solidFill>
                <a:latin typeface="candara"/>
              </a:rPr>
              <a:t>Буйное море</a:t>
            </a:r>
            <a:r>
              <a:rPr lang="ru-RU" dirty="0"/>
              <a:t/>
            </a:r>
            <a:br>
              <a:rPr lang="ru-RU" dirty="0"/>
            </a:br>
            <a:r>
              <a:rPr lang="ru-RU" dirty="0">
                <a:solidFill>
                  <a:srgbClr val="000000"/>
                </a:solidFill>
                <a:latin typeface="candara"/>
              </a:rPr>
              <a:t>Играет на просторе,</a:t>
            </a:r>
            <a:r>
              <a:rPr lang="ru-RU" dirty="0"/>
              <a:t/>
            </a:r>
            <a:br>
              <a:rPr lang="ru-RU" dirty="0"/>
            </a:br>
            <a:r>
              <a:rPr lang="ru-RU" dirty="0">
                <a:solidFill>
                  <a:srgbClr val="000000"/>
                </a:solidFill>
                <a:latin typeface="candara"/>
              </a:rPr>
              <a:t>Кит приплыл —</a:t>
            </a:r>
            <a:r>
              <a:rPr lang="ru-RU" dirty="0"/>
              <a:t/>
            </a:r>
            <a:br>
              <a:rPr lang="ru-RU" dirty="0"/>
            </a:br>
            <a:r>
              <a:rPr lang="ru-RU" dirty="0">
                <a:solidFill>
                  <a:srgbClr val="000000"/>
                </a:solidFill>
                <a:latin typeface="candara"/>
              </a:rPr>
              <a:t>Рот раскрыл,</a:t>
            </a:r>
            <a:r>
              <a:rPr lang="ru-RU" dirty="0"/>
              <a:t/>
            </a:r>
            <a:br>
              <a:rPr lang="ru-RU" dirty="0"/>
            </a:br>
            <a:r>
              <a:rPr lang="ru-RU" dirty="0">
                <a:solidFill>
                  <a:srgbClr val="000000"/>
                </a:solidFill>
                <a:latin typeface="candara"/>
              </a:rPr>
              <a:t>А во рту — решётка,</a:t>
            </a:r>
            <a:r>
              <a:rPr lang="ru-RU" dirty="0"/>
              <a:t/>
            </a:r>
            <a:br>
              <a:rPr lang="ru-RU" dirty="0"/>
            </a:br>
            <a:r>
              <a:rPr lang="ru-RU" dirty="0">
                <a:solidFill>
                  <a:srgbClr val="000000"/>
                </a:solidFill>
                <a:latin typeface="candara"/>
              </a:rPr>
              <a:t>Льётся море сквозь неё —</a:t>
            </a:r>
            <a:r>
              <a:rPr lang="ru-RU" dirty="0"/>
              <a:t/>
            </a:r>
            <a:br>
              <a:rPr lang="ru-RU" dirty="0"/>
            </a:br>
            <a:r>
              <a:rPr lang="ru-RU" dirty="0">
                <a:solidFill>
                  <a:srgbClr val="000000"/>
                </a:solidFill>
                <a:latin typeface="candara"/>
              </a:rPr>
              <a:t>Волна к волне покорно льнёт.</a:t>
            </a:r>
            <a:endParaRPr lang="ru-RU" dirty="0"/>
          </a:p>
        </p:txBody>
      </p:sp>
      <p:sp>
        <p:nvSpPr>
          <p:cNvPr id="4" name="Прямоугольник 3"/>
          <p:cNvSpPr/>
          <p:nvPr/>
        </p:nvSpPr>
        <p:spPr>
          <a:xfrm>
            <a:off x="251520" y="1754326"/>
            <a:ext cx="6606480" cy="1754326"/>
          </a:xfrm>
          <a:prstGeom prst="rect">
            <a:avLst/>
          </a:prstGeom>
        </p:spPr>
        <p:txBody>
          <a:bodyPr wrap="square">
            <a:spAutoFit/>
          </a:bodyPr>
          <a:lstStyle/>
          <a:p>
            <a:r>
              <a:rPr lang="ru-RU" dirty="0">
                <a:solidFill>
                  <a:srgbClr val="000000"/>
                </a:solidFill>
                <a:latin typeface="candara"/>
              </a:rPr>
              <a:t>Дождик теплый и густой:</a:t>
            </a:r>
            <a:br>
              <a:rPr lang="ru-RU" dirty="0">
                <a:solidFill>
                  <a:srgbClr val="000000"/>
                </a:solidFill>
                <a:latin typeface="candara"/>
              </a:rPr>
            </a:br>
            <a:r>
              <a:rPr lang="ru-RU" dirty="0">
                <a:solidFill>
                  <a:srgbClr val="000000"/>
                </a:solidFill>
                <a:latin typeface="candara"/>
              </a:rPr>
              <a:t>Этот дождик не простой,</a:t>
            </a:r>
            <a:br>
              <a:rPr lang="ru-RU" dirty="0">
                <a:solidFill>
                  <a:srgbClr val="000000"/>
                </a:solidFill>
                <a:latin typeface="candara"/>
              </a:rPr>
            </a:br>
            <a:r>
              <a:rPr lang="ru-RU" dirty="0">
                <a:solidFill>
                  <a:srgbClr val="000000"/>
                </a:solidFill>
                <a:latin typeface="candara"/>
              </a:rPr>
              <a:t>Он без туч, без облаков,</a:t>
            </a:r>
            <a:br>
              <a:rPr lang="ru-RU" dirty="0">
                <a:solidFill>
                  <a:srgbClr val="000000"/>
                </a:solidFill>
                <a:latin typeface="candara"/>
              </a:rPr>
            </a:br>
            <a:r>
              <a:rPr lang="ru-RU" dirty="0">
                <a:solidFill>
                  <a:srgbClr val="000000"/>
                </a:solidFill>
                <a:latin typeface="candara"/>
              </a:rPr>
              <a:t>Целый день идти готов.</a:t>
            </a:r>
          </a:p>
          <a:p>
            <a:r>
              <a:rPr lang="ru-RU" dirty="0"/>
              <a:t/>
            </a:r>
            <a:br>
              <a:rPr lang="ru-RU" dirty="0"/>
            </a:br>
            <a:endParaRPr lang="ru-RU" dirty="0"/>
          </a:p>
        </p:txBody>
      </p:sp>
      <p:sp>
        <p:nvSpPr>
          <p:cNvPr id="5" name="Прямоугольник 4"/>
          <p:cNvSpPr/>
          <p:nvPr/>
        </p:nvSpPr>
        <p:spPr>
          <a:xfrm>
            <a:off x="5076056" y="2276872"/>
            <a:ext cx="2736304" cy="1200329"/>
          </a:xfrm>
          <a:prstGeom prst="rect">
            <a:avLst/>
          </a:prstGeom>
        </p:spPr>
        <p:txBody>
          <a:bodyPr wrap="square">
            <a:spAutoFit/>
          </a:bodyPr>
          <a:lstStyle/>
          <a:p>
            <a:r>
              <a:rPr lang="ru-RU" dirty="0">
                <a:solidFill>
                  <a:srgbClr val="000000"/>
                </a:solidFill>
                <a:latin typeface="candara"/>
              </a:rPr>
              <a:t>Белая река</a:t>
            </a:r>
            <a:r>
              <a:rPr lang="ru-RU" dirty="0"/>
              <a:t/>
            </a:r>
            <a:br>
              <a:rPr lang="ru-RU" dirty="0"/>
            </a:br>
            <a:r>
              <a:rPr lang="ru-RU" dirty="0">
                <a:solidFill>
                  <a:srgbClr val="000000"/>
                </a:solidFill>
                <a:latin typeface="candara"/>
              </a:rPr>
              <a:t>В пещеру затекла,</a:t>
            </a:r>
            <a:r>
              <a:rPr lang="ru-RU" dirty="0"/>
              <a:t/>
            </a:r>
            <a:br>
              <a:rPr lang="ru-RU" dirty="0"/>
            </a:br>
            <a:r>
              <a:rPr lang="ru-RU" dirty="0">
                <a:solidFill>
                  <a:srgbClr val="000000"/>
                </a:solidFill>
                <a:latin typeface="candara"/>
              </a:rPr>
              <a:t>По ручью выходит —</a:t>
            </a:r>
            <a:r>
              <a:rPr lang="ru-RU" dirty="0"/>
              <a:t/>
            </a:r>
            <a:br>
              <a:rPr lang="ru-RU" dirty="0"/>
            </a:br>
            <a:r>
              <a:rPr lang="ru-RU" dirty="0">
                <a:solidFill>
                  <a:srgbClr val="000000"/>
                </a:solidFill>
                <a:latin typeface="candara"/>
              </a:rPr>
              <a:t>Со стен всё выводит.</a:t>
            </a:r>
            <a:endParaRPr lang="ru-RU" dirty="0"/>
          </a:p>
        </p:txBody>
      </p:sp>
      <p:sp>
        <p:nvSpPr>
          <p:cNvPr id="6" name="Прямоугольник 5"/>
          <p:cNvSpPr/>
          <p:nvPr/>
        </p:nvSpPr>
        <p:spPr>
          <a:xfrm>
            <a:off x="467544" y="3508652"/>
            <a:ext cx="6390456" cy="1200329"/>
          </a:xfrm>
          <a:prstGeom prst="rect">
            <a:avLst/>
          </a:prstGeom>
        </p:spPr>
        <p:txBody>
          <a:bodyPr wrap="square">
            <a:spAutoFit/>
          </a:bodyPr>
          <a:lstStyle/>
          <a:p>
            <a:r>
              <a:rPr lang="ru-RU" dirty="0">
                <a:solidFill>
                  <a:srgbClr val="000000"/>
                </a:solidFill>
                <a:latin typeface="candara"/>
              </a:rPr>
              <a:t>Ускользает, как живое,</a:t>
            </a:r>
            <a:r>
              <a:rPr lang="ru-RU" dirty="0"/>
              <a:t/>
            </a:r>
            <a:br>
              <a:rPr lang="ru-RU" dirty="0"/>
            </a:br>
            <a:r>
              <a:rPr lang="ru-RU" dirty="0">
                <a:solidFill>
                  <a:srgbClr val="000000"/>
                </a:solidFill>
                <a:latin typeface="candara"/>
              </a:rPr>
              <a:t>Но не выпущу его я.</a:t>
            </a:r>
            <a:r>
              <a:rPr lang="ru-RU" dirty="0"/>
              <a:t/>
            </a:r>
            <a:br>
              <a:rPr lang="ru-RU" dirty="0"/>
            </a:br>
            <a:r>
              <a:rPr lang="ru-RU" dirty="0">
                <a:solidFill>
                  <a:srgbClr val="000000"/>
                </a:solidFill>
                <a:latin typeface="candara"/>
              </a:rPr>
              <a:t>Белой пеной пенится,</a:t>
            </a:r>
            <a:r>
              <a:rPr lang="ru-RU" dirty="0"/>
              <a:t/>
            </a:r>
            <a:br>
              <a:rPr lang="ru-RU" dirty="0"/>
            </a:br>
            <a:r>
              <a:rPr lang="ru-RU" dirty="0">
                <a:solidFill>
                  <a:srgbClr val="000000"/>
                </a:solidFill>
                <a:latin typeface="candara"/>
              </a:rPr>
              <a:t>Руки мыть не ленится!</a:t>
            </a:r>
            <a:endParaRPr lang="ru-RU" dirty="0"/>
          </a:p>
        </p:txBody>
      </p:sp>
      <p:sp>
        <p:nvSpPr>
          <p:cNvPr id="7" name="Прямоугольник 6"/>
          <p:cNvSpPr/>
          <p:nvPr/>
        </p:nvSpPr>
        <p:spPr>
          <a:xfrm>
            <a:off x="4788024" y="4164588"/>
            <a:ext cx="4572000" cy="1754326"/>
          </a:xfrm>
          <a:prstGeom prst="rect">
            <a:avLst/>
          </a:prstGeom>
        </p:spPr>
        <p:txBody>
          <a:bodyPr>
            <a:spAutoFit/>
          </a:bodyPr>
          <a:lstStyle/>
          <a:p>
            <a:r>
              <a:rPr lang="ru-RU" dirty="0">
                <a:solidFill>
                  <a:srgbClr val="000000"/>
                </a:solidFill>
                <a:latin typeface="candara"/>
              </a:rPr>
              <a:t>Говорит дорожка —</a:t>
            </a:r>
            <a:r>
              <a:rPr lang="ru-RU" dirty="0"/>
              <a:t/>
            </a:r>
            <a:br>
              <a:rPr lang="ru-RU" dirty="0"/>
            </a:br>
            <a:r>
              <a:rPr lang="ru-RU" dirty="0">
                <a:solidFill>
                  <a:srgbClr val="000000"/>
                </a:solidFill>
                <a:latin typeface="candara"/>
              </a:rPr>
              <a:t>Два вышитых конца:</a:t>
            </a:r>
            <a:r>
              <a:rPr lang="ru-RU" dirty="0"/>
              <a:t/>
            </a:r>
            <a:br>
              <a:rPr lang="ru-RU" dirty="0"/>
            </a:br>
            <a:r>
              <a:rPr lang="ru-RU" dirty="0">
                <a:solidFill>
                  <a:srgbClr val="000000"/>
                </a:solidFill>
                <a:latin typeface="candara"/>
              </a:rPr>
              <a:t>Помылься хоть немножко,</a:t>
            </a:r>
            <a:r>
              <a:rPr lang="ru-RU" dirty="0"/>
              <a:t/>
            </a:r>
            <a:br>
              <a:rPr lang="ru-RU" dirty="0"/>
            </a:br>
            <a:r>
              <a:rPr lang="ru-RU" dirty="0">
                <a:solidFill>
                  <a:srgbClr val="000000"/>
                </a:solidFill>
                <a:latin typeface="candara"/>
              </a:rPr>
              <a:t>Чернила смой с лица! —</a:t>
            </a:r>
            <a:r>
              <a:rPr lang="ru-RU" dirty="0"/>
              <a:t/>
            </a:r>
            <a:br>
              <a:rPr lang="ru-RU" dirty="0"/>
            </a:br>
            <a:r>
              <a:rPr lang="ru-RU" dirty="0">
                <a:solidFill>
                  <a:srgbClr val="000000"/>
                </a:solidFill>
                <a:latin typeface="candara"/>
              </a:rPr>
              <a:t>Иначе ты в полдня</a:t>
            </a:r>
            <a:r>
              <a:rPr lang="ru-RU" dirty="0"/>
              <a:t/>
            </a:r>
            <a:br>
              <a:rPr lang="ru-RU" dirty="0"/>
            </a:br>
            <a:r>
              <a:rPr lang="ru-RU" dirty="0">
                <a:solidFill>
                  <a:srgbClr val="000000"/>
                </a:solidFill>
                <a:latin typeface="candara"/>
              </a:rPr>
              <a:t>Испачкаешь меня!</a:t>
            </a:r>
            <a:endParaRPr lang="ru-RU" dirty="0"/>
          </a:p>
        </p:txBody>
      </p:sp>
      <p:sp>
        <p:nvSpPr>
          <p:cNvPr id="8" name="Прямоугольник 7"/>
          <p:cNvSpPr/>
          <p:nvPr/>
        </p:nvSpPr>
        <p:spPr>
          <a:xfrm rot="10601394" flipV="1">
            <a:off x="531131" y="4885628"/>
            <a:ext cx="3158809" cy="1754326"/>
          </a:xfrm>
          <a:prstGeom prst="rect">
            <a:avLst/>
          </a:prstGeom>
        </p:spPr>
        <p:txBody>
          <a:bodyPr wrap="square">
            <a:spAutoFit/>
          </a:bodyPr>
          <a:lstStyle/>
          <a:p>
            <a:r>
              <a:rPr lang="ru-RU" dirty="0">
                <a:solidFill>
                  <a:srgbClr val="000000"/>
                </a:solidFill>
                <a:latin typeface="candara"/>
              </a:rPr>
              <a:t>Стоит Парашка —</a:t>
            </a:r>
            <a:r>
              <a:rPr lang="ru-RU" dirty="0"/>
              <a:t/>
            </a:r>
            <a:br>
              <a:rPr lang="ru-RU" dirty="0"/>
            </a:br>
            <a:r>
              <a:rPr lang="ru-RU" dirty="0">
                <a:solidFill>
                  <a:srgbClr val="000000"/>
                </a:solidFill>
                <a:latin typeface="candara"/>
              </a:rPr>
              <a:t>Держит чашку,</a:t>
            </a:r>
            <a:r>
              <a:rPr lang="ru-RU" dirty="0"/>
              <a:t/>
            </a:r>
            <a:br>
              <a:rPr lang="ru-RU" dirty="0"/>
            </a:br>
            <a:r>
              <a:rPr lang="ru-RU" dirty="0">
                <a:solidFill>
                  <a:srgbClr val="000000"/>
                </a:solidFill>
                <a:latin typeface="candara"/>
              </a:rPr>
              <a:t>Голову склонила,</a:t>
            </a:r>
            <a:r>
              <a:rPr lang="ru-RU" dirty="0"/>
              <a:t/>
            </a:r>
            <a:br>
              <a:rPr lang="ru-RU" dirty="0"/>
            </a:br>
            <a:r>
              <a:rPr lang="ru-RU" dirty="0">
                <a:solidFill>
                  <a:srgbClr val="000000"/>
                </a:solidFill>
                <a:latin typeface="candara"/>
              </a:rPr>
              <a:t>Носик опустила,</a:t>
            </a:r>
            <a:r>
              <a:rPr lang="ru-RU" dirty="0"/>
              <a:t/>
            </a:r>
            <a:br>
              <a:rPr lang="ru-RU" dirty="0"/>
            </a:br>
            <a:r>
              <a:rPr lang="ru-RU" dirty="0">
                <a:solidFill>
                  <a:srgbClr val="000000"/>
                </a:solidFill>
                <a:latin typeface="candara"/>
              </a:rPr>
              <a:t>А из носика струится</a:t>
            </a:r>
            <a:r>
              <a:rPr lang="ru-RU" dirty="0"/>
              <a:t/>
            </a:r>
            <a:br>
              <a:rPr lang="ru-RU" dirty="0"/>
            </a:br>
            <a:r>
              <a:rPr lang="ru-RU" dirty="0">
                <a:solidFill>
                  <a:srgbClr val="000000"/>
                </a:solidFill>
                <a:latin typeface="candara"/>
              </a:rPr>
              <a:t>В чашку чистая водица.</a:t>
            </a:r>
            <a:endParaRPr lang="ru-RU" dirty="0"/>
          </a:p>
        </p:txBody>
      </p:sp>
    </p:spTree>
    <p:extLst>
      <p:ext uri="{BB962C8B-B14F-4D97-AF65-F5344CB8AC3E}">
        <p14:creationId xmlns:p14="http://schemas.microsoft.com/office/powerpoint/2010/main" val="669978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889844"/>
            <a:ext cx="4572000" cy="4524315"/>
          </a:xfrm>
          <a:prstGeom prst="rect">
            <a:avLst/>
          </a:prstGeom>
        </p:spPr>
        <p:txBody>
          <a:bodyPr>
            <a:spAutoFit/>
          </a:bodyPr>
          <a:lstStyle/>
          <a:p>
            <a:r>
              <a:rPr lang="ru-RU" dirty="0">
                <a:solidFill>
                  <a:srgbClr val="444444"/>
                </a:solidFill>
                <a:latin typeface="Verdana"/>
              </a:rPr>
              <a:t>В чем же заключается личная гигиена школьника? Данное понятие означает совокупность определенных правил гигиены, которые способствуют укреплению и сохранению человеческого здоровья. К понятию личной гигиены относят режим дня школьника, правильное питание, правильное распределение физических и умственных нагрузок, гигиенические требования содержания места проживания, личного тела, одежды и белья....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145268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veselajashkola.ru/wp-content/uploads/images/7efb4b1a1211c502431c4bca69051300-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268760"/>
            <a:ext cx="4772025" cy="316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288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88640"/>
            <a:ext cx="8208912" cy="3416320"/>
          </a:xfrm>
          <a:prstGeom prst="rect">
            <a:avLst/>
          </a:prstGeom>
        </p:spPr>
        <p:txBody>
          <a:bodyPr wrap="square">
            <a:spAutoFit/>
          </a:bodyPr>
          <a:lstStyle/>
          <a:p>
            <a:r>
              <a:rPr lang="ru-RU" dirty="0">
                <a:solidFill>
                  <a:srgbClr val="444444"/>
                </a:solidFill>
                <a:latin typeface="Verdana"/>
              </a:rPr>
              <a:t>Следует приучать школьника к ежедневным водным процедурам, которые заключаются в умывании, чистке зубов и принятии душа. Так, умываться рекомендуется в проточной воде, чистить зубы и принимать душ — дважды в день (утром и перед сном) . За день кожа человека вырабатывает достаточное количество кожного сала и пота, которые имеют неприятный запах и закупоривают поры. Вследствие этого кожа перестает дышать, в ней нарушаются защитные свойства, потоотделение, теплообмен. Это приводит к размножению различных болезнетворных микроорганизмов, на коже могут появиться ранки и гнойники. Поэтому ежедневные водные процедуры — обязательное правило для каждого ребенка.... </a:t>
            </a:r>
            <a:endParaRPr lang="ru-RU" dirty="0"/>
          </a:p>
        </p:txBody>
      </p:sp>
      <p:sp>
        <p:nvSpPr>
          <p:cNvPr id="3" name="Прямоугольник 2"/>
          <p:cNvSpPr/>
          <p:nvPr/>
        </p:nvSpPr>
        <p:spPr>
          <a:xfrm>
            <a:off x="539552" y="4005064"/>
            <a:ext cx="7992888" cy="2031325"/>
          </a:xfrm>
          <a:prstGeom prst="rect">
            <a:avLst/>
          </a:prstGeom>
        </p:spPr>
        <p:txBody>
          <a:bodyPr wrap="square">
            <a:spAutoFit/>
          </a:bodyPr>
          <a:lstStyle/>
          <a:p>
            <a:r>
              <a:rPr lang="ru-RU" dirty="0">
                <a:solidFill>
                  <a:srgbClr val="000000"/>
                </a:solidFill>
                <a:latin typeface="Arial"/>
              </a:rPr>
              <a:t>Подсчитано, что в течение недели сальные железы выделяют на поверхность кожи человека от 100 до 300 г кожного сала, а потовые железы от 3,5 до 7 литров пота. Поэтому кожу нужно своевременно и регулярно мыть, иначе нарушается ее защитные свойства, теплоотдача, потоотделение, появляются прыщи и неприятный запах, вследствие того, что создаются благоприятные условия для размножения гноеродных микробов, паразитических грибков.</a:t>
            </a:r>
            <a:endParaRPr lang="ru-RU" dirty="0"/>
          </a:p>
        </p:txBody>
      </p:sp>
    </p:spTree>
    <p:extLst>
      <p:ext uri="{BB962C8B-B14F-4D97-AF65-F5344CB8AC3E}">
        <p14:creationId xmlns:p14="http://schemas.microsoft.com/office/powerpoint/2010/main" val="3620868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7"/>
            <a:ext cx="8064896" cy="3693319"/>
          </a:xfrm>
          <a:prstGeom prst="rect">
            <a:avLst/>
          </a:prstGeom>
        </p:spPr>
        <p:txBody>
          <a:bodyPr wrap="square">
            <a:spAutoFit/>
          </a:bodyPr>
          <a:lstStyle/>
          <a:p>
            <a:r>
              <a:rPr lang="ru-RU" dirty="0">
                <a:solidFill>
                  <a:srgbClr val="444444"/>
                </a:solidFill>
                <a:latin typeface="Verdana"/>
              </a:rPr>
              <a:t>Особое внимание следует уделять чистоте рук. Известно, что наибольшее количество вредных микробов и бактерий находится под ногтями, чуть меньше — на кожном покрове рук. Более того, под ногтями могут быть яйца гельминтов, которые попадают туда с шерсти животных или с мест общего пользования. Поэтому очень важно своевременно стричь ногти, а также чистить их специальной щеткой. Руки рекомендуется мыть, обязательно используя мыло, по несколько раз в день: перед едой, после улицы или школы, после похода в магазин или в туалет, после игр с животными. Ноги желательно мыть перед ночным отдыхом....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61265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veselajashkola.ru/wp-content/uploads/images/bd2e2faf02924b1f438871a63e2a9f3c-501x3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929" y="620688"/>
            <a:ext cx="4772025" cy="316230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67544" y="4149079"/>
            <a:ext cx="6390456" cy="2585323"/>
          </a:xfrm>
          <a:prstGeom prst="rect">
            <a:avLst/>
          </a:prstGeom>
        </p:spPr>
        <p:txBody>
          <a:bodyPr wrap="square">
            <a:spAutoFit/>
          </a:bodyPr>
          <a:lstStyle/>
          <a:p>
            <a:r>
              <a:rPr lang="ru-RU" dirty="0">
                <a:solidFill>
                  <a:srgbClr val="636262"/>
                </a:solidFill>
                <a:latin typeface="Tahoma"/>
              </a:rPr>
              <a:t>У ребенка, который неправильно сидит за столом нарушается осанка и развивается искривление позвоночника, быстро устают мышцы и появляются дискомфорт и боль в </a:t>
            </a:r>
            <a:r>
              <a:rPr lang="ru-RU" dirty="0" err="1">
                <a:solidFill>
                  <a:srgbClr val="636262"/>
                </a:solidFill>
                <a:latin typeface="Tahoma"/>
              </a:rPr>
              <a:t>позвоночнике.</a:t>
            </a:r>
            <a:r>
              <a:rPr lang="ru-RU" b="1" dirty="0" err="1">
                <a:solidFill>
                  <a:srgbClr val="636262"/>
                </a:solidFill>
                <a:latin typeface="Tahoma"/>
              </a:rPr>
              <a:t>Статистические</a:t>
            </a:r>
            <a:r>
              <a:rPr lang="ru-RU" b="1" dirty="0">
                <a:solidFill>
                  <a:srgbClr val="636262"/>
                </a:solidFill>
                <a:latin typeface="Tahoma"/>
              </a:rPr>
              <a:t> исследования</a:t>
            </a:r>
            <a:r>
              <a:rPr lang="ru-RU" dirty="0">
                <a:solidFill>
                  <a:srgbClr val="636262"/>
                </a:solidFill>
                <a:latin typeface="Tahoma"/>
              </a:rPr>
              <a:t>, проведенные врачами, свидетельствуют, что у детей с искривлениями позвоночника намного чаще, чем у других детей бывают такие заболевания, как бронхиты, пневмонии, гастриты; детей с нарушениями осанки чаще беспокоят запоры и вздутие живота</a:t>
            </a:r>
            <a:endParaRPr lang="ru-RU" dirty="0"/>
          </a:p>
        </p:txBody>
      </p:sp>
    </p:spTree>
    <p:extLst>
      <p:ext uri="{BB962C8B-B14F-4D97-AF65-F5344CB8AC3E}">
        <p14:creationId xmlns:p14="http://schemas.microsoft.com/office/powerpoint/2010/main" val="439337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0"/>
            <a:ext cx="6462464" cy="3139321"/>
          </a:xfrm>
          <a:prstGeom prst="rect">
            <a:avLst/>
          </a:prstGeom>
        </p:spPr>
        <p:txBody>
          <a:bodyPr wrap="square">
            <a:spAutoFit/>
          </a:bodyPr>
          <a:lstStyle/>
          <a:p>
            <a:r>
              <a:rPr lang="ru-RU" dirty="0">
                <a:solidFill>
                  <a:srgbClr val="636262"/>
                </a:solidFill>
                <a:latin typeface="Tahoma"/>
              </a:rPr>
              <a:t>Чтобы избежать нарушения осанки, важно научить ребенка правильно сидеть. С начальной школы и до получения аттестата - только «подрастающие» вместе с ребенком письменный стол и стул могут способствовать </a:t>
            </a:r>
            <a:r>
              <a:rPr lang="ru-RU" dirty="0" err="1">
                <a:solidFill>
                  <a:srgbClr val="636262"/>
                </a:solidFill>
                <a:latin typeface="Tahoma"/>
              </a:rPr>
              <a:t>эргономически</a:t>
            </a:r>
            <a:r>
              <a:rPr lang="ru-RU" dirty="0">
                <a:solidFill>
                  <a:srgbClr val="636262"/>
                </a:solidFill>
                <a:latin typeface="Tahoma"/>
              </a:rPr>
              <a:t> правильной и здоровой осанке. ПРАВИЛО «ТРЕХ УГЛОВ» колени под столом образуют один прямой угол, линия бедер и спина - второй, а руки, согнутые в локтевом суставе - третий. Высоту стула необходимо отрегулировать так, чтобы сиденье приходилось на уровень коленных складок. На рисунке, приведенном ниже, показано, как правильно должен сидеть ребенок:</a:t>
            </a:r>
            <a:endParaRPr lang="ru-RU" dirty="0"/>
          </a:p>
        </p:txBody>
      </p:sp>
      <p:sp>
        <p:nvSpPr>
          <p:cNvPr id="3" name="Прямоугольник 2"/>
          <p:cNvSpPr/>
          <p:nvPr/>
        </p:nvSpPr>
        <p:spPr>
          <a:xfrm>
            <a:off x="395536" y="2996953"/>
            <a:ext cx="8568952" cy="2308324"/>
          </a:xfrm>
          <a:prstGeom prst="rect">
            <a:avLst/>
          </a:prstGeom>
        </p:spPr>
        <p:txBody>
          <a:bodyPr wrap="square">
            <a:spAutoFit/>
          </a:bodyPr>
          <a:lstStyle/>
          <a:p>
            <a:pPr>
              <a:buFont typeface="Arial"/>
              <a:buChar char="•"/>
            </a:pPr>
            <a:r>
              <a:rPr lang="ru-RU" dirty="0">
                <a:solidFill>
                  <a:srgbClr val="636262"/>
                </a:solidFill>
                <a:latin typeface="Tahoma"/>
              </a:rPr>
              <a:t>Ступни ног должны прилегать к полу всей поверхностью подошвы;</a:t>
            </a:r>
          </a:p>
          <a:p>
            <a:pPr>
              <a:buFont typeface="Arial"/>
              <a:buChar char="•"/>
            </a:pPr>
            <a:r>
              <a:rPr lang="ru-RU" dirty="0">
                <a:solidFill>
                  <a:srgbClr val="636262"/>
                </a:solidFill>
                <a:latin typeface="Tahoma"/>
              </a:rPr>
              <a:t>Голени вертикальны к полу, а бедра горизонтальны;</a:t>
            </a:r>
          </a:p>
          <a:p>
            <a:pPr>
              <a:buFont typeface="Arial"/>
              <a:buChar char="•"/>
            </a:pPr>
            <a:r>
              <a:rPr lang="ru-RU" dirty="0">
                <a:solidFill>
                  <a:srgbClr val="636262"/>
                </a:solidFill>
                <a:latin typeface="Tahoma"/>
              </a:rPr>
              <a:t>Предплечья опираются на столешницу и расслаблены;</a:t>
            </a:r>
          </a:p>
          <a:p>
            <a:pPr>
              <a:buFont typeface="Arial"/>
              <a:buChar char="•"/>
            </a:pPr>
            <a:r>
              <a:rPr lang="ru-RU" dirty="0">
                <a:solidFill>
                  <a:srgbClr val="636262"/>
                </a:solidFill>
                <a:latin typeface="Tahoma"/>
              </a:rPr>
              <a:t>Письменный стол и стул желательно должны иметь регулировку по высоте;</a:t>
            </a:r>
          </a:p>
          <a:p>
            <a:r>
              <a:rPr lang="ru-RU" dirty="0">
                <a:solidFill>
                  <a:srgbClr val="636262"/>
                </a:solidFill>
                <a:latin typeface="Tahoma"/>
              </a:rPr>
              <a:t>• Бедра не должны прикасаться к переднему краю сиденья. Это регулируется установкой глубины сидения; </a:t>
            </a:r>
            <a:br>
              <a:rPr lang="ru-RU" dirty="0">
                <a:solidFill>
                  <a:srgbClr val="636262"/>
                </a:solidFill>
                <a:latin typeface="Tahoma"/>
              </a:rPr>
            </a:br>
            <a:r>
              <a:rPr lang="ru-RU" dirty="0">
                <a:solidFill>
                  <a:srgbClr val="636262"/>
                </a:solidFill>
                <a:latin typeface="Tahoma"/>
              </a:rPr>
              <a:t>• Спинка стула подогнана к спине и одновременно служит опорой для </a:t>
            </a:r>
            <a:r>
              <a:rPr lang="ru-RU" dirty="0" smtClean="0">
                <a:solidFill>
                  <a:srgbClr val="636262"/>
                </a:solidFill>
                <a:latin typeface="Tahoma"/>
              </a:rPr>
              <a:t>поясницы.</a:t>
            </a:r>
            <a:endParaRPr lang="ru-RU" b="0" i="0" dirty="0">
              <a:solidFill>
                <a:srgbClr val="636262"/>
              </a:solidFill>
              <a:effectLst/>
              <a:latin typeface="Tahoma"/>
            </a:endParaRPr>
          </a:p>
        </p:txBody>
      </p:sp>
    </p:spTree>
    <p:extLst>
      <p:ext uri="{BB962C8B-B14F-4D97-AF65-F5344CB8AC3E}">
        <p14:creationId xmlns:p14="http://schemas.microsoft.com/office/powerpoint/2010/main" val="61699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8892480" cy="2862322"/>
          </a:xfrm>
          <a:prstGeom prst="rect">
            <a:avLst/>
          </a:prstGeom>
        </p:spPr>
        <p:txBody>
          <a:bodyPr wrap="square">
            <a:spAutoFit/>
          </a:bodyPr>
          <a:lstStyle/>
          <a:p>
            <a:r>
              <a:rPr lang="ru-RU" dirty="0">
                <a:solidFill>
                  <a:srgbClr val="444444"/>
                </a:solidFill>
                <a:latin typeface="Verdana"/>
              </a:rPr>
              <a:t>Чтобы ребенок рос здоровым и бодрым, чтобы его организм нормально функционировал, чтобы у него было всегда прекрасное настроение, он должен знать основные правила гигиены для школьников, которые заключаются в следующем. Первое правило личной гигиены — ежедневное умывание. Ребенок должен сам помнить об этом пункте и выполнять его добровольно несколько раз в день. Во время утреней процедуры школьник должен промыть носовые проходы от накопившейся за ночь слизи. Это позволит уничтожить болезнетворные микроорганизмы, которые могли попасть в носоглотку за прошедшие сутки</a:t>
            </a:r>
            <a:r>
              <a:rPr lang="ru-RU" dirty="0" smtClean="0">
                <a:solidFill>
                  <a:srgbClr val="444444"/>
                </a:solidFill>
                <a:latin typeface="Verdana"/>
              </a:rPr>
              <a:t>.</a:t>
            </a:r>
            <a:endParaRPr lang="ru-RU" dirty="0"/>
          </a:p>
        </p:txBody>
      </p:sp>
      <p:sp>
        <p:nvSpPr>
          <p:cNvPr id="3" name="Прямоугольник 2"/>
          <p:cNvSpPr/>
          <p:nvPr/>
        </p:nvSpPr>
        <p:spPr>
          <a:xfrm>
            <a:off x="251520" y="3266986"/>
            <a:ext cx="8208912" cy="2585323"/>
          </a:xfrm>
          <a:prstGeom prst="rect">
            <a:avLst/>
          </a:prstGeom>
        </p:spPr>
        <p:txBody>
          <a:bodyPr wrap="square">
            <a:spAutoFit/>
          </a:bodyPr>
          <a:lstStyle/>
          <a:p>
            <a:r>
              <a:rPr lang="ru-RU" dirty="0">
                <a:solidFill>
                  <a:srgbClr val="444444"/>
                </a:solidFill>
                <a:latin typeface="Verdana"/>
              </a:rPr>
              <a:t>После улицы или школы детям рекомендуется во время умывания использовать мыло, которое поможет устранить бактерии, вирусы или грибок, которые могли попасть на кожу в общественном месте. Второе правило: мытье рук. К тому же, чем чаще ребенок будет выполнять это правило, тем лучше. Третье: чистка полости рта. Ежедневно, не менее двух раз, ребенок должен чистить зубы щеткой, используя зубную пасту.... </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73209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0"/>
            <a:ext cx="6390456" cy="3693319"/>
          </a:xfrm>
          <a:prstGeom prst="rect">
            <a:avLst/>
          </a:prstGeom>
        </p:spPr>
        <p:txBody>
          <a:bodyPr wrap="square">
            <a:spAutoFit/>
          </a:bodyPr>
          <a:lstStyle/>
          <a:p>
            <a:r>
              <a:rPr lang="ru-RU" dirty="0">
                <a:solidFill>
                  <a:srgbClr val="444444"/>
                </a:solidFill>
                <a:latin typeface="Verdana"/>
              </a:rPr>
              <a:t>При этом важно, чтобы зубная щетка была подобрана правильно: не стоит использовать слишком жесткую щетину, поскольку она может ранить слизистую десен, и лучше отказаться от слишком мягкой щетки, поскольку она не способна хорошо вычистить зубной налет и остатки еды. К тому же вода должна быть теплой во время чистки зубов, поскольку слишком холодная или горячая вода разрушает зубную эмаль. Ребенка нужно учить пользоваться зубной нитью, которая помогает удалить остатки еды между зубами. Важно также после каждого приема пищи полоскать рот, используя теплую воду</a:t>
            </a:r>
            <a:r>
              <a:rPr lang="ru-RU" dirty="0" smtClean="0">
                <a:solidFill>
                  <a:srgbClr val="444444"/>
                </a:solidFill>
                <a:latin typeface="Verdana"/>
              </a:rPr>
              <a:t>....</a:t>
            </a:r>
            <a:endParaRPr lang="ru-RU" dirty="0"/>
          </a:p>
        </p:txBody>
      </p:sp>
    </p:spTree>
    <p:extLst>
      <p:ext uri="{BB962C8B-B14F-4D97-AF65-F5344CB8AC3E}">
        <p14:creationId xmlns:p14="http://schemas.microsoft.com/office/powerpoint/2010/main" val="2319111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60</TotalTime>
  <Words>1113</Words>
  <Application>Microsoft Office PowerPoint</Application>
  <PresentationFormat>Экран (4:3)</PresentationFormat>
  <Paragraphs>31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Гигиена школьника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Елена</cp:lastModifiedBy>
  <cp:revision>8</cp:revision>
  <dcterms:created xsi:type="dcterms:W3CDTF">2014-10-12T06:35:22Z</dcterms:created>
  <dcterms:modified xsi:type="dcterms:W3CDTF">2014-11-01T10:35:39Z</dcterms:modified>
</cp:coreProperties>
</file>