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80" r:id="rId3"/>
    <p:sldId id="281" r:id="rId4"/>
    <p:sldId id="257" r:id="rId5"/>
    <p:sldId id="272" r:id="rId6"/>
    <p:sldId id="262" r:id="rId7"/>
    <p:sldId id="258" r:id="rId8"/>
    <p:sldId id="263" r:id="rId9"/>
    <p:sldId id="259" r:id="rId10"/>
    <p:sldId id="260" r:id="rId11"/>
    <p:sldId id="273" r:id="rId12"/>
    <p:sldId id="284" r:id="rId13"/>
    <p:sldId id="285" r:id="rId14"/>
    <p:sldId id="287" r:id="rId15"/>
    <p:sldId id="286" r:id="rId16"/>
    <p:sldId id="271" r:id="rId17"/>
    <p:sldId id="274" r:id="rId18"/>
    <p:sldId id="275" r:id="rId19"/>
    <p:sldId id="278" r:id="rId20"/>
    <p:sldId id="277" r:id="rId21"/>
    <p:sldId id="282"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025" autoAdjust="0"/>
    <p:restoredTop sz="94737" autoAdjust="0"/>
  </p:normalViewPr>
  <p:slideViewPr>
    <p:cSldViewPr>
      <p:cViewPr varScale="1">
        <p:scale>
          <a:sx n="48" d="100"/>
          <a:sy n="48" d="100"/>
        </p:scale>
        <p:origin x="-756" y="-102"/>
      </p:cViewPr>
      <p:guideLst>
        <p:guide orient="horz" pos="2160"/>
        <p:guide pos="2880"/>
      </p:guideLst>
    </p:cSldViewPr>
  </p:slideViewPr>
  <p:outlineViewPr>
    <p:cViewPr>
      <p:scale>
        <a:sx n="33" d="100"/>
        <a:sy n="33" d="100"/>
      </p:scale>
      <p:origin x="54" y="4056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D0771EC2-D9C8-4AD0-80DC-09AEB57806B6}" type="datetimeFigureOut">
              <a:rPr lang="ru-RU" smtClean="0"/>
              <a:pPr/>
              <a:t>09.01.2014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53032B6-425B-499D-9838-3E5EEFDDBE3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0771EC2-D9C8-4AD0-80DC-09AEB57806B6}" type="datetimeFigureOut">
              <a:rPr lang="ru-RU" smtClean="0"/>
              <a:pPr/>
              <a:t>09.01.2014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3032B6-425B-499D-9838-3E5EEFDDBE3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0771EC2-D9C8-4AD0-80DC-09AEB57806B6}" type="datetimeFigureOut">
              <a:rPr lang="ru-RU" smtClean="0"/>
              <a:pPr/>
              <a:t>09.01.2014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3032B6-425B-499D-9838-3E5EEFDDBE3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0771EC2-D9C8-4AD0-80DC-09AEB57806B6}" type="datetimeFigureOut">
              <a:rPr lang="ru-RU" smtClean="0"/>
              <a:pPr/>
              <a:t>09.01.2014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3032B6-425B-499D-9838-3E5EEFDDBE3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0771EC2-D9C8-4AD0-80DC-09AEB57806B6}" type="datetimeFigureOut">
              <a:rPr lang="ru-RU" smtClean="0"/>
              <a:pPr/>
              <a:t>09.01.2014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3032B6-425B-499D-9838-3E5EEFDDBE3A}"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0771EC2-D9C8-4AD0-80DC-09AEB57806B6}" type="datetimeFigureOut">
              <a:rPr lang="ru-RU" smtClean="0"/>
              <a:pPr/>
              <a:t>09.01.2014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3032B6-425B-499D-9838-3E5EEFDDBE3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0771EC2-D9C8-4AD0-80DC-09AEB57806B6}" type="datetimeFigureOut">
              <a:rPr lang="ru-RU" smtClean="0"/>
              <a:pPr/>
              <a:t>09.01.2014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53032B6-425B-499D-9838-3E5EEFDDBE3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0771EC2-D9C8-4AD0-80DC-09AEB57806B6}" type="datetimeFigureOut">
              <a:rPr lang="ru-RU" smtClean="0"/>
              <a:pPr/>
              <a:t>09.01.2014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53032B6-425B-499D-9838-3E5EEFDDBE3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771EC2-D9C8-4AD0-80DC-09AEB57806B6}" type="datetimeFigureOut">
              <a:rPr lang="ru-RU" smtClean="0"/>
              <a:pPr/>
              <a:t>09.01.2014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53032B6-425B-499D-9838-3E5EEFDDBE3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0771EC2-D9C8-4AD0-80DC-09AEB57806B6}" type="datetimeFigureOut">
              <a:rPr lang="ru-RU" smtClean="0"/>
              <a:pPr/>
              <a:t>09.01.2014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3032B6-425B-499D-9838-3E5EEFDDBE3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D0771EC2-D9C8-4AD0-80DC-09AEB57806B6}" type="datetimeFigureOut">
              <a:rPr lang="ru-RU" smtClean="0"/>
              <a:pPr/>
              <a:t>09.01.2014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53032B6-425B-499D-9838-3E5EEFDDBE3A}"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0771EC2-D9C8-4AD0-80DC-09AEB57806B6}" type="datetimeFigureOut">
              <a:rPr lang="ru-RU" smtClean="0"/>
              <a:pPr/>
              <a:t>09.01.2014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3032B6-425B-499D-9838-3E5EEFDDBE3A}"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Математика в Литературе</a:t>
            </a:r>
            <a:r>
              <a:rPr lang="en-US" dirty="0" smtClean="0"/>
              <a:t>.</a:t>
            </a:r>
            <a:br>
              <a:rPr lang="en-US" dirty="0" smtClean="0"/>
            </a:br>
            <a:endParaRPr lang="ru-RU" dirty="0"/>
          </a:p>
        </p:txBody>
      </p:sp>
      <p:sp>
        <p:nvSpPr>
          <p:cNvPr id="3" name="Подзаголовок 2"/>
          <p:cNvSpPr>
            <a:spLocks noGrp="1"/>
          </p:cNvSpPr>
          <p:nvPr>
            <p:ph type="subTitle" idx="1"/>
          </p:nvPr>
        </p:nvSpPr>
        <p:spPr>
          <a:xfrm>
            <a:off x="1403648" y="3789040"/>
            <a:ext cx="6400800" cy="1800200"/>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r>
              <a:rPr lang="ru-RU" dirty="0" smtClean="0"/>
              <a:t>Работа </a:t>
            </a:r>
          </a:p>
          <a:p>
            <a:r>
              <a:rPr lang="ru-RU" dirty="0" smtClean="0"/>
              <a:t>Учениц 10 </a:t>
            </a:r>
            <a:r>
              <a:rPr lang="en-US" dirty="0" smtClean="0"/>
              <a:t>“</a:t>
            </a:r>
            <a:r>
              <a:rPr lang="ru-RU" dirty="0" smtClean="0"/>
              <a:t>б</a:t>
            </a:r>
            <a:r>
              <a:rPr lang="en-US" dirty="0" smtClean="0"/>
              <a:t>”</a:t>
            </a:r>
            <a:r>
              <a:rPr lang="ru-RU" dirty="0" smtClean="0"/>
              <a:t>класса</a:t>
            </a:r>
            <a:endParaRPr lang="en-US" dirty="0" smtClean="0"/>
          </a:p>
          <a:p>
            <a:r>
              <a:rPr lang="ru-RU" dirty="0" smtClean="0"/>
              <a:t>Лицея № 281</a:t>
            </a:r>
          </a:p>
          <a:p>
            <a:r>
              <a:rPr lang="ru-RU" dirty="0" smtClean="0"/>
              <a:t>Тихомировой Светланы и Потаповой Василиссы.</a:t>
            </a:r>
            <a:endParaRPr lang="en-US" dirty="0" smtClean="0"/>
          </a:p>
          <a:p>
            <a:endParaRPr lang="ru-RU" dirty="0"/>
          </a:p>
        </p:txBody>
      </p:sp>
    </p:spTree>
    <p:extLst>
      <p:ext uri="{BB962C8B-B14F-4D97-AF65-F5344CB8AC3E}">
        <p14:creationId xmlns="" xmlns:p14="http://schemas.microsoft.com/office/powerpoint/2010/main" val="369048034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80720"/>
          </a:xfrm>
        </p:spPr>
        <p:txBody>
          <a:bodyPr>
            <a:normAutofit fontScale="47500" lnSpcReduction="20000"/>
          </a:bodyPr>
          <a:lstStyle/>
          <a:p>
            <a:pPr>
              <a:buNone/>
            </a:pPr>
            <a:endParaRPr lang="ru-RU" dirty="0" smtClean="0"/>
          </a:p>
          <a:p>
            <a:pPr algn="ctr">
              <a:buNone/>
            </a:pPr>
            <a:r>
              <a:rPr lang="ru-RU" sz="5100" b="1" dirty="0" smtClean="0"/>
              <a:t>Математика и поэзия.</a:t>
            </a:r>
          </a:p>
          <a:p>
            <a:pPr algn="ctr">
              <a:buNone/>
            </a:pPr>
            <a:r>
              <a:rPr lang="ru-RU" sz="2500" i="1" dirty="0" smtClean="0"/>
              <a:t>Есть много свидетельств тому, как искусство вдохновляет человека науки. Более удивительно, что наука может быть источником художественного вдохновения. Перелистывая сборник стихов русских поэтов начала нашего века, мы наткнулись на глубокое и, наверное, не всегда осознанные связи математических  образов и поэтического мышления.</a:t>
            </a:r>
          </a:p>
          <a:p>
            <a:pPr algn="ctr">
              <a:buNone/>
            </a:pPr>
            <a:endParaRPr lang="ru-RU" i="1" dirty="0" smtClean="0"/>
          </a:p>
          <a:p>
            <a:pPr>
              <a:buNone/>
            </a:pPr>
            <a:r>
              <a:rPr lang="ru-RU" i="1" dirty="0" smtClean="0"/>
              <a:t>      Марина Цветаева, гуляя с дочерью, нашла « счастливый» листок клевера из четырех лепестков. Позже родились стихи:</a:t>
            </a:r>
            <a:r>
              <a:rPr lang="ru-RU" dirty="0" smtClean="0"/>
              <a:t/>
            </a:r>
            <a:br>
              <a:rPr lang="ru-RU" dirty="0" smtClean="0"/>
            </a:br>
            <a:r>
              <a:rPr lang="ru-RU" dirty="0" smtClean="0"/>
              <a:t/>
            </a:r>
            <a:br>
              <a:rPr lang="ru-RU" dirty="0" smtClean="0"/>
            </a:br>
            <a:r>
              <a:rPr lang="ru-RU" dirty="0" smtClean="0"/>
              <a:t>«Мы спим - и вот, сквозь каменные плиты,</a:t>
            </a:r>
            <a:br>
              <a:rPr lang="ru-RU" dirty="0" smtClean="0"/>
            </a:br>
            <a:r>
              <a:rPr lang="ru-RU" dirty="0" smtClean="0"/>
              <a:t/>
            </a:r>
            <a:br>
              <a:rPr lang="ru-RU" dirty="0" smtClean="0"/>
            </a:br>
            <a:r>
              <a:rPr lang="ru-RU" dirty="0" smtClean="0"/>
              <a:t>Небесный гость в четыре лепестка.</a:t>
            </a:r>
            <a:br>
              <a:rPr lang="ru-RU" dirty="0" smtClean="0"/>
            </a:br>
            <a:r>
              <a:rPr lang="ru-RU" dirty="0" smtClean="0"/>
              <a:t/>
            </a:r>
            <a:br>
              <a:rPr lang="ru-RU" dirty="0" smtClean="0"/>
            </a:br>
            <a:r>
              <a:rPr lang="ru-RU" dirty="0" smtClean="0"/>
              <a:t>О мир, пойми! Певцом - во сне - открыты.</a:t>
            </a:r>
          </a:p>
          <a:p>
            <a:pPr>
              <a:buNone/>
            </a:pPr>
            <a:endParaRPr lang="ru-RU" dirty="0" smtClean="0"/>
          </a:p>
          <a:p>
            <a:pPr>
              <a:buNone/>
            </a:pPr>
            <a:r>
              <a:rPr lang="ru-RU" dirty="0" smtClean="0"/>
              <a:t>        Закон звезды и формула цветка.»</a:t>
            </a:r>
            <a:br>
              <a:rPr lang="ru-RU" dirty="0" smtClean="0"/>
            </a:br>
            <a:r>
              <a:rPr lang="ru-RU" dirty="0" smtClean="0"/>
              <a:t/>
            </a:r>
            <a:br>
              <a:rPr lang="ru-RU" dirty="0" smtClean="0"/>
            </a:br>
            <a:r>
              <a:rPr lang="ru-RU" i="1" dirty="0" smtClean="0"/>
              <a:t>Валерию Брюсову давно был тесен наш трехмерный мир:</a:t>
            </a:r>
            <a:br>
              <a:rPr lang="ru-RU" i="1" dirty="0" smtClean="0"/>
            </a:br>
            <a:r>
              <a:rPr lang="ru-RU" dirty="0" smtClean="0"/>
              <a:t/>
            </a:r>
            <a:br>
              <a:rPr lang="ru-RU" dirty="0" smtClean="0"/>
            </a:br>
            <a:r>
              <a:rPr lang="ru-RU" dirty="0" smtClean="0"/>
              <a:t>«Высь, ширь, глубь. Лишь три координаты.</a:t>
            </a:r>
            <a:br>
              <a:rPr lang="ru-RU" dirty="0" smtClean="0"/>
            </a:br>
            <a:r>
              <a:rPr lang="ru-RU" dirty="0" smtClean="0"/>
              <a:t/>
            </a:r>
            <a:br>
              <a:rPr lang="ru-RU" dirty="0" smtClean="0"/>
            </a:br>
            <a:r>
              <a:rPr lang="ru-RU" dirty="0" smtClean="0"/>
              <a:t>Мимо них, где путь? Засов закрыт.</a:t>
            </a:r>
            <a:br>
              <a:rPr lang="ru-RU" dirty="0" smtClean="0"/>
            </a:br>
            <a:r>
              <a:rPr lang="ru-RU" dirty="0" smtClean="0"/>
              <a:t/>
            </a:r>
            <a:br>
              <a:rPr lang="ru-RU" dirty="0" smtClean="0"/>
            </a:br>
            <a:r>
              <a:rPr lang="ru-RU" dirty="0" smtClean="0"/>
              <a:t>С Пифагором слушайте сфер сонаты,</a:t>
            </a:r>
            <a:br>
              <a:rPr lang="ru-RU" dirty="0" smtClean="0"/>
            </a:br>
            <a:r>
              <a:rPr lang="ru-RU" dirty="0" smtClean="0"/>
              <a:t/>
            </a:r>
            <a:br>
              <a:rPr lang="ru-RU" dirty="0" smtClean="0"/>
            </a:br>
            <a:r>
              <a:rPr lang="ru-RU" dirty="0" smtClean="0"/>
              <a:t>Атомам дли счет, </a:t>
            </a:r>
            <a:r>
              <a:rPr lang="ru-RU" dirty="0" err="1" smtClean="0"/>
              <a:t>Демокрит</a:t>
            </a:r>
            <a:r>
              <a:rPr lang="ru-RU" dirty="0" smtClean="0"/>
              <a:t>.</a:t>
            </a:r>
            <a:br>
              <a:rPr lang="ru-RU" dirty="0" smtClean="0"/>
            </a:br>
            <a:r>
              <a:rPr lang="ru-RU" dirty="0" smtClean="0"/>
              <a:t/>
            </a:r>
            <a:br>
              <a:rPr lang="ru-RU" dirty="0" smtClean="0"/>
            </a:br>
            <a:r>
              <a:rPr lang="ru-RU" dirty="0" smtClean="0"/>
              <a:t>Но живут, живут в N измереньях</a:t>
            </a:r>
            <a:br>
              <a:rPr lang="ru-RU" dirty="0" smtClean="0"/>
            </a:br>
            <a:r>
              <a:rPr lang="ru-RU" dirty="0" smtClean="0"/>
              <a:t/>
            </a:r>
            <a:br>
              <a:rPr lang="ru-RU" dirty="0" smtClean="0"/>
            </a:br>
            <a:r>
              <a:rPr lang="ru-RU" dirty="0" smtClean="0"/>
              <a:t>Вихри воль, циклоны мыслей, те,</a:t>
            </a:r>
            <a:br>
              <a:rPr lang="ru-RU" dirty="0" smtClean="0"/>
            </a:br>
            <a:r>
              <a:rPr lang="ru-RU" dirty="0" smtClean="0"/>
              <a:t/>
            </a:r>
            <a:br>
              <a:rPr lang="ru-RU" dirty="0" smtClean="0"/>
            </a:br>
            <a:r>
              <a:rPr lang="ru-RU" dirty="0" smtClean="0"/>
              <a:t>Кем смешны мы с нашим детским зреньем.</a:t>
            </a:r>
            <a:br>
              <a:rPr lang="ru-RU" dirty="0" smtClean="0"/>
            </a:br>
            <a:r>
              <a:rPr lang="ru-RU" dirty="0" smtClean="0"/>
              <a:t/>
            </a:r>
            <a:br>
              <a:rPr lang="ru-RU" dirty="0" smtClean="0"/>
            </a:br>
            <a:r>
              <a:rPr lang="ru-RU" dirty="0" smtClean="0"/>
              <a:t>С нашим шагом по одной черте.»</a:t>
            </a:r>
          </a:p>
        </p:txBody>
      </p:sp>
    </p:spTree>
    <p:extLst>
      <p:ext uri="{BB962C8B-B14F-4D97-AF65-F5344CB8AC3E}">
        <p14:creationId xmlns="" xmlns:p14="http://schemas.microsoft.com/office/powerpoint/2010/main" val="2750710484"/>
      </p:ext>
    </p:extLst>
  </p:cSld>
  <p:clrMapOvr>
    <a:masterClrMapping/>
  </p:clrMapOvr>
  <mc:AlternateContent xmlns:mc="http://schemas.openxmlformats.org/markup-compatibility/2006">
    <mc:Choice xmlns=""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640960" cy="6336704"/>
          </a:xfrm>
        </p:spPr>
        <p:txBody>
          <a:bodyPr>
            <a:normAutofit fontScale="55000" lnSpcReduction="20000"/>
          </a:bodyPr>
          <a:lstStyle/>
          <a:p>
            <a:pPr algn="ctr">
              <a:buNone/>
            </a:pPr>
            <a:r>
              <a:rPr lang="ru-RU" sz="4400" b="1" dirty="0" smtClean="0"/>
              <a:t>Загадочное число «3».</a:t>
            </a:r>
          </a:p>
          <a:p>
            <a:pPr>
              <a:buNone/>
            </a:pPr>
            <a:r>
              <a:rPr lang="ru-RU" sz="2500" dirty="0" smtClean="0"/>
              <a:t/>
            </a:r>
            <a:br>
              <a:rPr lang="ru-RU" sz="2500" dirty="0" smtClean="0"/>
            </a:br>
            <a:r>
              <a:rPr lang="ru-RU" sz="2500" dirty="0" smtClean="0"/>
              <a:t>Кто из нас не помнит знаменитого сказочного зачина: « За тридевять земель в тридевятом царстве жили-были…» И кто из нас, зачитываясь в детстве сказками. Не сталкивался с таинственным числом « 3»:</a:t>
            </a:r>
            <a:br>
              <a:rPr lang="ru-RU" sz="2500" dirty="0" smtClean="0"/>
            </a:br>
            <a:r>
              <a:rPr lang="ru-RU" sz="2500" dirty="0" smtClean="0"/>
              <a:t/>
            </a:r>
            <a:br>
              <a:rPr lang="ru-RU" sz="2500" dirty="0" smtClean="0"/>
            </a:br>
            <a:r>
              <a:rPr lang="ru-RU" sz="2500" dirty="0" smtClean="0"/>
              <a:t>«</a:t>
            </a:r>
            <a:r>
              <a:rPr lang="ru-RU" sz="2500" i="1" dirty="0" smtClean="0"/>
              <a:t>У крестьянина три сына:</a:t>
            </a:r>
            <a:br>
              <a:rPr lang="ru-RU" sz="2500" i="1" dirty="0" smtClean="0"/>
            </a:br>
            <a:r>
              <a:rPr lang="ru-RU" sz="2500" i="1" dirty="0" smtClean="0"/>
              <a:t/>
            </a:r>
            <a:br>
              <a:rPr lang="ru-RU" sz="2500" i="1" dirty="0" smtClean="0"/>
            </a:br>
            <a:r>
              <a:rPr lang="ru-RU" sz="2500" i="1" dirty="0" smtClean="0"/>
              <a:t>Старший умный был детина,</a:t>
            </a:r>
            <a:br>
              <a:rPr lang="ru-RU" sz="2500" i="1" dirty="0" smtClean="0"/>
            </a:br>
            <a:r>
              <a:rPr lang="ru-RU" sz="2500" i="1" dirty="0" smtClean="0"/>
              <a:t/>
            </a:r>
            <a:br>
              <a:rPr lang="ru-RU" sz="2500" i="1" dirty="0" smtClean="0"/>
            </a:br>
            <a:r>
              <a:rPr lang="ru-RU" sz="2500" i="1" dirty="0" smtClean="0"/>
              <a:t>Средний сын - и так и сяк,</a:t>
            </a:r>
            <a:br>
              <a:rPr lang="ru-RU" sz="2500" i="1" dirty="0" smtClean="0"/>
            </a:br>
            <a:r>
              <a:rPr lang="ru-RU" sz="2500" i="1" dirty="0" smtClean="0"/>
              <a:t/>
            </a:r>
            <a:br>
              <a:rPr lang="ru-RU" sz="2500" i="1" dirty="0" smtClean="0"/>
            </a:br>
            <a:r>
              <a:rPr lang="ru-RU" sz="2500" i="1" dirty="0" smtClean="0"/>
              <a:t>Младший вовсе был </a:t>
            </a:r>
            <a:r>
              <a:rPr lang="ru-RU" sz="2500" i="1" dirty="0" err="1" smtClean="0"/>
              <a:t>дурак</a:t>
            </a:r>
            <a:r>
              <a:rPr lang="ru-RU" sz="2500" i="1" dirty="0" smtClean="0"/>
              <a:t>.»</a:t>
            </a:r>
            <a:br>
              <a:rPr lang="ru-RU" sz="2500" i="1" dirty="0" smtClean="0"/>
            </a:br>
            <a:r>
              <a:rPr lang="ru-RU" sz="2500" dirty="0" smtClean="0"/>
              <a:t/>
            </a:r>
            <a:br>
              <a:rPr lang="ru-RU" sz="2500" dirty="0" smtClean="0"/>
            </a:br>
            <a:r>
              <a:rPr lang="ru-RU" sz="2500" dirty="0" smtClean="0"/>
              <a:t>И вот этого младшего, любимого всеми </a:t>
            </a:r>
            <a:r>
              <a:rPr lang="ru-RU" sz="2500" dirty="0" err="1" smtClean="0"/>
              <a:t>Иванушку-дурочка</a:t>
            </a:r>
            <a:r>
              <a:rPr lang="ru-RU" sz="2500" dirty="0" smtClean="0"/>
              <a:t>, судьба всегда трижды испытывает.</a:t>
            </a:r>
            <a:br>
              <a:rPr lang="ru-RU" sz="2500" dirty="0" smtClean="0"/>
            </a:br>
            <a:r>
              <a:rPr lang="ru-RU" sz="2500" dirty="0" smtClean="0"/>
              <a:t/>
            </a:r>
            <a:br>
              <a:rPr lang="ru-RU" sz="2500" dirty="0" smtClean="0"/>
            </a:br>
            <a:r>
              <a:rPr lang="ru-RU" sz="2500" dirty="0" smtClean="0"/>
              <a:t>А пословицы и поговорки? Ведь буквально пересыпаны числом три: «в трех соснах», «в три ручья», «с три короба».</a:t>
            </a:r>
            <a:br>
              <a:rPr lang="ru-RU" sz="2500" dirty="0" smtClean="0"/>
            </a:br>
            <a:r>
              <a:rPr lang="ru-RU" sz="2500" dirty="0" smtClean="0"/>
              <a:t/>
            </a:r>
            <a:br>
              <a:rPr lang="ru-RU" sz="2500" dirty="0" smtClean="0"/>
            </a:br>
            <a:r>
              <a:rPr lang="ru-RU" sz="2500" dirty="0" smtClean="0"/>
              <a:t>Так от куда оно взялось это магическое «три»?</a:t>
            </a:r>
            <a:br>
              <a:rPr lang="ru-RU" sz="2500" dirty="0" smtClean="0"/>
            </a:br>
            <a:r>
              <a:rPr lang="ru-RU" sz="2500" dirty="0" smtClean="0"/>
              <a:t/>
            </a:r>
            <a:br>
              <a:rPr lang="ru-RU" sz="2500" dirty="0" smtClean="0"/>
            </a:br>
            <a:r>
              <a:rPr lang="ru-RU" sz="2500" dirty="0" smtClean="0"/>
              <a:t>Корни числовой мистики уходят в глубокую древность. Первые эталоны счета были естественными. Каждый знал, что на небе Луна одна и Солнце одно, что у человека две руки, два глаза. А все, что выходило за пределы этих двух чисел, называлось множеством. В языке многих племен Австралии и Полинезии имеются только два числительных, а все остальные образуются при помощи их сочетания: три- один-два; четыре- два-два и так далее. Как свидетельствуют факты, через такой способ счета прошли и другие народы.</a:t>
            </a:r>
            <a:br>
              <a:rPr lang="ru-RU" sz="2500" dirty="0" smtClean="0"/>
            </a:br>
            <a:r>
              <a:rPr lang="ru-RU" sz="2500" dirty="0" smtClean="0"/>
              <a:t/>
            </a:r>
            <a:br>
              <a:rPr lang="ru-RU" sz="2500" dirty="0" smtClean="0"/>
            </a:br>
            <a:r>
              <a:rPr lang="ru-RU" sz="2500" dirty="0" smtClean="0"/>
              <a:t>Любопытно, что число 3 рассматривали не только как счастливое («бог троицу любит»), но и как несчастливое («треклятый»).</a:t>
            </a:r>
            <a:br>
              <a:rPr lang="ru-RU" sz="2500" dirty="0" smtClean="0"/>
            </a:br>
            <a:r>
              <a:rPr lang="ru-RU" sz="2500" dirty="0" smtClean="0"/>
              <a:t/>
            </a:r>
            <a:br>
              <a:rPr lang="ru-RU" sz="2500" dirty="0" smtClean="0"/>
            </a:br>
            <a:r>
              <a:rPr lang="ru-RU" sz="2500" dirty="0" smtClean="0"/>
              <a:t>Число 9 находится в непосредственной связи и зависимости от числа три. От 3 </a:t>
            </a:r>
            <a:r>
              <a:rPr lang="ru-RU" sz="2500" dirty="0" err="1" smtClean="0"/>
              <a:t>х</a:t>
            </a:r>
            <a:r>
              <a:rPr lang="ru-RU" sz="2500" dirty="0" smtClean="0"/>
              <a:t> 4 = 9 делается шаг к 3 </a:t>
            </a:r>
            <a:r>
              <a:rPr lang="ru-RU" sz="2500" dirty="0" err="1" smtClean="0"/>
              <a:t>х</a:t>
            </a:r>
            <a:r>
              <a:rPr lang="ru-RU" sz="2500" dirty="0" smtClean="0"/>
              <a:t> 9 = 27. Это число тоже имеет магическую силу. От него и идет знаменитое сказочное «за тридевять земель».</a:t>
            </a:r>
          </a:p>
          <a:p>
            <a:pPr>
              <a:buNone/>
            </a:pPr>
            <a:endParaRPr lang="ru-RU" b="1"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640960" cy="6336704"/>
          </a:xfrm>
        </p:spPr>
        <p:txBody>
          <a:bodyPr anchor="ctr">
            <a:normAutofit/>
          </a:bodyPr>
          <a:lstStyle/>
          <a:p>
            <a:pPr algn="ctr">
              <a:buNone/>
            </a:pPr>
            <a:r>
              <a:rPr lang="ru-RU" sz="2400" b="1" dirty="0" smtClean="0"/>
              <a:t>Не менее загадочное число «7».</a:t>
            </a:r>
          </a:p>
          <a:p>
            <a:pPr algn="ctr">
              <a:buNone/>
            </a:pPr>
            <a:r>
              <a:rPr lang="ru-RU" sz="1800" dirty="0" smtClean="0"/>
              <a:t>Таинственное число семь! Каким его только не считают: и священным, и божественным, и магическим, и счастливым. Почитали за много столетий до нашей эры, в средние века, почитают и сегодня. Существует мнение о том, как образовалась семидневная неделя. В далекие времена за основу исчисления был взят лунный цикл, равный 28 дням. За этот период Луна проходит через 4 фазы по семь дней в каждой. </a:t>
            </a:r>
          </a:p>
          <a:p>
            <a:pPr algn="ctr">
              <a:buNone/>
            </a:pPr>
            <a:r>
              <a:rPr lang="ru-RU" sz="1800" dirty="0" smtClean="0"/>
              <a:t>В Вавилоне в честь главных богов был выстроен </a:t>
            </a:r>
            <a:r>
              <a:rPr lang="ru-RU" sz="1800" dirty="0" err="1" smtClean="0"/>
              <a:t>семиступенчатый</a:t>
            </a:r>
            <a:r>
              <a:rPr lang="ru-RU" sz="1800" dirty="0" smtClean="0"/>
              <a:t> храм. </a:t>
            </a:r>
            <a:br>
              <a:rPr lang="ru-RU" sz="1800" dirty="0" smtClean="0"/>
            </a:br>
            <a:r>
              <a:rPr lang="ru-RU" sz="1800" dirty="0" smtClean="0"/>
              <a:t>В древней Греции с числом семь связывали представление о законченности и совершенстве. Древний Рим также боготворил число семь. Сам город построен на семи холмах; река Стикс окружающая подземное царство, семь раз обтекает ад, разделенный у Вергилия на семь областей... </a:t>
            </a:r>
            <a:endParaRPr lang="ru-RU" sz="1800" b="1" dirty="0" smtClean="0"/>
          </a:p>
          <a:p>
            <a:pPr>
              <a:buNone/>
            </a:pPr>
            <a:endParaRPr lang="ru-RU" b="1" dirty="0"/>
          </a:p>
        </p:txBody>
      </p:sp>
      <p:pic>
        <p:nvPicPr>
          <p:cNvPr id="14338" name="Picture 2" descr="C:\Users\Vasya\Desktop\oldest-roma.jpg"/>
          <p:cNvPicPr>
            <a:picLocks noChangeAspect="1" noChangeArrowheads="1"/>
          </p:cNvPicPr>
          <p:nvPr/>
        </p:nvPicPr>
        <p:blipFill>
          <a:blip r:embed="rId2" cstate="print"/>
          <a:srcRect/>
          <a:stretch>
            <a:fillRect/>
          </a:stretch>
        </p:blipFill>
        <p:spPr bwMode="auto">
          <a:xfrm>
            <a:off x="251520" y="4941168"/>
            <a:ext cx="4248472" cy="1800200"/>
          </a:xfrm>
          <a:prstGeom prst="rect">
            <a:avLst/>
          </a:prstGeom>
          <a:noFill/>
        </p:spPr>
      </p:pic>
      <p:pic>
        <p:nvPicPr>
          <p:cNvPr id="14339" name="Picture 3" descr="C:\Users\Vasya\Desktop\11_afiny-greciya.jpg"/>
          <p:cNvPicPr>
            <a:picLocks noChangeAspect="1" noChangeArrowheads="1"/>
          </p:cNvPicPr>
          <p:nvPr/>
        </p:nvPicPr>
        <p:blipFill>
          <a:blip r:embed="rId3" cstate="print"/>
          <a:srcRect/>
          <a:stretch>
            <a:fillRect/>
          </a:stretch>
        </p:blipFill>
        <p:spPr bwMode="auto">
          <a:xfrm>
            <a:off x="4716016" y="4941168"/>
            <a:ext cx="4214242" cy="1777380"/>
          </a:xfrm>
          <a:prstGeom prst="rect">
            <a:avLst/>
          </a:prstGeom>
          <a:noFill/>
        </p:spPr>
      </p:pic>
      <p:pic>
        <p:nvPicPr>
          <p:cNvPr id="14340" name="Picture 4" descr="C:\Users\Vasya\Desktop\69536453_serp_molot4.jpg"/>
          <p:cNvPicPr>
            <a:picLocks noChangeAspect="1" noChangeArrowheads="1"/>
          </p:cNvPicPr>
          <p:nvPr/>
        </p:nvPicPr>
        <p:blipFill>
          <a:blip r:embed="rId4" cstate="print"/>
          <a:srcRect/>
          <a:stretch>
            <a:fillRect/>
          </a:stretch>
        </p:blipFill>
        <p:spPr bwMode="auto">
          <a:xfrm>
            <a:off x="755576" y="620688"/>
            <a:ext cx="1399767" cy="1278048"/>
          </a:xfrm>
          <a:prstGeom prst="rect">
            <a:avLst/>
          </a:prstGeom>
          <a:noFill/>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179512" y="188640"/>
            <a:ext cx="8712968" cy="6480720"/>
          </a:xfrm>
        </p:spPr>
        <p:txBody>
          <a:bodyPr>
            <a:normAutofit fontScale="85000" lnSpcReduction="20000"/>
          </a:bodyPr>
          <a:lstStyle/>
          <a:p>
            <a:pPr algn="ctr">
              <a:buNone/>
            </a:pPr>
            <a:r>
              <a:rPr lang="ru-RU" sz="1900" i="1" dirty="0" smtClean="0"/>
              <a:t>С древнейших времен у всех народов, во всех странах мира цифра семь играла исключительно важную роль. Она проникла во все области жизни, встречалась в пословицах, поговорках, сказках, легендах, литературных произведениях.</a:t>
            </a:r>
          </a:p>
          <a:p>
            <a:pPr algn="ctr">
              <a:buNone/>
            </a:pPr>
            <a:endParaRPr lang="ru-RU" sz="1400" dirty="0" smtClean="0"/>
          </a:p>
          <a:p>
            <a:r>
              <a:rPr lang="ru-RU" sz="1400" dirty="0" smtClean="0"/>
              <a:t>В литературе. У Пушкина в «Сказке о мертвой царевне и семи богатырях»: </a:t>
            </a:r>
            <a:br>
              <a:rPr lang="ru-RU" sz="1400" dirty="0" smtClean="0"/>
            </a:br>
            <a:r>
              <a:rPr lang="ru-RU" sz="1400" dirty="0" smtClean="0"/>
              <a:t/>
            </a:r>
            <a:br>
              <a:rPr lang="ru-RU" sz="1400" dirty="0" smtClean="0"/>
            </a:br>
            <a:r>
              <a:rPr lang="ru-RU" sz="1400" dirty="0" smtClean="0"/>
              <a:t>А приданое готово: </a:t>
            </a:r>
            <a:br>
              <a:rPr lang="ru-RU" sz="1400" dirty="0" smtClean="0"/>
            </a:br>
            <a:r>
              <a:rPr lang="ru-RU" sz="1400" dirty="0" smtClean="0"/>
              <a:t/>
            </a:r>
            <a:br>
              <a:rPr lang="ru-RU" sz="1400" dirty="0" smtClean="0"/>
            </a:br>
            <a:r>
              <a:rPr lang="ru-RU" sz="1400" dirty="0" smtClean="0"/>
              <a:t>Семь торговых городов, </a:t>
            </a:r>
            <a:br>
              <a:rPr lang="ru-RU" sz="1400" dirty="0" smtClean="0"/>
            </a:br>
            <a:r>
              <a:rPr lang="ru-RU" sz="1400" dirty="0" smtClean="0"/>
              <a:t/>
            </a:r>
            <a:br>
              <a:rPr lang="ru-RU" sz="1400" dirty="0" smtClean="0"/>
            </a:br>
            <a:r>
              <a:rPr lang="ru-RU" sz="1400" dirty="0" smtClean="0"/>
              <a:t>Да сто сорок теремов. </a:t>
            </a:r>
            <a:br>
              <a:rPr lang="ru-RU" sz="1400" dirty="0" smtClean="0"/>
            </a:br>
            <a:r>
              <a:rPr lang="ru-RU" sz="1400" dirty="0" smtClean="0"/>
              <a:t/>
            </a:r>
            <a:br>
              <a:rPr lang="ru-RU" sz="1400" dirty="0" smtClean="0"/>
            </a:br>
            <a:endParaRPr lang="ru-RU" sz="1400" dirty="0" smtClean="0"/>
          </a:p>
          <a:p>
            <a:r>
              <a:rPr lang="ru-RU" sz="1400" dirty="0" smtClean="0"/>
              <a:t>В «Пиковой даме» у Германа магическая семерка: «Тройка, семерка, туз не выходили из его головы…» </a:t>
            </a:r>
            <a:br>
              <a:rPr lang="ru-RU" sz="1400" dirty="0" smtClean="0"/>
            </a:br>
            <a:r>
              <a:rPr lang="ru-RU" sz="1400" dirty="0" smtClean="0"/>
              <a:t/>
            </a:r>
            <a:br>
              <a:rPr lang="ru-RU" sz="1400" dirty="0" smtClean="0"/>
            </a:br>
            <a:endParaRPr lang="ru-RU" sz="1400" dirty="0" smtClean="0"/>
          </a:p>
          <a:p>
            <a:r>
              <a:rPr lang="ru-RU" sz="1400" dirty="0" smtClean="0"/>
              <a:t>В поэме «Кому на Руси жить хорошо» Н. А. Некрасова: </a:t>
            </a:r>
            <a:br>
              <a:rPr lang="ru-RU" sz="1400" dirty="0" smtClean="0"/>
            </a:br>
            <a:r>
              <a:rPr lang="ru-RU" sz="1400" dirty="0" smtClean="0"/>
              <a:t/>
            </a:r>
            <a:br>
              <a:rPr lang="ru-RU" sz="1400" dirty="0" smtClean="0"/>
            </a:br>
            <a:r>
              <a:rPr lang="ru-RU" sz="1400" dirty="0" smtClean="0"/>
              <a:t>На столбовой дороженьке </a:t>
            </a:r>
            <a:br>
              <a:rPr lang="ru-RU" sz="1400" dirty="0" smtClean="0"/>
            </a:br>
            <a:r>
              <a:rPr lang="ru-RU" sz="1400" dirty="0" smtClean="0"/>
              <a:t/>
            </a:r>
            <a:br>
              <a:rPr lang="ru-RU" sz="1400" dirty="0" smtClean="0"/>
            </a:br>
            <a:r>
              <a:rPr lang="ru-RU" sz="1400" dirty="0" smtClean="0"/>
              <a:t>Сошлись семь мужиков… </a:t>
            </a:r>
            <a:br>
              <a:rPr lang="ru-RU" sz="1400" dirty="0" smtClean="0"/>
            </a:br>
            <a:r>
              <a:rPr lang="ru-RU" sz="1400" dirty="0" smtClean="0"/>
              <a:t/>
            </a:r>
            <a:br>
              <a:rPr lang="ru-RU" sz="1400" dirty="0" smtClean="0"/>
            </a:br>
            <a:endParaRPr lang="ru-RU" sz="1400" dirty="0" smtClean="0"/>
          </a:p>
          <a:p>
            <a:r>
              <a:rPr lang="ru-RU" sz="1400" dirty="0" smtClean="0"/>
              <a:t>У А. П. Чехова в «Жалобной книге»: «Хоть ты Иванов седьмой, а </a:t>
            </a:r>
            <a:r>
              <a:rPr lang="ru-RU" sz="1400" dirty="0" err="1" smtClean="0"/>
              <a:t>дурак</a:t>
            </a:r>
            <a:r>
              <a:rPr lang="ru-RU" sz="1400" dirty="0" smtClean="0"/>
              <a:t>…». </a:t>
            </a:r>
            <a:br>
              <a:rPr lang="ru-RU" sz="1400" dirty="0" smtClean="0"/>
            </a:br>
            <a:r>
              <a:rPr lang="ru-RU" sz="1400" dirty="0" smtClean="0"/>
              <a:t/>
            </a:r>
            <a:br>
              <a:rPr lang="ru-RU" sz="1400" dirty="0" smtClean="0"/>
            </a:br>
            <a:endParaRPr lang="ru-RU" sz="1400" dirty="0" smtClean="0"/>
          </a:p>
          <a:p>
            <a:r>
              <a:rPr lang="ru-RU" sz="1400" dirty="0" smtClean="0"/>
              <a:t>У Синей бороды было семь жен. </a:t>
            </a:r>
            <a:br>
              <a:rPr lang="ru-RU" sz="1400" dirty="0" smtClean="0"/>
            </a:br>
            <a:endParaRPr lang="ru-RU" sz="1400" dirty="0" smtClean="0"/>
          </a:p>
          <a:p>
            <a:r>
              <a:rPr lang="ru-RU" sz="1400" dirty="0" smtClean="0"/>
              <a:t>Семерка в пословицах: семи смертям не бывать, а одной не миновать; с одного вола семь шкур не дерут; у семи нянек дитя без глазу; глухому попу семи обеден не служат; </a:t>
            </a:r>
            <a:r>
              <a:rPr lang="ru-RU" sz="1400" dirty="0" err="1" smtClean="0"/>
              <a:t>семерицею</a:t>
            </a:r>
            <a:r>
              <a:rPr lang="ru-RU" sz="1400" dirty="0" smtClean="0"/>
              <a:t> воздать; семь пятниц на неделе; семь </a:t>
            </a:r>
            <a:r>
              <a:rPr lang="ru-RU" sz="1400" dirty="0" err="1" smtClean="0"/>
              <a:t>дураков</a:t>
            </a:r>
            <a:r>
              <a:rPr lang="ru-RU" sz="1400" dirty="0" smtClean="0"/>
              <a:t> одному умному не равны; семеро одного не ждут; семь раз отмерь, один — раз отрежь; семь бед — один ответ; за семь верст киселя хлебать; седьмая вода на киселе; семи пядей во лбу; один с сошкой, семеро с ложкой; работал до седьмого пота, или — семь потов сойдет. </a:t>
            </a:r>
            <a:br>
              <a:rPr lang="ru-RU" sz="1400" dirty="0" smtClean="0"/>
            </a:br>
            <a:endParaRPr lang="ru-RU" sz="1400" dirty="0" smtClean="0"/>
          </a:p>
          <a:p>
            <a:r>
              <a:rPr lang="ru-RU" sz="1400" dirty="0" smtClean="0"/>
              <a:t>В древнерусском языке были слова «</a:t>
            </a:r>
            <a:r>
              <a:rPr lang="ru-RU" sz="1400" dirty="0" err="1" smtClean="0"/>
              <a:t>седмина</a:t>
            </a:r>
            <a:r>
              <a:rPr lang="ru-RU" sz="1400" dirty="0" smtClean="0"/>
              <a:t>» и «седмица» — число, состоящее из семи: «</a:t>
            </a:r>
            <a:r>
              <a:rPr lang="ru-RU" sz="1400" dirty="0" err="1" smtClean="0"/>
              <a:t>семицею</a:t>
            </a:r>
            <a:r>
              <a:rPr lang="ru-RU" sz="1400" dirty="0" smtClean="0"/>
              <a:t> семь», то есть сорок девять. Неделя тоже называлась седмицей. </a:t>
            </a:r>
            <a:br>
              <a:rPr lang="ru-RU" sz="1400" dirty="0" smtClean="0"/>
            </a:br>
            <a:endParaRPr lang="ru-RU" sz="1400" dirty="0" smtClean="0"/>
          </a:p>
          <a:p>
            <a:r>
              <a:rPr lang="ru-RU" sz="1400" dirty="0" smtClean="0"/>
              <a:t>В загадках: семьдесят одежек, а все без застежек (лук и капуста); семеро братьев в одной горнице (горох); семь верст до небес и все лесом, или — сыпь, </a:t>
            </a:r>
            <a:r>
              <a:rPr lang="ru-RU" sz="1400" dirty="0" err="1" smtClean="0"/>
              <a:t>Кургузка</a:t>
            </a:r>
            <a:r>
              <a:rPr lang="ru-RU" sz="1400" dirty="0" smtClean="0"/>
              <a:t>, семь верст до Курска.</a:t>
            </a:r>
          </a:p>
          <a:p>
            <a:pPr algn="ctr"/>
            <a:endParaRPr lang="ru-RU" sz="14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16632"/>
            <a:ext cx="8856984" cy="6624736"/>
          </a:xfrm>
        </p:spPr>
        <p:txBody>
          <a:bodyPr anchor="b">
            <a:normAutofit fontScale="70000" lnSpcReduction="20000"/>
          </a:bodyPr>
          <a:lstStyle/>
          <a:p>
            <a:pPr algn="ctr">
              <a:buNone/>
            </a:pPr>
            <a:r>
              <a:rPr lang="ru-RU" sz="3400" b="1" dirty="0" smtClean="0"/>
              <a:t>Стихотворные размеры.</a:t>
            </a:r>
          </a:p>
          <a:p>
            <a:pPr>
              <a:buNone/>
            </a:pPr>
            <a:endParaRPr lang="ru-RU" dirty="0" smtClean="0"/>
          </a:p>
          <a:p>
            <a:pPr>
              <a:buNone/>
            </a:pPr>
            <a:r>
              <a:rPr lang="ru-RU" dirty="0" smtClean="0"/>
              <a:t>     Есть пять основных стихотворных размеров: два двудольных - ямб и хорей и три трехдольных - дактиль, амфибрахий и анапест..Обозначая ударные слоги знаком “+”, безударные знаком “- ” и разделяя стопы косой чертой: “/”, эти строчки можно изобразить схемой:</a:t>
            </a:r>
          </a:p>
          <a:p>
            <a:pPr>
              <a:buNone/>
            </a:pPr>
            <a:r>
              <a:rPr lang="ru-RU" dirty="0" smtClean="0"/>
              <a:t/>
            </a:r>
            <a:br>
              <a:rPr lang="ru-RU" dirty="0" smtClean="0"/>
            </a:br>
            <a:r>
              <a:rPr lang="ru-RU" dirty="0" smtClean="0"/>
              <a:t>- + / - + / - + / - + / - </a:t>
            </a:r>
            <a:br>
              <a:rPr lang="ru-RU" dirty="0" smtClean="0"/>
            </a:br>
            <a:r>
              <a:rPr lang="ru-RU" dirty="0" smtClean="0"/>
              <a:t>- + / - + / - + / - +</a:t>
            </a:r>
            <a:br>
              <a:rPr lang="ru-RU" dirty="0" smtClean="0"/>
            </a:br>
            <a:r>
              <a:rPr lang="ru-RU" dirty="0" smtClean="0"/>
              <a:t>(Нет: рано чувства в нем остыли; </a:t>
            </a:r>
            <a:br>
              <a:rPr lang="ru-RU" dirty="0" smtClean="0"/>
            </a:br>
            <a:r>
              <a:rPr lang="ru-RU" dirty="0" smtClean="0"/>
              <a:t>Ему наскучил света шум…)</a:t>
            </a:r>
            <a:br>
              <a:rPr lang="ru-RU" dirty="0" smtClean="0"/>
            </a:br>
            <a:endParaRPr lang="ru-RU" dirty="0" smtClean="0"/>
          </a:p>
          <a:p>
            <a:pPr>
              <a:buNone/>
            </a:pPr>
            <a:r>
              <a:rPr lang="ru-RU" dirty="0" smtClean="0"/>
              <a:t>     А если заменить в этой схеме “+” на 1, а “- ” на 0 и уберем разделительную черту. Тогда схема примет вид:</a:t>
            </a:r>
            <a:br>
              <a:rPr lang="ru-RU" dirty="0" smtClean="0"/>
            </a:br>
            <a:r>
              <a:rPr lang="ru-RU" dirty="0" smtClean="0"/>
              <a:t>010101010 </a:t>
            </a:r>
            <a:br>
              <a:rPr lang="ru-RU" dirty="0" smtClean="0"/>
            </a:br>
            <a:r>
              <a:rPr lang="ru-RU" dirty="0" smtClean="0"/>
              <a:t>01010101</a:t>
            </a:r>
            <a:br>
              <a:rPr lang="ru-RU" dirty="0" smtClean="0"/>
            </a:br>
            <a:r>
              <a:rPr lang="ru-RU" dirty="0" smtClean="0"/>
              <a:t>Теперь переведем из двоичной системы счисления в десятичную. Получим:</a:t>
            </a:r>
            <a:br>
              <a:rPr lang="ru-RU" dirty="0" smtClean="0"/>
            </a:br>
            <a:r>
              <a:rPr lang="ru-RU" dirty="0" smtClean="0"/>
              <a:t>0.28+ 1.27 + 0.26 + 1.25+ 0.24+ 1.23+ 0.22+ 1.21 + 0.20 = 27 + 25+ 23+ 21= 128 + 32 + 8 + 2 = 170 и</a:t>
            </a:r>
            <a:br>
              <a:rPr lang="ru-RU" dirty="0" smtClean="0"/>
            </a:br>
            <a:r>
              <a:rPr lang="ru-RU" dirty="0" smtClean="0"/>
              <a:t>0.27+ 1.26 + 0.25 + 1.24+ 0.23+ 1.22+ 0.21+ 1.20 = 26 + 24+ 22+ 20= 64 + 16 + 4 + 1 = </a:t>
            </a:r>
            <a:br>
              <a:rPr lang="ru-RU" dirty="0" smtClean="0"/>
            </a:br>
            <a:r>
              <a:rPr lang="ru-RU" dirty="0" smtClean="0"/>
              <a:t>= 85 </a:t>
            </a:r>
            <a:br>
              <a:rPr lang="ru-RU" dirty="0" smtClean="0"/>
            </a:br>
            <a:r>
              <a:rPr lang="ru-RU" dirty="0" smtClean="0"/>
              <a:t>Число второй строчки в 2 раза меньше первой.</a:t>
            </a:r>
            <a:br>
              <a:rPr lang="ru-RU" dirty="0" smtClean="0"/>
            </a:br>
            <a:r>
              <a:rPr lang="ru-RU" dirty="0" smtClean="0"/>
              <a:t>Если сделать такие же математические изменения с хореем, то получим те же числа.</a:t>
            </a:r>
            <a:br>
              <a:rPr lang="ru-RU" dirty="0" smtClean="0"/>
            </a:br>
            <a:r>
              <a:rPr lang="ru-RU" dirty="0" smtClean="0"/>
              <a:t>Так же для стихотворений можно строить графики</a:t>
            </a:r>
            <a:br>
              <a:rPr lang="ru-RU" dirty="0" smtClean="0"/>
            </a:br>
            <a:endParaRPr lang="ru-RU"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640960" cy="6741368"/>
          </a:xfrm>
        </p:spPr>
        <p:txBody>
          <a:bodyPr>
            <a:normAutofit lnSpcReduction="10000"/>
          </a:bodyPr>
          <a:lstStyle/>
          <a:p>
            <a:pPr>
              <a:buNone/>
            </a:pPr>
            <a:r>
              <a:rPr lang="ru-RU" sz="1500" i="1" dirty="0" smtClean="0"/>
              <a:t>       «Второе Рождество на берегу </a:t>
            </a:r>
            <a:br>
              <a:rPr lang="ru-RU" sz="1500" i="1" dirty="0" smtClean="0"/>
            </a:br>
            <a:r>
              <a:rPr lang="ru-RU" sz="1500" i="1" dirty="0" smtClean="0"/>
              <a:t>незамерзающего </a:t>
            </a:r>
            <a:r>
              <a:rPr lang="ru-RU" sz="1500" i="1" dirty="0" err="1" smtClean="0"/>
              <a:t>Понта</a:t>
            </a:r>
            <a:r>
              <a:rPr lang="ru-RU" sz="1500" i="1" dirty="0" smtClean="0"/>
              <a:t>. </a:t>
            </a:r>
            <a:br>
              <a:rPr lang="ru-RU" sz="1500" i="1" dirty="0" smtClean="0"/>
            </a:br>
            <a:r>
              <a:rPr lang="ru-RU" sz="1500" i="1" dirty="0" smtClean="0"/>
              <a:t>Звезда Царей над изгородью порта. </a:t>
            </a:r>
            <a:br>
              <a:rPr lang="ru-RU" sz="1500" i="1" dirty="0" smtClean="0"/>
            </a:br>
            <a:r>
              <a:rPr lang="ru-RU" sz="1500" i="1" dirty="0" smtClean="0"/>
              <a:t>И не могу сказать, что не могу </a:t>
            </a:r>
            <a:br>
              <a:rPr lang="ru-RU" sz="1500" i="1" dirty="0" smtClean="0"/>
            </a:br>
            <a:r>
              <a:rPr lang="ru-RU" sz="1500" i="1" dirty="0" smtClean="0"/>
              <a:t>жить без тебя - поскольку я живу. </a:t>
            </a:r>
            <a:br>
              <a:rPr lang="ru-RU" sz="1500" i="1" dirty="0" smtClean="0"/>
            </a:br>
            <a:r>
              <a:rPr lang="ru-RU" sz="1500" i="1" dirty="0" smtClean="0"/>
              <a:t>Как видно из бумаги. Существую; </a:t>
            </a:r>
            <a:br>
              <a:rPr lang="ru-RU" sz="1500" i="1" dirty="0" smtClean="0"/>
            </a:br>
            <a:r>
              <a:rPr lang="ru-RU" sz="1500" i="1" dirty="0" smtClean="0"/>
              <a:t>глотаю пиво, пачкаю листву и </a:t>
            </a:r>
            <a:br>
              <a:rPr lang="ru-RU" sz="1500" i="1" dirty="0" smtClean="0"/>
            </a:br>
            <a:r>
              <a:rPr lang="ru-RU" sz="1500" i="1" dirty="0" smtClean="0"/>
              <a:t>топчу траву.»</a:t>
            </a:r>
            <a:r>
              <a:rPr lang="ru-RU" dirty="0" smtClean="0"/>
              <a:t/>
            </a:r>
            <a:br>
              <a:rPr lang="ru-RU" dirty="0" smtClean="0"/>
            </a:br>
            <a:r>
              <a:rPr lang="ru-RU" dirty="0" smtClean="0"/>
              <a:t/>
            </a:r>
            <a:br>
              <a:rPr lang="ru-RU" dirty="0" smtClean="0"/>
            </a:br>
            <a:r>
              <a:rPr lang="ru-RU" sz="2200" dirty="0" smtClean="0"/>
              <a:t>Изображая эту строфу в двоичном коде и переводя его в десятичную систему, получаем:</a:t>
            </a:r>
            <a:br>
              <a:rPr lang="ru-RU" sz="2200" dirty="0" smtClean="0"/>
            </a:br>
            <a:r>
              <a:rPr lang="ru-RU" sz="2200" dirty="0" smtClean="0"/>
              <a:t>0100010001 = 273 </a:t>
            </a:r>
            <a:br>
              <a:rPr lang="ru-RU" sz="2200" dirty="0" smtClean="0"/>
            </a:br>
            <a:r>
              <a:rPr lang="ru-RU" sz="2200" dirty="0" smtClean="0"/>
              <a:t>000100010 = 34 </a:t>
            </a:r>
            <a:br>
              <a:rPr lang="ru-RU" sz="2200" dirty="0" smtClean="0"/>
            </a:br>
            <a:r>
              <a:rPr lang="ru-RU" sz="2200" dirty="0" smtClean="0"/>
              <a:t>00010100010 = 162 </a:t>
            </a:r>
            <a:br>
              <a:rPr lang="ru-RU" sz="2200" dirty="0" smtClean="0"/>
            </a:br>
            <a:r>
              <a:rPr lang="ru-RU" sz="2200" dirty="0" smtClean="0"/>
              <a:t>0001010101 = 85 </a:t>
            </a:r>
            <a:br>
              <a:rPr lang="ru-RU" sz="2200" dirty="0" smtClean="0"/>
            </a:br>
            <a:r>
              <a:rPr lang="ru-RU" sz="2200" dirty="0" smtClean="0"/>
              <a:t>0001010001 = 81 </a:t>
            </a:r>
            <a:br>
              <a:rPr lang="ru-RU" sz="2200" dirty="0" smtClean="0"/>
            </a:br>
            <a:r>
              <a:rPr lang="ru-RU" sz="2200" dirty="0" smtClean="0"/>
              <a:t>01000100010 = 546 </a:t>
            </a:r>
            <a:br>
              <a:rPr lang="ru-RU" sz="2200" dirty="0" smtClean="0"/>
            </a:br>
            <a:r>
              <a:rPr lang="ru-RU" sz="2200" dirty="0" smtClean="0"/>
              <a:t>00010100010 = 162 </a:t>
            </a:r>
            <a:br>
              <a:rPr lang="ru-RU" sz="2200" dirty="0" smtClean="0"/>
            </a:br>
            <a:r>
              <a:rPr lang="ru-RU" sz="2200" dirty="0" smtClean="0"/>
              <a:t>0001 = 1</a:t>
            </a:r>
            <a:br>
              <a:rPr lang="ru-RU" sz="2200" dirty="0" smtClean="0"/>
            </a:br>
            <a:r>
              <a:rPr lang="ru-RU" sz="2200" dirty="0" smtClean="0"/>
              <a:t>Если принять за денницу число 273, то получим график</a:t>
            </a:r>
            <a:r>
              <a:rPr lang="en-US" sz="2200" dirty="0" smtClean="0"/>
              <a:t>.</a:t>
            </a:r>
            <a:r>
              <a:rPr lang="ru-RU" sz="2200" dirty="0" smtClean="0"/>
              <a:t/>
            </a:r>
            <a:br>
              <a:rPr lang="ru-RU" sz="2200" dirty="0" smtClean="0"/>
            </a:br>
            <a:r>
              <a:rPr lang="ru-RU" sz="2200" dirty="0" smtClean="0"/>
              <a:t>Подобным же образом можно построить графики для любого стихотворного произведения. Эти графики отражают метроритмическую пульсацию стихотворения.</a:t>
            </a:r>
            <a:endParaRPr lang="ru-RU" sz="2200" dirty="0"/>
          </a:p>
        </p:txBody>
      </p:sp>
      <p:pic>
        <p:nvPicPr>
          <p:cNvPr id="15362" name="Picture 2" descr="C:\Users\Vasya\Desktop\Y69dcY3egGQ.jpg"/>
          <p:cNvPicPr>
            <a:picLocks noChangeAspect="1" noChangeArrowheads="1"/>
          </p:cNvPicPr>
          <p:nvPr/>
        </p:nvPicPr>
        <p:blipFill>
          <a:blip r:embed="rId2" cstate="print"/>
          <a:srcRect/>
          <a:stretch>
            <a:fillRect/>
          </a:stretch>
        </p:blipFill>
        <p:spPr bwMode="auto">
          <a:xfrm>
            <a:off x="2915816" y="2708920"/>
            <a:ext cx="6048672" cy="2232248"/>
          </a:xfrm>
          <a:prstGeom prst="rect">
            <a:avLst/>
          </a:prstGeom>
          <a:noFill/>
        </p:spPr>
      </p:pic>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Текст 9"/>
          <p:cNvSpPr>
            <a:spLocks noGrp="1"/>
          </p:cNvSpPr>
          <p:nvPr>
            <p:ph type="body" idx="1"/>
          </p:nvPr>
        </p:nvSpPr>
        <p:spPr>
          <a:xfrm>
            <a:off x="251520" y="764704"/>
            <a:ext cx="8640960" cy="639762"/>
          </a:xfrm>
        </p:spPr>
        <p:txBody>
          <a:bodyPr>
            <a:normAutofit lnSpcReduction="10000"/>
          </a:bodyPr>
          <a:lstStyle/>
          <a:p>
            <a:r>
              <a:rPr lang="ru-RU" sz="1400" i="1" dirty="0" smtClean="0"/>
              <a:t>А сейчас мы Вам покажем как при помощи чисел можно зашифровать любые стихи. Подсказка: чтобы понять, какой перед Вами стих, читайте числа выразительно, соблюдая интонацию.</a:t>
            </a:r>
            <a:endParaRPr lang="ru-RU" sz="1400" i="1" dirty="0"/>
          </a:p>
        </p:txBody>
      </p:sp>
      <p:sp>
        <p:nvSpPr>
          <p:cNvPr id="12" name="Текст 11"/>
          <p:cNvSpPr>
            <a:spLocks noGrp="1"/>
          </p:cNvSpPr>
          <p:nvPr>
            <p:ph type="body" sz="half" idx="3"/>
          </p:nvPr>
        </p:nvSpPr>
        <p:spPr>
          <a:xfrm>
            <a:off x="323528" y="188640"/>
            <a:ext cx="8568952" cy="639762"/>
          </a:xfrm>
        </p:spPr>
        <p:txBody>
          <a:bodyPr/>
          <a:lstStyle/>
          <a:p>
            <a:r>
              <a:rPr lang="ru-RU" dirty="0" smtClean="0"/>
              <a:t>Стихи в цифрах.</a:t>
            </a:r>
            <a:endParaRPr lang="ru-RU" dirty="0"/>
          </a:p>
        </p:txBody>
      </p:sp>
      <p:sp>
        <p:nvSpPr>
          <p:cNvPr id="11" name="Содержимое 10"/>
          <p:cNvSpPr>
            <a:spLocks noGrp="1"/>
          </p:cNvSpPr>
          <p:nvPr>
            <p:ph sz="quarter" idx="2"/>
          </p:nvPr>
        </p:nvSpPr>
        <p:spPr>
          <a:xfrm>
            <a:off x="457200" y="1556792"/>
            <a:ext cx="4040188" cy="4569371"/>
          </a:xfrm>
        </p:spPr>
        <p:txBody>
          <a:bodyPr>
            <a:normAutofit fontScale="92500" lnSpcReduction="20000"/>
          </a:bodyPr>
          <a:lstStyle/>
          <a:p>
            <a:pPr>
              <a:buNone/>
            </a:pPr>
            <a:r>
              <a:rPr lang="ru-RU" sz="1900" dirty="0" smtClean="0"/>
              <a:t>Пушкин: </a:t>
            </a:r>
            <a:br>
              <a:rPr lang="ru-RU" sz="1900" dirty="0" smtClean="0"/>
            </a:br>
            <a:r>
              <a:rPr lang="ru-RU" sz="1900" dirty="0" smtClean="0"/>
              <a:t>17 30 48</a:t>
            </a:r>
            <a:br>
              <a:rPr lang="ru-RU" sz="1900" dirty="0" smtClean="0"/>
            </a:br>
            <a:r>
              <a:rPr lang="ru-RU" sz="1900" dirty="0" smtClean="0"/>
              <a:t>140 10 01</a:t>
            </a:r>
            <a:br>
              <a:rPr lang="ru-RU" sz="1900" dirty="0" smtClean="0"/>
            </a:br>
            <a:r>
              <a:rPr lang="ru-RU" sz="1900" dirty="0" smtClean="0"/>
              <a:t>126 138</a:t>
            </a:r>
            <a:br>
              <a:rPr lang="ru-RU" sz="1900" dirty="0" smtClean="0"/>
            </a:br>
            <a:r>
              <a:rPr lang="ru-RU" sz="1900" dirty="0" smtClean="0"/>
              <a:t>140 3 501</a:t>
            </a:r>
            <a:br>
              <a:rPr lang="ru-RU" sz="1900" dirty="0" smtClean="0"/>
            </a:br>
            <a:endParaRPr lang="ru-RU" sz="1900" dirty="0" smtClean="0"/>
          </a:p>
          <a:p>
            <a:pPr>
              <a:buNone/>
            </a:pPr>
            <a:r>
              <a:rPr lang="ru-RU" sz="1900" dirty="0" smtClean="0"/>
              <a:t>Есенин:</a:t>
            </a:r>
            <a:br>
              <a:rPr lang="ru-RU" sz="1900" dirty="0" smtClean="0"/>
            </a:br>
            <a:r>
              <a:rPr lang="ru-RU" sz="1900" dirty="0" smtClean="0"/>
              <a:t>14 126 14</a:t>
            </a:r>
            <a:br>
              <a:rPr lang="ru-RU" sz="1900" dirty="0" smtClean="0"/>
            </a:br>
            <a:r>
              <a:rPr lang="ru-RU" sz="1900" dirty="0" smtClean="0"/>
              <a:t>132 17 43...</a:t>
            </a:r>
            <a:br>
              <a:rPr lang="ru-RU" sz="1900" dirty="0" smtClean="0"/>
            </a:br>
            <a:r>
              <a:rPr lang="ru-RU" sz="1900" dirty="0" smtClean="0"/>
              <a:t>16 42 511</a:t>
            </a:r>
            <a:br>
              <a:rPr lang="ru-RU" sz="1900" dirty="0" smtClean="0"/>
            </a:br>
            <a:r>
              <a:rPr lang="ru-RU" sz="1900" dirty="0" smtClean="0"/>
              <a:t>704 83</a:t>
            </a:r>
          </a:p>
          <a:p>
            <a:pPr>
              <a:buNone/>
            </a:pPr>
            <a:r>
              <a:rPr lang="ru-RU" sz="1900" dirty="0" smtClean="0"/>
              <a:t>           …</a:t>
            </a:r>
            <a:br>
              <a:rPr lang="ru-RU" sz="1900" dirty="0" smtClean="0"/>
            </a:br>
            <a:r>
              <a:rPr lang="ru-RU" sz="1900" dirty="0" smtClean="0"/>
              <a:t/>
            </a:r>
            <a:br>
              <a:rPr lang="ru-RU" sz="1900" dirty="0" smtClean="0"/>
            </a:br>
            <a:r>
              <a:rPr lang="ru-RU" sz="1900" dirty="0" smtClean="0"/>
              <a:t>170! 16 39</a:t>
            </a:r>
            <a:br>
              <a:rPr lang="ru-RU" sz="1900" dirty="0" smtClean="0"/>
            </a:br>
            <a:r>
              <a:rPr lang="ru-RU" sz="1900" dirty="0" smtClean="0"/>
              <a:t>514 700 142</a:t>
            </a:r>
            <a:br>
              <a:rPr lang="ru-RU" sz="1900" dirty="0" smtClean="0"/>
            </a:br>
            <a:r>
              <a:rPr lang="ru-RU" sz="1900" dirty="0" smtClean="0"/>
              <a:t>612 349</a:t>
            </a:r>
            <a:br>
              <a:rPr lang="ru-RU" sz="1900" dirty="0" smtClean="0"/>
            </a:br>
            <a:r>
              <a:rPr lang="ru-RU" sz="1900" dirty="0" smtClean="0"/>
              <a:t>17 114 02</a:t>
            </a:r>
            <a:r>
              <a:rPr lang="ru-RU" dirty="0" smtClean="0"/>
              <a:t/>
            </a:r>
            <a:br>
              <a:rPr lang="ru-RU" dirty="0" smtClean="0"/>
            </a:br>
            <a:r>
              <a:rPr lang="ru-RU" dirty="0" smtClean="0"/>
              <a:t/>
            </a:r>
            <a:br>
              <a:rPr lang="ru-RU" dirty="0" smtClean="0"/>
            </a:br>
            <a:endParaRPr lang="ru-RU" b="1" dirty="0"/>
          </a:p>
        </p:txBody>
      </p:sp>
      <p:sp>
        <p:nvSpPr>
          <p:cNvPr id="13" name="Содержимое 12"/>
          <p:cNvSpPr>
            <a:spLocks noGrp="1"/>
          </p:cNvSpPr>
          <p:nvPr>
            <p:ph sz="quarter" idx="4"/>
          </p:nvPr>
        </p:nvSpPr>
        <p:spPr>
          <a:xfrm>
            <a:off x="4645025" y="1556792"/>
            <a:ext cx="4041775" cy="4569371"/>
          </a:xfrm>
        </p:spPr>
        <p:txBody>
          <a:bodyPr>
            <a:noAutofit/>
          </a:bodyPr>
          <a:lstStyle/>
          <a:p>
            <a:pPr>
              <a:buNone/>
            </a:pPr>
            <a:r>
              <a:rPr lang="ru-RU" sz="1400" dirty="0" smtClean="0"/>
              <a:t>      Я помню чудное мгновенье:</a:t>
            </a:r>
            <a:br>
              <a:rPr lang="ru-RU" sz="1400" dirty="0" smtClean="0"/>
            </a:br>
            <a:r>
              <a:rPr lang="ru-RU" sz="1400" dirty="0" smtClean="0"/>
              <a:t>Передо мной явилась ты,</a:t>
            </a:r>
            <a:br>
              <a:rPr lang="ru-RU" sz="1400" dirty="0" smtClean="0"/>
            </a:br>
            <a:r>
              <a:rPr lang="ru-RU" sz="1400" dirty="0" smtClean="0"/>
              <a:t>Как мимолетное виденье,</a:t>
            </a:r>
            <a:br>
              <a:rPr lang="ru-RU" sz="1400" dirty="0" smtClean="0"/>
            </a:br>
            <a:r>
              <a:rPr lang="ru-RU" sz="1400" dirty="0" smtClean="0"/>
              <a:t>Как гений чистой красоты</a:t>
            </a:r>
          </a:p>
          <a:p>
            <a:pPr>
              <a:buNone/>
            </a:pPr>
            <a:endParaRPr lang="ru-RU" sz="1400" dirty="0" smtClean="0"/>
          </a:p>
          <a:p>
            <a:pPr>
              <a:buNone/>
            </a:pPr>
            <a:r>
              <a:rPr lang="ru-RU" sz="1400" dirty="0" smtClean="0"/>
              <a:t>       Вы помните, </a:t>
            </a:r>
            <a:br>
              <a:rPr lang="ru-RU" sz="1400" dirty="0" smtClean="0"/>
            </a:br>
            <a:r>
              <a:rPr lang="ru-RU" sz="1400" dirty="0" smtClean="0"/>
              <a:t>Вы всё, конечно, помните, </a:t>
            </a:r>
            <a:br>
              <a:rPr lang="ru-RU" sz="1400" dirty="0" smtClean="0"/>
            </a:br>
            <a:r>
              <a:rPr lang="ru-RU" sz="1400" dirty="0" smtClean="0"/>
              <a:t>Как я стоял, </a:t>
            </a:r>
            <a:br>
              <a:rPr lang="ru-RU" sz="1400" dirty="0" smtClean="0"/>
            </a:br>
            <a:r>
              <a:rPr lang="ru-RU" sz="1400" dirty="0" smtClean="0"/>
              <a:t>Приблизившись к стене, </a:t>
            </a:r>
            <a:br>
              <a:rPr lang="ru-RU" sz="1400" dirty="0" smtClean="0"/>
            </a:br>
            <a:r>
              <a:rPr lang="ru-RU" sz="1400" dirty="0" smtClean="0"/>
              <a:t>Взволнованно ходили вы по комнате </a:t>
            </a:r>
            <a:br>
              <a:rPr lang="ru-RU" sz="1400" dirty="0" smtClean="0"/>
            </a:br>
            <a:r>
              <a:rPr lang="ru-RU" sz="1400" dirty="0" smtClean="0"/>
              <a:t>И что-то резкое </a:t>
            </a:r>
            <a:br>
              <a:rPr lang="ru-RU" sz="1400" dirty="0" smtClean="0"/>
            </a:br>
            <a:r>
              <a:rPr lang="ru-RU" sz="1400" dirty="0" smtClean="0"/>
              <a:t>В лицо бросали мне. </a:t>
            </a:r>
          </a:p>
          <a:p>
            <a:pPr algn="ctr">
              <a:buNone/>
            </a:pPr>
            <a:r>
              <a:rPr lang="ru-RU" sz="1400" dirty="0" smtClean="0"/>
              <a:t>…</a:t>
            </a:r>
          </a:p>
          <a:p>
            <a:pPr>
              <a:buNone/>
            </a:pPr>
            <a:r>
              <a:rPr lang="ru-RU" sz="1400" dirty="0" smtClean="0"/>
              <a:t>       Любимая!</a:t>
            </a:r>
            <a:br>
              <a:rPr lang="ru-RU" sz="1400" dirty="0" smtClean="0"/>
            </a:br>
            <a:r>
              <a:rPr lang="ru-RU" sz="1400" dirty="0" smtClean="0"/>
              <a:t>Меня вы не любили.</a:t>
            </a:r>
            <a:br>
              <a:rPr lang="ru-RU" sz="1400" dirty="0" smtClean="0"/>
            </a:br>
            <a:r>
              <a:rPr lang="ru-RU" sz="1400" dirty="0" smtClean="0"/>
              <a:t>Не знали вы, что в сонмище людском</a:t>
            </a:r>
            <a:br>
              <a:rPr lang="ru-RU" sz="1400" dirty="0" smtClean="0"/>
            </a:br>
            <a:r>
              <a:rPr lang="ru-RU" sz="1400" dirty="0" smtClean="0"/>
              <a:t>Я был как лошадь, загнанная в мыле,</a:t>
            </a:r>
            <a:br>
              <a:rPr lang="ru-RU" sz="1400" dirty="0" smtClean="0"/>
            </a:br>
            <a:r>
              <a:rPr lang="ru-RU" sz="1400" dirty="0" smtClean="0"/>
              <a:t>Пришпоренная смелым ездоком.</a:t>
            </a:r>
            <a:r>
              <a:rPr lang="ru-RU" sz="2000" dirty="0" smtClean="0"/>
              <a:t/>
            </a:r>
            <a:br>
              <a:rPr lang="ru-RU" sz="2000" dirty="0" smtClean="0"/>
            </a:br>
            <a:endParaRPr lang="ru-RU" sz="2000" dirty="0" smtClean="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793507"/>
          </a:xfrm>
        </p:spPr>
        <p:txBody>
          <a:bodyPr>
            <a:normAutofit/>
          </a:bodyPr>
          <a:lstStyle/>
          <a:p>
            <a:pPr algn="ctr">
              <a:buNone/>
            </a:pPr>
            <a:r>
              <a:rPr lang="ru-RU" b="1" dirty="0" smtClean="0"/>
              <a:t>Математические задачи в художественных произведениях.</a:t>
            </a:r>
            <a:r>
              <a:rPr lang="ru-RU" dirty="0" smtClean="0"/>
              <a:t/>
            </a:r>
            <a:br>
              <a:rPr lang="ru-RU" dirty="0" smtClean="0"/>
            </a:br>
            <a:endParaRPr lang="ru-RU" dirty="0" smtClean="0"/>
          </a:p>
          <a:p>
            <a:pPr algn="ctr">
              <a:buNone/>
            </a:pPr>
            <a:endParaRPr lang="ru-RU" sz="1800" i="1" dirty="0" smtClean="0"/>
          </a:p>
          <a:p>
            <a:pPr algn="ctr">
              <a:buNone/>
            </a:pPr>
            <a:r>
              <a:rPr lang="ru-RU" sz="1800" i="1" dirty="0" smtClean="0"/>
              <a:t>Эти задачи ставят перед читателями авторы некоторых романов, повестей, рассказов, как правило - между делом, зачастую сами не обращая на это внимания. Но если читатель любитель математики, от него такая задача не ускользнет! Он не упустит случая разобраться, что это там предложил автор: разрешима задача или нет, сколько решений, можно ли обобщить и т. п.</a:t>
            </a:r>
            <a:br>
              <a:rPr lang="ru-RU" sz="1800" i="1" dirty="0" smtClean="0"/>
            </a:br>
            <a:r>
              <a:rPr lang="ru-RU" sz="1800" i="1" dirty="0" smtClean="0"/>
              <a:t/>
            </a:r>
            <a:br>
              <a:rPr lang="ru-RU" sz="1800" i="1" dirty="0" smtClean="0"/>
            </a:br>
            <a:r>
              <a:rPr lang="ru-RU" sz="1800" i="1" dirty="0" smtClean="0"/>
              <a:t>Иногда автор бывает столь любезен, что вместе с условием приводит и решение задачи. Но это явление редкое. Чаще дается лишь условие. Перейдем к конкретным примерам.</a:t>
            </a:r>
            <a:endParaRPr lang="ru-RU" sz="1800" i="1"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640960" cy="6408712"/>
          </a:xfrm>
        </p:spPr>
        <p:txBody>
          <a:bodyPr>
            <a:normAutofit lnSpcReduction="10000"/>
          </a:bodyPr>
          <a:lstStyle/>
          <a:p>
            <a:pPr>
              <a:buNone/>
            </a:pPr>
            <a:r>
              <a:rPr lang="ru-RU" i="1" dirty="0" smtClean="0"/>
              <a:t>    Л. Кассиль «Кондуит и </a:t>
            </a:r>
            <a:r>
              <a:rPr lang="ru-RU" i="1" dirty="0" err="1" smtClean="0"/>
              <a:t>Швамбрания</a:t>
            </a:r>
            <a:r>
              <a:rPr lang="ru-RU" i="1" dirty="0" smtClean="0"/>
              <a:t>» кн. 2, гл. «Задача с путешественниками».</a:t>
            </a:r>
            <a:r>
              <a:rPr lang="ru-RU" dirty="0" smtClean="0"/>
              <a:t/>
            </a:r>
            <a:br>
              <a:rPr lang="ru-RU" dirty="0" smtClean="0"/>
            </a:br>
            <a:r>
              <a:rPr lang="ru-RU" dirty="0" smtClean="0"/>
              <a:t/>
            </a:r>
            <a:br>
              <a:rPr lang="ru-RU" dirty="0" smtClean="0"/>
            </a:br>
            <a:r>
              <a:rPr lang="ru-RU" dirty="0" smtClean="0"/>
              <a:t>Задача 1. …Потом отец Федор подошел к комоду и вынул из конфетной коробки 50 рублей трехрублевками и пятирублевками. В короб оставалось еще 20 рублей.</a:t>
            </a:r>
            <a:br>
              <a:rPr lang="ru-RU" dirty="0" smtClean="0"/>
            </a:br>
            <a:r>
              <a:rPr lang="ru-RU" dirty="0" smtClean="0"/>
              <a:t/>
            </a:r>
            <a:br>
              <a:rPr lang="ru-RU" dirty="0" smtClean="0"/>
            </a:br>
            <a:r>
              <a:rPr lang="ru-RU" dirty="0" smtClean="0"/>
              <a:t>Здесь даже не сформулирован вопрос, но он напрашивается сам собой: сколько трех- и пятирублевок отец Федор взял и сколько оставил? Ну, а чтобы обеспечить единственность решения, добавим дополнительное условие: отец Федор взял с собой большую часть трехрублевок и большую часть пятирублевок. Как ни странно, этого вполне достаточно. А теперь найдите решение.</a:t>
            </a:r>
            <a:endParaRPr lang="ru-RU" dirty="0"/>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640960" cy="6408712"/>
          </a:xfrm>
        </p:spPr>
        <p:txBody>
          <a:bodyPr>
            <a:normAutofit lnSpcReduction="10000"/>
          </a:bodyPr>
          <a:lstStyle/>
          <a:p>
            <a:pPr>
              <a:buNone/>
            </a:pPr>
            <a:r>
              <a:rPr lang="ru-RU" i="1" dirty="0" smtClean="0"/>
              <a:t>    И. Ильф, Е. Петров « Золотой теленок» гл. 9.</a:t>
            </a:r>
          </a:p>
          <a:p>
            <a:endParaRPr lang="ru-RU" dirty="0" smtClean="0"/>
          </a:p>
          <a:p>
            <a:pPr>
              <a:buNone/>
            </a:pPr>
            <a:r>
              <a:rPr lang="ru-RU" dirty="0" smtClean="0"/>
              <a:t>    Задача 2. Было по равному количеству служащих. На станции </a:t>
            </a:r>
            <a:r>
              <a:rPr lang="ru-RU" dirty="0" err="1" smtClean="0"/>
              <a:t>Дроздово</a:t>
            </a:r>
            <a:r>
              <a:rPr lang="ru-RU" dirty="0" smtClean="0"/>
              <a:t> было комсомольцев и 6 раз меньше, чем на двух других, вместе взятых, а на станции Воробьево партийцев было на 12 человек больше, чем на станции </a:t>
            </a:r>
            <a:r>
              <a:rPr lang="ru-RU" dirty="0" err="1" smtClean="0"/>
              <a:t>Грачево</a:t>
            </a:r>
            <a:r>
              <a:rPr lang="ru-RU" dirty="0" smtClean="0"/>
              <a:t>. Но на этой последней беспартийных было на 6 человек больше, чем на первых двух. Сколько служащих было на каждой станции и какова там была партийная и комсомольская прослойка?</a:t>
            </a:r>
            <a:br>
              <a:rPr lang="ru-RU" dirty="0" smtClean="0"/>
            </a:br>
            <a:r>
              <a:rPr lang="ru-RU" dirty="0" smtClean="0"/>
              <a:t/>
            </a:r>
            <a:br>
              <a:rPr lang="ru-RU" dirty="0" smtClean="0"/>
            </a:br>
            <a:r>
              <a:rPr lang="ru-RU" dirty="0" smtClean="0"/>
              <a:t>И эта задача требует дополнительного условия, иначе решения не будет. Давайте сформулируем его в виде вопроса: Какое наименьшее число служащих надо знать, чтобы задача получила единственное решение.</a:t>
            </a:r>
            <a:endParaRPr lang="ru-RU"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285992"/>
            <a:ext cx="8229600" cy="4143380"/>
          </a:xfrm>
        </p:spPr>
        <p:txBody>
          <a:bodyPr>
            <a:normAutofit fontScale="90000"/>
          </a:bodyPr>
          <a:lstStyle/>
          <a:p>
            <a:r>
              <a:rPr lang="ru-RU" b="0" dirty="0" smtClean="0"/>
              <a:t>Литература и математика – что может объединять эти далекие друг от друга области знаний? Литературу, с её интересом к духовному миру человека, и математику, предпочитающую строгий научный подход. </a:t>
            </a:r>
            <a:r>
              <a:rPr lang="en-US" b="0" dirty="0" smtClean="0"/>
              <a:t/>
            </a:r>
            <a:br>
              <a:rPr lang="en-US" b="0" dirty="0" smtClean="0"/>
            </a:br>
            <a:endParaRPr lang="ru-RU"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640960" cy="6408712"/>
          </a:xfrm>
        </p:spPr>
        <p:txBody>
          <a:bodyPr>
            <a:normAutofit fontScale="92500"/>
          </a:bodyPr>
          <a:lstStyle/>
          <a:p>
            <a:pPr>
              <a:buNone/>
            </a:pPr>
            <a:r>
              <a:rPr lang="ru-RU" dirty="0" smtClean="0"/>
              <a:t>    </a:t>
            </a:r>
            <a:r>
              <a:rPr lang="ru-RU" i="1" dirty="0" smtClean="0"/>
              <a:t>Г. Белых, Л. Пантелеев « Республика </a:t>
            </a:r>
            <a:r>
              <a:rPr lang="ru-RU" i="1" dirty="0" err="1" smtClean="0"/>
              <a:t>Шкид</a:t>
            </a:r>
            <a:r>
              <a:rPr lang="ru-RU" i="1" dirty="0" smtClean="0"/>
              <a:t>» гл. </a:t>
            </a:r>
            <a:r>
              <a:rPr lang="ru-RU" i="1" dirty="0" err="1" smtClean="0"/>
              <a:t>Шкид</a:t>
            </a:r>
            <a:r>
              <a:rPr lang="ru-RU" i="1" dirty="0" smtClean="0"/>
              <a:t> влюбляется.</a:t>
            </a:r>
          </a:p>
          <a:p>
            <a:pPr>
              <a:buNone/>
            </a:pPr>
            <a:r>
              <a:rPr lang="ru-RU" dirty="0" smtClean="0"/>
              <a:t>   </a:t>
            </a:r>
          </a:p>
          <a:p>
            <a:pPr>
              <a:buNone/>
            </a:pPr>
            <a:r>
              <a:rPr lang="ru-RU" dirty="0" smtClean="0"/>
              <a:t>    Задача 3. Сумма первых трех членов геометрической прогрессии равна 28,знаменатель равен 9/2,третий член в 3/2 раза больше знаменателя. Найти четвертый член.</a:t>
            </a:r>
            <a:br>
              <a:rPr lang="ru-RU" dirty="0" smtClean="0"/>
            </a:br>
            <a:r>
              <a:rPr lang="ru-RU" dirty="0" smtClean="0"/>
              <a:t/>
            </a:r>
            <a:br>
              <a:rPr lang="ru-RU" dirty="0" smtClean="0"/>
            </a:br>
            <a:r>
              <a:rPr lang="ru-RU" dirty="0" err="1" smtClean="0"/>
              <a:t>Шкидец</a:t>
            </a:r>
            <a:r>
              <a:rPr lang="ru-RU" dirty="0" smtClean="0"/>
              <a:t> Воробей с этой задачей не справился. И не мудрено: условие ее содержит противоречие. Чтобы привести ее к разрешимому виду, придется сделать два уточнения. Во-первых, будем считать, что одно из трех данных чисел задано неверно. Второе уточнение почуднее: третий член прогрессии в точности равен сумме в рублях, которую автор заплатил недавно на рынке за картошку.</a:t>
            </a:r>
            <a:br>
              <a:rPr lang="ru-RU" dirty="0" smtClean="0"/>
            </a:br>
            <a:r>
              <a:rPr lang="ru-RU" dirty="0" smtClean="0"/>
              <a:t/>
            </a:r>
            <a:br>
              <a:rPr lang="ru-RU" dirty="0" smtClean="0"/>
            </a:br>
            <a:r>
              <a:rPr lang="ru-RU" dirty="0" smtClean="0"/>
              <a:t>Вот теперь задача разрешима.</a:t>
            </a:r>
            <a:endParaRPr lang="ru-RU"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a:bodyPr>
          <a:lstStyle/>
          <a:p>
            <a:r>
              <a:rPr lang="ru-RU" sz="3600" b="0" dirty="0" smtClean="0"/>
              <a:t>Любая книга откроет свои тайны тому человеку, кто умеет смотреть и видеть, тому, кто умеет удивляться и воспринимать новое, тому, кто умеет сам добывать знания и отвечать на интересующие его вопросы Математику и литературу можно назвать двумя дополняющими друг друга противоположностями. Это две грани одного и того же процесса – творчества.</a:t>
            </a:r>
            <a:endParaRPr lang="ru-RU" sz="3600"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988994"/>
            <a:ext cx="8229600" cy="5869006"/>
          </a:xfrm>
        </p:spPr>
        <p:txBody>
          <a:bodyPr>
            <a:noAutofit/>
          </a:bodyPr>
          <a:lstStyle/>
          <a:p>
            <a:r>
              <a:rPr lang="ru-RU" sz="4000" b="0" dirty="0" smtClean="0"/>
              <a:t>Обе эти области знаний – математика и литература – схожи в том, что через них мы познаем окружающую действительность: литература направлена на раскрытие духовной сферы человеческой жизни, математика же предполагает понимание технической, материальной стороны деятельности людей.</a:t>
            </a:r>
            <a:endParaRPr lang="ru-RU" sz="40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29600" cy="5865515"/>
          </a:xfrm>
        </p:spPr>
        <p:txBody>
          <a:bodyPr>
            <a:noAutofit/>
          </a:bodyPr>
          <a:lstStyle/>
          <a:p>
            <a:pPr algn="ctr">
              <a:buNone/>
            </a:pPr>
            <a:r>
              <a:rPr lang="ru-RU" b="1" dirty="0" smtClean="0"/>
              <a:t>Математические задачи в литературных произведениях.</a:t>
            </a:r>
          </a:p>
          <a:p>
            <a:pPr>
              <a:buNone/>
            </a:pPr>
            <a:r>
              <a:rPr lang="ru-RU" sz="1100" b="1" i="1" dirty="0" smtClean="0"/>
              <a:t>В </a:t>
            </a:r>
            <a:r>
              <a:rPr lang="ru-RU" sz="1100" b="1" i="1" dirty="0"/>
              <a:t>некоторых художественных произведениях встречаются математические задачи, на которые обычно не обращают внимания, так как они для читателя не главное. И сами авторы часто рассматривают математическую задачу как деталь, фон, эпизод своего повествования. Но были писатели, которые серьезно интересовались математикой и придумали немало задач, которые настолько интересны, что так и хочется попытаться их решить.</a:t>
            </a:r>
            <a:endParaRPr lang="ru-RU" sz="1100" dirty="0"/>
          </a:p>
          <a:p>
            <a:pPr>
              <a:buNone/>
            </a:pPr>
            <a:r>
              <a:rPr lang="ru-RU" sz="1100" dirty="0" smtClean="0"/>
              <a:t> </a:t>
            </a:r>
          </a:p>
          <a:p>
            <a:pPr algn="ctr">
              <a:buNone/>
            </a:pPr>
            <a:r>
              <a:rPr lang="ru-RU" sz="1600" b="1" dirty="0" smtClean="0"/>
              <a:t>Задача </a:t>
            </a:r>
            <a:r>
              <a:rPr lang="ru-RU" sz="1600" b="1" dirty="0"/>
              <a:t>Л. Н. </a:t>
            </a:r>
            <a:r>
              <a:rPr lang="ru-RU" sz="1600" b="1" dirty="0" smtClean="0"/>
              <a:t>Толстого.</a:t>
            </a:r>
            <a:endParaRPr lang="ru-RU" sz="1600" dirty="0"/>
          </a:p>
          <a:p>
            <a:pPr>
              <a:buNone/>
            </a:pPr>
            <a:r>
              <a:rPr lang="ru-RU" sz="1100" dirty="0"/>
              <a:t> </a:t>
            </a:r>
            <a:r>
              <a:rPr lang="ru-RU" sz="1400" dirty="0" smtClean="0"/>
              <a:t>Как </a:t>
            </a:r>
            <a:r>
              <a:rPr lang="ru-RU" sz="1400" dirty="0"/>
              <a:t>известно, великий русский писатель Лев Николаевич Толстой организовал в своем имении Ясная Поляна школу для крестьянских детей и сам преподавал в ней. Для учащихся он написал и издал «Азбуку», в которой есть раздел «Арифметика», откуда и взята эта задача.</a:t>
            </a:r>
          </a:p>
          <a:p>
            <a:pPr>
              <a:buNone/>
            </a:pPr>
            <a:r>
              <a:rPr lang="ru-RU" sz="1400" dirty="0"/>
              <a:t> </a:t>
            </a:r>
          </a:p>
          <a:p>
            <a:pPr>
              <a:buNone/>
            </a:pPr>
            <a:r>
              <a:rPr lang="ru-RU" sz="1400" dirty="0"/>
              <a:t>«Артели косцов надо было скосить два луга, один вдвое больше другого. Половину дня артель косила большой луг. После этого артель разделилась пополам: первая половина осталась на большом лугу и докосила его к вечеру до конца; вторая же половина косила малый луг, на котором к вечеру еще остался участок, скошенный на другой день одним косцом за один день работы. Сколько косцов было в артели?»</a:t>
            </a:r>
          </a:p>
          <a:p>
            <a:r>
              <a:rPr lang="ru-RU" sz="1100" dirty="0"/>
              <a:t> </a:t>
            </a:r>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572132" y="4642570"/>
            <a:ext cx="1519235" cy="2215430"/>
          </a:xfrm>
          <a:prstGeom prst="rect">
            <a:avLst/>
          </a:prstGeom>
        </p:spPr>
      </p:pic>
    </p:spTree>
    <p:extLst>
      <p:ext uri="{BB962C8B-B14F-4D97-AF65-F5344CB8AC3E}">
        <p14:creationId xmlns="" xmlns:p14="http://schemas.microsoft.com/office/powerpoint/2010/main" val="4236893779"/>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404813"/>
            <a:ext cx="8229600" cy="5721350"/>
          </a:xfrm>
        </p:spPr>
        <p:txBody>
          <a:bodyPr>
            <a:normAutofit/>
          </a:bodyPr>
          <a:lstStyle/>
          <a:p>
            <a:pPr>
              <a:buNone/>
            </a:pPr>
            <a:r>
              <a:rPr lang="ru-RU" dirty="0" smtClean="0"/>
              <a:t>Мы хотим привести еще пару примеров, характеризующие любовь Л. Н. Толстого к математике, которую он считал наукой, имеющей глубокий философский смысл (цитаты из дневников Л. Н. Толстого).</a:t>
            </a:r>
            <a:br>
              <a:rPr lang="ru-RU" dirty="0" smtClean="0"/>
            </a:br>
            <a:r>
              <a:rPr lang="ru-RU" dirty="0" smtClean="0"/>
              <a:t/>
            </a:r>
            <a:br>
              <a:rPr lang="ru-RU" dirty="0" smtClean="0"/>
            </a:br>
            <a:r>
              <a:rPr lang="ru-RU" dirty="0" smtClean="0"/>
              <a:t>"Человек есть дробь, у которой числитель есть то, что человек собой представляет, а знаменатель - то, что он о себе думает". "Ценность жизни обратно пропорциональна квадрату расстояния ее до смерти".</a:t>
            </a:r>
            <a:endParaRPr lang="ru-RU" dirty="0"/>
          </a:p>
        </p:txBody>
      </p:sp>
      <p:pic>
        <p:nvPicPr>
          <p:cNvPr id="14339" name="Picture 3" descr="C:\Users\Vasya\Desktop\загруженное.jpg"/>
          <p:cNvPicPr>
            <a:picLocks noChangeAspect="1" noChangeArrowheads="1"/>
          </p:cNvPicPr>
          <p:nvPr/>
        </p:nvPicPr>
        <p:blipFill>
          <a:blip r:embed="rId2" cstate="print"/>
          <a:srcRect/>
          <a:stretch>
            <a:fillRect/>
          </a:stretch>
        </p:blipFill>
        <p:spPr bwMode="auto">
          <a:xfrm>
            <a:off x="5357818" y="4357694"/>
            <a:ext cx="1569546" cy="2237438"/>
          </a:xfrm>
          <a:prstGeom prst="rect">
            <a:avLst/>
          </a:prstGeom>
          <a:noFill/>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544617"/>
          </a:xfrm>
        </p:spPr>
        <p:txBody>
          <a:bodyPr>
            <a:normAutofit/>
          </a:bodyPr>
          <a:lstStyle/>
          <a:p>
            <a:pPr algn="ctr">
              <a:buNone/>
            </a:pPr>
            <a:r>
              <a:rPr lang="ru-RU" sz="1600" b="1" dirty="0"/>
              <a:t>Неудачный ход </a:t>
            </a:r>
            <a:r>
              <a:rPr lang="ru-RU" sz="1600" b="1" dirty="0" err="1" smtClean="0"/>
              <a:t>д</a:t>
            </a:r>
            <a:r>
              <a:rPr lang="en-US" sz="1600" b="1" dirty="0" smtClean="0"/>
              <a:t>’</a:t>
            </a:r>
            <a:r>
              <a:rPr lang="ru-RU" sz="1600" b="1" dirty="0" err="1" smtClean="0"/>
              <a:t>Артаньяна</a:t>
            </a:r>
            <a:r>
              <a:rPr lang="ru-RU" sz="1600" b="1" dirty="0" smtClean="0"/>
              <a:t>.</a:t>
            </a:r>
            <a:endParaRPr lang="ru-RU" sz="1600" dirty="0"/>
          </a:p>
          <a:p>
            <a:pPr>
              <a:buNone/>
            </a:pPr>
            <a:r>
              <a:rPr lang="ru-RU" sz="1100" dirty="0"/>
              <a:t> </a:t>
            </a:r>
          </a:p>
          <a:p>
            <a:pPr>
              <a:buNone/>
            </a:pPr>
            <a:r>
              <a:rPr lang="ru-RU" sz="1400" dirty="0"/>
              <a:t>В романе Александра Дюма «Три мушкетера» описывается игра в кости (кубики, на гранях которых нанесены цифры от 1 до 6).</a:t>
            </a:r>
          </a:p>
          <a:p>
            <a:pPr>
              <a:buNone/>
            </a:pPr>
            <a:r>
              <a:rPr lang="ru-RU" sz="1400" dirty="0"/>
              <a:t> </a:t>
            </a:r>
          </a:p>
          <a:p>
            <a:pPr>
              <a:buNone/>
            </a:pPr>
            <a:r>
              <a:rPr lang="ru-RU" sz="1400" dirty="0"/>
              <a:t>«</a:t>
            </a:r>
            <a:r>
              <a:rPr lang="ru-RU" sz="1400" dirty="0" smtClean="0"/>
              <a:t>Д</a:t>
            </a:r>
            <a:r>
              <a:rPr lang="en-US" sz="1400" dirty="0" smtClean="0"/>
              <a:t>’</a:t>
            </a:r>
            <a:r>
              <a:rPr lang="ru-RU" sz="1400" dirty="0" err="1" smtClean="0"/>
              <a:t>Артаньян</a:t>
            </a:r>
            <a:r>
              <a:rPr lang="ru-RU" sz="1400" dirty="0"/>
              <a:t>, дрожа, бросил кости, выпало три очка; его бледность испугала </a:t>
            </a:r>
            <a:r>
              <a:rPr lang="ru-RU" sz="1400" dirty="0" err="1"/>
              <a:t>Атоса</a:t>
            </a:r>
            <a:r>
              <a:rPr lang="ru-RU" sz="1400" dirty="0"/>
              <a:t>, и он ограничился тем, что сказал:</a:t>
            </a:r>
          </a:p>
          <a:p>
            <a:pPr>
              <a:buNone/>
            </a:pPr>
            <a:r>
              <a:rPr lang="ru-RU" sz="1400" dirty="0"/>
              <a:t>— Неважный ход, приятель...</a:t>
            </a:r>
          </a:p>
          <a:p>
            <a:pPr>
              <a:buNone/>
            </a:pPr>
            <a:r>
              <a:rPr lang="ru-RU" sz="1400" dirty="0"/>
              <a:t>Торжествующий англичанин даже не потрудился смешать кости; его уверенность в победе была так велика, что он бросил их на стол, не глядя; </a:t>
            </a:r>
            <a:r>
              <a:rPr lang="ru-RU" sz="1400" dirty="0" err="1" smtClean="0"/>
              <a:t>д</a:t>
            </a:r>
            <a:r>
              <a:rPr lang="en-US" sz="1400" dirty="0" smtClean="0"/>
              <a:t>’</a:t>
            </a:r>
            <a:r>
              <a:rPr lang="ru-RU" sz="1400" dirty="0" err="1" smtClean="0"/>
              <a:t>Артаньян</a:t>
            </a:r>
            <a:r>
              <a:rPr lang="ru-RU" sz="1400" dirty="0" smtClean="0"/>
              <a:t> </a:t>
            </a:r>
            <a:r>
              <a:rPr lang="ru-RU" sz="1400" dirty="0"/>
              <a:t>отвернулся, чтобы скрыть досаду.</a:t>
            </a:r>
          </a:p>
          <a:p>
            <a:pPr>
              <a:buNone/>
            </a:pPr>
            <a:r>
              <a:rPr lang="ru-RU" sz="1400" dirty="0"/>
              <a:t>— Вот так штука, — как всегда спокойно проговорил </a:t>
            </a:r>
            <a:r>
              <a:rPr lang="ru-RU" sz="1400" dirty="0" err="1"/>
              <a:t>Атос</a:t>
            </a:r>
            <a:r>
              <a:rPr lang="ru-RU" sz="1400" dirty="0"/>
              <a:t>, — какой необыкновенный ход, я видел его всего четыре раза за всю мою жизнь: два очка!</a:t>
            </a:r>
          </a:p>
          <a:p>
            <a:pPr>
              <a:buNone/>
            </a:pPr>
            <a:r>
              <a:rPr lang="ru-RU" sz="1400" dirty="0"/>
              <a:t>Англичанин обернулся и онемел от изумления; </a:t>
            </a:r>
            <a:r>
              <a:rPr lang="ru-RU" sz="1400" dirty="0" err="1" smtClean="0"/>
              <a:t>д</a:t>
            </a:r>
            <a:r>
              <a:rPr lang="en-US" sz="1400" dirty="0" smtClean="0"/>
              <a:t>’</a:t>
            </a:r>
            <a:r>
              <a:rPr lang="ru-RU" sz="1400" dirty="0" err="1" smtClean="0"/>
              <a:t>Артаньян</a:t>
            </a:r>
            <a:r>
              <a:rPr lang="ru-RU" sz="1400" dirty="0" smtClean="0"/>
              <a:t> </a:t>
            </a:r>
            <a:r>
              <a:rPr lang="ru-RU" sz="1400" dirty="0"/>
              <a:t>обернулся и онемел от радости».</a:t>
            </a:r>
          </a:p>
          <a:p>
            <a:pPr>
              <a:buNone/>
            </a:pPr>
            <a:r>
              <a:rPr lang="ru-RU" sz="1400" dirty="0"/>
              <a:t>Почему </a:t>
            </a:r>
            <a:r>
              <a:rPr lang="ru-RU" sz="1400" dirty="0" err="1" smtClean="0"/>
              <a:t>д</a:t>
            </a:r>
            <a:r>
              <a:rPr lang="en-US" sz="1400" dirty="0" smtClean="0"/>
              <a:t>’</a:t>
            </a:r>
            <a:r>
              <a:rPr lang="ru-RU" sz="1400" dirty="0" err="1" smtClean="0"/>
              <a:t>Артаньян</a:t>
            </a:r>
            <a:r>
              <a:rPr lang="ru-RU" sz="1400" dirty="0" smtClean="0"/>
              <a:t> </a:t>
            </a:r>
            <a:r>
              <a:rPr lang="ru-RU" sz="1400" dirty="0"/>
              <a:t>решил, что проиграл? Почему англичанин был так уверен в успехе?</a:t>
            </a:r>
          </a:p>
          <a:p>
            <a:r>
              <a:rPr lang="ru-RU" sz="800" dirty="0"/>
              <a:t> </a:t>
            </a:r>
          </a:p>
          <a:p>
            <a:endParaRPr lang="ru-RU" dirty="0"/>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15816" y="4149080"/>
            <a:ext cx="3261866" cy="2323976"/>
          </a:xfrm>
          <a:prstGeom prst="rect">
            <a:avLst/>
          </a:prstGeom>
        </p:spPr>
      </p:pic>
    </p:spTree>
    <p:extLst>
      <p:ext uri="{BB962C8B-B14F-4D97-AF65-F5344CB8AC3E}">
        <p14:creationId xmlns="" xmlns:p14="http://schemas.microsoft.com/office/powerpoint/2010/main" val="478918412"/>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a:noFill/>
          <a:ln>
            <a:noFill/>
          </a:ln>
        </p:spPr>
        <p:txBody>
          <a:bodyPr>
            <a:noAutofit/>
          </a:bodyPr>
          <a:lstStyle/>
          <a:p>
            <a:pPr algn="ctr">
              <a:buNone/>
            </a:pPr>
            <a:r>
              <a:rPr lang="ru-RU" sz="1600" b="1" dirty="0"/>
              <a:t>Путешествие на </a:t>
            </a:r>
            <a:r>
              <a:rPr lang="ru-RU" sz="1600" b="1" dirty="0" smtClean="0"/>
              <a:t>санях</a:t>
            </a:r>
            <a:r>
              <a:rPr lang="ru-RU" b="1" dirty="0" smtClean="0"/>
              <a:t>.</a:t>
            </a:r>
            <a:endParaRPr lang="ru-RU" dirty="0"/>
          </a:p>
          <a:p>
            <a:pPr>
              <a:buNone/>
            </a:pPr>
            <a:r>
              <a:rPr lang="ru-RU" sz="1200" dirty="0"/>
              <a:t> </a:t>
            </a:r>
            <a:endParaRPr lang="ru-RU" sz="1400" dirty="0"/>
          </a:p>
          <a:p>
            <a:pPr>
              <a:buNone/>
            </a:pPr>
            <a:r>
              <a:rPr lang="ru-RU" sz="1400" dirty="0"/>
              <a:t>В одном из своих рассказов Джек Лондон повествует о том, как он спешил из </a:t>
            </a:r>
            <a:r>
              <a:rPr lang="ru-RU" sz="1400" dirty="0" err="1"/>
              <a:t>Скагвея</a:t>
            </a:r>
            <a:r>
              <a:rPr lang="ru-RU" sz="1400" dirty="0"/>
              <a:t> в лагерь к заболевшему другу. В сани были запряжены пять собак. Первые сутки писатель передвигался с заранее намеченной скоростью. На второй день две собаки оборвали постромки и убежали со стаей волков. Дальше пришлось продолжать путь на трех собаках, которые тянули сани со скоростью, равной 3/5 первоначальной. Поэтому путешественник прибыл к месту назначения на двое суток позже, чем предполагал. Автор пишет: «Если бы две убежавшие собаки пробежали в упряжке еще пятьдесят миль, я опоздал бы только на один день против намеченного срока».</a:t>
            </a:r>
          </a:p>
          <a:p>
            <a:pPr>
              <a:buNone/>
            </a:pPr>
            <a:endParaRPr lang="ru-RU" sz="1400" dirty="0" smtClean="0"/>
          </a:p>
          <a:p>
            <a:pPr>
              <a:buNone/>
            </a:pPr>
            <a:r>
              <a:rPr lang="ru-RU" sz="1400" dirty="0" smtClean="0"/>
              <a:t>Попробуйте </a:t>
            </a:r>
            <a:r>
              <a:rPr lang="ru-RU" sz="1400" dirty="0"/>
              <a:t>вычислить, чему равнялось расстояние от </a:t>
            </a:r>
            <a:r>
              <a:rPr lang="ru-RU" sz="1400" dirty="0" err="1"/>
              <a:t>Скагвея</a:t>
            </a:r>
            <a:r>
              <a:rPr lang="ru-RU" sz="1400" dirty="0"/>
              <a:t> до лагеря и с какой первоначальной скоростью двигались сани.</a:t>
            </a:r>
          </a:p>
          <a:p>
            <a:r>
              <a:rPr lang="ru-RU" sz="1200" dirty="0"/>
              <a:t> </a:t>
            </a:r>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857620" y="3857627"/>
            <a:ext cx="2111253" cy="2835065"/>
          </a:xfrm>
          <a:prstGeom prst="rect">
            <a:avLst/>
          </a:prstGeom>
        </p:spPr>
      </p:pic>
    </p:spTree>
    <p:extLst>
      <p:ext uri="{BB962C8B-B14F-4D97-AF65-F5344CB8AC3E}">
        <p14:creationId xmlns="" xmlns:p14="http://schemas.microsoft.com/office/powerpoint/2010/main" val="125355858"/>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408712"/>
          </a:xfrm>
        </p:spPr>
        <p:txBody>
          <a:bodyPr>
            <a:normAutofit lnSpcReduction="10000"/>
          </a:bodyPr>
          <a:lstStyle/>
          <a:p>
            <a:pPr algn="ctr">
              <a:buNone/>
            </a:pPr>
            <a:endParaRPr lang="ru-RU" sz="1400" dirty="0" smtClean="0"/>
          </a:p>
          <a:p>
            <a:pPr algn="ctr">
              <a:buNone/>
            </a:pPr>
            <a:r>
              <a:rPr lang="ru-RU" sz="1400" dirty="0" smtClean="0"/>
              <a:t>На </a:t>
            </a:r>
            <a:r>
              <a:rPr lang="ru-RU" sz="1400" dirty="0"/>
              <a:t>надгробии Диофанта выбита надпись, по которой можно установить, сколько лет он прожил. Это очень известная задача. Обычно по эпитафии составляют уравнение, и из него находят искомую величину. В книге известного писателя-фантаста А. П. Казанцева «Острие шпаги» (М.: Мол. гвардия, 1984), посвященной великому французскому математику Пьеру Ферма (1601—1665), рассказывается, как тот определил возраст Диофанта по-иному. Попробуйте и вы по двум строчкам надписи на могиле Диофанта определить его возраст, не составляя и не решая уравнение.</a:t>
            </a:r>
          </a:p>
          <a:p>
            <a:pPr lvl="1"/>
            <a:r>
              <a:rPr lang="ru-RU" sz="1050" dirty="0"/>
              <a:t/>
            </a:r>
            <a:br>
              <a:rPr lang="ru-RU" sz="1050" dirty="0"/>
            </a:br>
            <a:r>
              <a:rPr lang="ru-RU" sz="1400" i="1" dirty="0"/>
              <a:t>Прах Диофанта — в гробнице,</a:t>
            </a:r>
            <a:br>
              <a:rPr lang="ru-RU" sz="1400" i="1" dirty="0"/>
            </a:br>
            <a:r>
              <a:rPr lang="ru-RU" sz="1400" i="1" dirty="0"/>
              <a:t>искусства же мудрость — в надгробье.</a:t>
            </a:r>
            <a:br>
              <a:rPr lang="ru-RU" sz="1400" i="1" dirty="0"/>
            </a:br>
            <a:r>
              <a:rPr lang="ru-RU" sz="1400" i="1" dirty="0"/>
              <a:t>Дивись, размышляй и откроешь,</a:t>
            </a:r>
            <a:br>
              <a:rPr lang="ru-RU" sz="1400" i="1" dirty="0"/>
            </a:br>
            <a:r>
              <a:rPr lang="ru-RU" sz="1400" i="1" dirty="0"/>
              <a:t>как долог усопшего век.</a:t>
            </a:r>
            <a:br>
              <a:rPr lang="ru-RU" sz="1400" i="1" dirty="0"/>
            </a:br>
            <a:r>
              <a:rPr lang="ru-RU" sz="1400" i="1" dirty="0"/>
              <a:t>Волей богов он шестую часть жизни</a:t>
            </a:r>
            <a:br>
              <a:rPr lang="ru-RU" sz="1400" i="1" dirty="0"/>
            </a:br>
            <a:r>
              <a:rPr lang="ru-RU" sz="1400" i="1" dirty="0"/>
              <a:t>ребенком рос добрым.</a:t>
            </a:r>
            <a:br>
              <a:rPr lang="ru-RU" sz="1400" i="1" dirty="0"/>
            </a:br>
            <a:r>
              <a:rPr lang="ru-RU" sz="1400" i="1" dirty="0"/>
              <a:t>Шестой половину бородку</a:t>
            </a:r>
            <a:br>
              <a:rPr lang="ru-RU" sz="1400" i="1" dirty="0"/>
            </a:br>
            <a:r>
              <a:rPr lang="ru-RU" sz="1400" i="1" dirty="0"/>
              <a:t>и знанья растил человек.</a:t>
            </a:r>
            <a:br>
              <a:rPr lang="ru-RU" sz="1400" i="1" dirty="0"/>
            </a:br>
            <a:r>
              <a:rPr lang="ru-RU" sz="1400" i="1" dirty="0"/>
              <a:t>Части седьмой был обязан</a:t>
            </a:r>
            <a:br>
              <a:rPr lang="ru-RU" sz="1400" i="1" dirty="0"/>
            </a:br>
            <a:r>
              <a:rPr lang="ru-RU" sz="1400" i="1" dirty="0"/>
              <a:t>и встречей с подругой и счастьем.</a:t>
            </a:r>
            <a:br>
              <a:rPr lang="ru-RU" sz="1400" i="1" dirty="0"/>
            </a:br>
            <a:r>
              <a:rPr lang="ru-RU" sz="1400" i="1" dirty="0"/>
              <a:t>Рожденья желанного сына</a:t>
            </a:r>
            <a:br>
              <a:rPr lang="ru-RU" sz="1400" i="1" dirty="0"/>
            </a:br>
            <a:r>
              <a:rPr lang="ru-RU" sz="1400" i="1" dirty="0"/>
              <a:t>почтенный мудрец ждал пять лет.</a:t>
            </a:r>
            <a:br>
              <a:rPr lang="ru-RU" sz="1400" i="1" dirty="0"/>
            </a:br>
            <a:r>
              <a:rPr lang="ru-RU" sz="1400" i="1" dirty="0"/>
              <a:t>Сыну полжизни отцовской</a:t>
            </a:r>
            <a:br>
              <a:rPr lang="ru-RU" sz="1400" i="1" dirty="0"/>
            </a:br>
            <a:r>
              <a:rPr lang="ru-RU" sz="1400" i="1" dirty="0"/>
              <a:t>отмерил Рок мрачною властью.</a:t>
            </a:r>
            <a:br>
              <a:rPr lang="ru-RU" sz="1400" i="1" dirty="0"/>
            </a:br>
            <a:r>
              <a:rPr lang="ru-RU" sz="1400" i="1" dirty="0"/>
              <a:t>И с холодом ранней могилы</a:t>
            </a:r>
            <a:br>
              <a:rPr lang="ru-RU" sz="1400" i="1" dirty="0"/>
            </a:br>
            <a:r>
              <a:rPr lang="ru-RU" sz="1400" i="1" dirty="0"/>
              <a:t>померк для отца жизни свет.</a:t>
            </a:r>
            <a:br>
              <a:rPr lang="ru-RU" sz="1400" i="1" dirty="0"/>
            </a:br>
            <a:r>
              <a:rPr lang="ru-RU" sz="1400" i="1" dirty="0"/>
              <a:t>Дважды два года философ</a:t>
            </a:r>
            <a:br>
              <a:rPr lang="ru-RU" sz="1400" i="1" dirty="0"/>
            </a:br>
            <a:r>
              <a:rPr lang="ru-RU" sz="1400" i="1" dirty="0"/>
              <a:t>о сыне безмерно скорбел.</a:t>
            </a:r>
            <a:br>
              <a:rPr lang="ru-RU" sz="1400" i="1" dirty="0"/>
            </a:br>
            <a:r>
              <a:rPr lang="ru-RU" sz="1400" i="1" dirty="0"/>
              <a:t>Но горю и жизни премудрой</a:t>
            </a:r>
            <a:br>
              <a:rPr lang="ru-RU" sz="1400" i="1" dirty="0"/>
            </a:br>
            <a:r>
              <a:rPr lang="ru-RU" sz="1400" i="1" dirty="0"/>
              <a:t>настал неизбежный предел.</a:t>
            </a:r>
          </a:p>
          <a:p>
            <a:pPr lvl="1"/>
            <a:endParaRPr lang="ru-RU" sz="1050" dirty="0"/>
          </a:p>
          <a:p>
            <a:pPr>
              <a:buNone/>
            </a:pPr>
            <a:r>
              <a:rPr lang="ru-RU" i="1" u="sng" dirty="0" smtClean="0"/>
              <a:t>Ответ: </a:t>
            </a:r>
            <a:r>
              <a:rPr lang="en-US" i="1" u="sng" dirty="0" smtClean="0"/>
              <a:t>84</a:t>
            </a:r>
            <a:r>
              <a:rPr lang="ru-RU" i="1" u="sng" dirty="0" smtClean="0"/>
              <a:t>.</a:t>
            </a:r>
            <a:endParaRPr lang="ru-RU" i="1" u="sng" dirty="0"/>
          </a:p>
        </p:txBody>
      </p:sp>
    </p:spTree>
    <p:extLst>
      <p:ext uri="{BB962C8B-B14F-4D97-AF65-F5344CB8AC3E}">
        <p14:creationId xmlns="" xmlns:p14="http://schemas.microsoft.com/office/powerpoint/2010/main" val="40476735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88640"/>
            <a:ext cx="8229600" cy="5865515"/>
          </a:xfrm>
        </p:spPr>
        <p:txBody>
          <a:bodyPr>
            <a:normAutofit/>
          </a:bodyPr>
          <a:lstStyle/>
          <a:p>
            <a:pPr algn="ctr">
              <a:buNone/>
            </a:pPr>
            <a:r>
              <a:rPr lang="ru-RU" b="1" dirty="0" smtClean="0"/>
              <a:t>А знаете ли Вы?</a:t>
            </a:r>
          </a:p>
          <a:p>
            <a:pPr>
              <a:buNone/>
            </a:pPr>
            <a:r>
              <a:rPr lang="en-US" sz="1200" dirty="0" smtClean="0"/>
              <a:t>C</a:t>
            </a:r>
            <a:r>
              <a:rPr lang="ru-RU" sz="1200" dirty="0" err="1"/>
              <a:t>коро</a:t>
            </a:r>
            <a:r>
              <a:rPr lang="ru-RU" sz="1200" dirty="0"/>
              <a:t> появится возможность очень точно описывать индивидуальность стиля писателя. Об этом говорится в исследовании ученых физического факультета в </a:t>
            </a:r>
            <a:r>
              <a:rPr lang="ru-RU" sz="1200" dirty="0" err="1"/>
              <a:t>Швецком</a:t>
            </a:r>
            <a:r>
              <a:rPr lang="ru-RU" sz="1200" dirty="0"/>
              <a:t> городе </a:t>
            </a:r>
            <a:r>
              <a:rPr lang="ru-RU" sz="1200" dirty="0" err="1"/>
              <a:t>Умео</a:t>
            </a:r>
            <a:r>
              <a:rPr lang="ru-RU" sz="1200" dirty="0"/>
              <a:t>.</a:t>
            </a:r>
          </a:p>
          <a:p>
            <a:pPr>
              <a:buNone/>
            </a:pPr>
            <a:r>
              <a:rPr lang="ru-RU" sz="1200" dirty="0"/>
              <a:t>В работе найден ответ на вопрос, как с математической точностью описывать индивидуальность стиля писателя. Полученная формула дает разные значения для разных прозаиков и, соответственно, открывает большие возможности для определения авторства текстов, создателей которых мы пока не знаем. Атрибуция произведений - одна из прикладных и самых главных задач филологии, и шведские физики, видимо, решили посильно помочь гуманитариям. Их статья будет опубликована в журнале </a:t>
            </a:r>
            <a:r>
              <a:rPr lang="ru-RU" sz="1200" dirty="0" err="1"/>
              <a:t>New</a:t>
            </a:r>
            <a:r>
              <a:rPr lang="ru-RU" sz="1200" dirty="0"/>
              <a:t> </a:t>
            </a:r>
            <a:r>
              <a:rPr lang="ru-RU" sz="1200" dirty="0" err="1"/>
              <a:t>Journal</a:t>
            </a:r>
            <a:r>
              <a:rPr lang="ru-RU" sz="1200" dirty="0"/>
              <a:t> </a:t>
            </a:r>
            <a:r>
              <a:rPr lang="ru-RU" sz="1200" dirty="0" err="1"/>
              <a:t>of</a:t>
            </a:r>
            <a:r>
              <a:rPr lang="ru-RU" sz="1200" dirty="0"/>
              <a:t> </a:t>
            </a:r>
            <a:r>
              <a:rPr lang="ru-RU" sz="1200" dirty="0" err="1"/>
              <a:t>Physics</a:t>
            </a:r>
            <a:r>
              <a:rPr lang="ru-RU" sz="1200" dirty="0"/>
              <a:t>. </a:t>
            </a:r>
            <a:br>
              <a:rPr lang="ru-RU" sz="1200" dirty="0"/>
            </a:br>
            <a:endParaRPr lang="ru-RU" sz="1200" dirty="0" smtClean="0"/>
          </a:p>
          <a:p>
            <a:pPr>
              <a:buNone/>
            </a:pPr>
            <a:r>
              <a:rPr lang="ru-RU" sz="1200" dirty="0" smtClean="0"/>
              <a:t>Авторы </a:t>
            </a:r>
            <a:r>
              <a:rPr lang="ru-RU" sz="1200" dirty="0"/>
              <a:t>исследования отталкиваются от так называемого закона </a:t>
            </a:r>
            <a:r>
              <a:rPr lang="ru-RU" sz="1200" dirty="0" err="1"/>
              <a:t>Зипфа</a:t>
            </a:r>
            <a:r>
              <a:rPr lang="ru-RU" sz="1200" dirty="0"/>
              <a:t> (Ципфа), сформулированного в 1935-49 годах и использующегося, например, в современных системах поиска в интернете. Лингвист Джордж </a:t>
            </a:r>
            <a:r>
              <a:rPr lang="ru-RU" sz="1200" dirty="0" err="1"/>
              <a:t>Кингсли</a:t>
            </a:r>
            <a:r>
              <a:rPr lang="ru-RU" sz="1200" dirty="0"/>
              <a:t> </a:t>
            </a:r>
            <a:r>
              <a:rPr lang="ru-RU" sz="1200" dirty="0" err="1"/>
              <a:t>Зипф</a:t>
            </a:r>
            <a:r>
              <a:rPr lang="ru-RU" sz="1200" dirty="0"/>
              <a:t> исследовал частотность слов: одних в тексте попадается больше, других меньше, и по этому принципу все слова разбиваются на группы. Ученый предложил дать этим группам порядковые номера (ранги): самые частотные слова получают номер 1, с частотностью пониже - 2, еще на уровень ниже - 3, и так далее. </a:t>
            </a:r>
            <a:endParaRPr lang="ru-RU" sz="1200" dirty="0" smtClean="0"/>
          </a:p>
          <a:p>
            <a:pPr>
              <a:buNone/>
            </a:pPr>
            <a:r>
              <a:rPr lang="ru-RU" sz="1200" dirty="0" smtClean="0"/>
              <a:t>Далее </a:t>
            </a:r>
            <a:r>
              <a:rPr lang="ru-RU" sz="1200" dirty="0"/>
              <a:t>вычисляется вероятность встретить слово Икс в тексте: количество слов Икс в тексте делится на число всех слов. </a:t>
            </a:r>
            <a:r>
              <a:rPr lang="ru-RU" sz="1200" dirty="0" err="1"/>
              <a:t>Зипф</a:t>
            </a:r>
            <a:r>
              <a:rPr lang="ru-RU" sz="1200" dirty="0"/>
              <a:t> обнаружил, что если вероятность для слова Икс помножить на порядковый номер ранга, в котором оно оказалось, то каждый раз будет получаться приблизительно одна и та же величина. Так, для английского языка эта константа равна примерно 0,1, а для русского - 0,06-0,07. </a:t>
            </a:r>
            <a:br>
              <a:rPr lang="ru-RU" sz="1200" dirty="0"/>
            </a:br>
            <a:r>
              <a:rPr lang="ru-RU" sz="1200" dirty="0"/>
              <a:t>Шведские ученые эту универсалию решили скорректировать. </a:t>
            </a:r>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555776" y="4437112"/>
            <a:ext cx="3528392" cy="2204864"/>
          </a:xfrm>
          <a:prstGeom prst="rect">
            <a:avLst/>
          </a:prstGeom>
        </p:spPr>
      </p:pic>
    </p:spTree>
    <p:extLst>
      <p:ext uri="{BB962C8B-B14F-4D97-AF65-F5344CB8AC3E}">
        <p14:creationId xmlns="" xmlns:p14="http://schemas.microsoft.com/office/powerpoint/2010/main" val="2042404266"/>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318</TotalTime>
  <Words>954</Words>
  <Application>Microsoft Office PowerPoint</Application>
  <PresentationFormat>Экран (4:3)</PresentationFormat>
  <Paragraphs>92</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Поток</vt:lpstr>
      <vt:lpstr>Математика в Литературе. </vt:lpstr>
      <vt:lpstr>Литература и математика – что может объединять эти далекие друг от друга области знаний? Литературу, с её интересом к духовному миру человека, и математику, предпочитающую строгий научный подход.  </vt:lpstr>
      <vt:lpstr>Обе эти области знаний – математика и литература – схожи в том, что через них мы познаем окружающую действительность: литература направлена на раскрытие духовной сферы человеческой жизни, математика же предполагает понимание технической, материальной стороны деятельности людей.</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Любая книга откроет свои тайны тому человеку, кто умеет смотреть и видеть, тому, кто умеет удивляться и воспринимать новое, тому, кто умеет сам добывать знания и отвечать на интересующие его вопросы Математику и литературу можно назвать двумя дополняющими друг друга противоположностями. Это две грани одного и того же процесса – творчества.</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Математика в Литературе. </dc:title>
  <dc:creator>User</dc:creator>
  <cp:lastModifiedBy>.</cp:lastModifiedBy>
  <cp:revision>36</cp:revision>
  <dcterms:created xsi:type="dcterms:W3CDTF">2012-02-24T16:07:24Z</dcterms:created>
  <dcterms:modified xsi:type="dcterms:W3CDTF">2014-01-09T17:07:34Z</dcterms:modified>
</cp:coreProperties>
</file>