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012169-071D-4B67-AD64-8537C10A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7F0DC6-EFA8-4B4A-92DB-50F52D543C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43BF77D-B184-4DC9-9134-3F740DA56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CE4E8-97A7-4CA7-80DE-CDB1BE8B24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E97A-D247-4546-8A19-E3AFE29714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E5D9E-664C-4CE5-8D89-A1E49B2BC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5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1F796-B801-4386-8140-4ED43FF678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2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E67F-1D9A-460D-8C66-D480DEFA84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234B-E33B-4E6A-9524-4D7F040EF0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9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9F75-86BD-4FF1-86DB-987D6F7F12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C518E-AE03-42B2-8EA4-1868B4F379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8A6B-0EB0-4516-AB53-404B5EA7F4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8F48-F600-4294-B60A-CFD55950FF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2D758C2-8D74-4394-BDDA-1A2293147E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Электрическая цепь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Домашнее задание: § 33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                          упражнение 13.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</a:rPr>
              <a:t>Что представляет собой электрический ток?</a:t>
            </a:r>
          </a:p>
          <a:p>
            <a:pPr lvl="0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</a:rPr>
              <a:t>Что принято за направление тока?</a:t>
            </a:r>
          </a:p>
          <a:p>
            <a:pPr lvl="0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</a:rPr>
              <a:t>Роль источника тока в цепи?</a:t>
            </a:r>
          </a:p>
          <a:p>
            <a:pPr lvl="0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</a:rPr>
              <a:t>Виды источников тока?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65632"/>
            <a:ext cx="8686800" cy="3456384"/>
          </a:xfrm>
        </p:spPr>
        <p:txBody>
          <a:bodyPr/>
          <a:lstStyle/>
          <a:p>
            <a:pPr marL="0" indent="0">
              <a:buNone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+mj-cs"/>
              </a:rPr>
              <a:t>Электрическая цепь - это совокупность устройств используемых для передачи и использования электрической энергии.</a:t>
            </a:r>
          </a:p>
          <a:p>
            <a:pPr marL="0" indent="0">
              <a:buNone/>
            </a:pP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38193" r="42350" b="30361"/>
          <a:stretch/>
        </p:blipFill>
        <p:spPr bwMode="auto">
          <a:xfrm>
            <a:off x="1895879" y="2793824"/>
            <a:ext cx="5021737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Электрическая цепь состоит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Арка 3"/>
          <p:cNvSpPr/>
          <p:nvPr/>
        </p:nvSpPr>
        <p:spPr>
          <a:xfrm>
            <a:off x="1972586" y="1268737"/>
            <a:ext cx="4573743" cy="4465377"/>
          </a:xfrm>
          <a:prstGeom prst="blockArc">
            <a:avLst>
              <a:gd name="adj1" fmla="val 10821673"/>
              <a:gd name="adj2" fmla="val 16968305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Арка 4"/>
          <p:cNvSpPr/>
          <p:nvPr/>
        </p:nvSpPr>
        <p:spPr>
          <a:xfrm>
            <a:off x="1913623" y="1150064"/>
            <a:ext cx="4466851" cy="4466851"/>
          </a:xfrm>
          <a:prstGeom prst="blockArc">
            <a:avLst>
              <a:gd name="adj1" fmla="val 4573082"/>
              <a:gd name="adj2" fmla="val 10522198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Арка 7"/>
          <p:cNvSpPr/>
          <p:nvPr/>
        </p:nvSpPr>
        <p:spPr>
          <a:xfrm>
            <a:off x="3053083" y="1177135"/>
            <a:ext cx="4466851" cy="4466851"/>
          </a:xfrm>
          <a:prstGeom prst="blockArc">
            <a:avLst>
              <a:gd name="adj1" fmla="val 21596559"/>
              <a:gd name="adj2" fmla="val 6390236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Арка 8"/>
          <p:cNvSpPr/>
          <p:nvPr/>
        </p:nvSpPr>
        <p:spPr>
          <a:xfrm>
            <a:off x="3056356" y="1294421"/>
            <a:ext cx="4466851" cy="4466851"/>
          </a:xfrm>
          <a:prstGeom prst="blockArc">
            <a:avLst>
              <a:gd name="adj1" fmla="val 15156397"/>
              <a:gd name="adj2" fmla="val 21411645"/>
              <a:gd name="adj3" fmla="val 464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3251338" y="924348"/>
            <a:ext cx="2772602" cy="1043340"/>
          </a:xfrm>
          <a:custGeom>
            <a:avLst/>
            <a:gdLst>
              <a:gd name="connsiteX0" fmla="*/ 0 w 2772602"/>
              <a:gd name="connsiteY0" fmla="*/ 521670 h 1043340"/>
              <a:gd name="connsiteX1" fmla="*/ 1386301 w 2772602"/>
              <a:gd name="connsiteY1" fmla="*/ 0 h 1043340"/>
              <a:gd name="connsiteX2" fmla="*/ 2772602 w 2772602"/>
              <a:gd name="connsiteY2" fmla="*/ 521670 h 1043340"/>
              <a:gd name="connsiteX3" fmla="*/ 1386301 w 2772602"/>
              <a:gd name="connsiteY3" fmla="*/ 1043340 h 1043340"/>
              <a:gd name="connsiteX4" fmla="*/ 0 w 2772602"/>
              <a:gd name="connsiteY4" fmla="*/ 521670 h 104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602" h="1043340">
                <a:moveTo>
                  <a:pt x="0" y="521670"/>
                </a:moveTo>
                <a:cubicBezTo>
                  <a:pt x="0" y="233560"/>
                  <a:pt x="620668" y="0"/>
                  <a:pt x="1386301" y="0"/>
                </a:cubicBezTo>
                <a:cubicBezTo>
                  <a:pt x="2151934" y="0"/>
                  <a:pt x="2772602" y="233560"/>
                  <a:pt x="2772602" y="521670"/>
                </a:cubicBezTo>
                <a:cubicBezTo>
                  <a:pt x="2772602" y="809780"/>
                  <a:pt x="2151934" y="1043340"/>
                  <a:pt x="1386301" y="1043340"/>
                </a:cubicBezTo>
                <a:cubicBezTo>
                  <a:pt x="620668" y="1043340"/>
                  <a:pt x="0" y="809780"/>
                  <a:pt x="0" y="52167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358" tIns="173114" rIns="426358" bIns="1731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Источника тока</a:t>
            </a:r>
            <a:endParaRPr lang="ru-RU" sz="1600" b="0" kern="12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087030" y="2845254"/>
            <a:ext cx="2762118" cy="1126247"/>
          </a:xfrm>
          <a:custGeom>
            <a:avLst/>
            <a:gdLst>
              <a:gd name="connsiteX0" fmla="*/ 0 w 2762118"/>
              <a:gd name="connsiteY0" fmla="*/ 563124 h 1126247"/>
              <a:gd name="connsiteX1" fmla="*/ 1381059 w 2762118"/>
              <a:gd name="connsiteY1" fmla="*/ 0 h 1126247"/>
              <a:gd name="connsiteX2" fmla="*/ 2762118 w 2762118"/>
              <a:gd name="connsiteY2" fmla="*/ 563124 h 1126247"/>
              <a:gd name="connsiteX3" fmla="*/ 1381059 w 2762118"/>
              <a:gd name="connsiteY3" fmla="*/ 1126248 h 1126247"/>
              <a:gd name="connsiteX4" fmla="*/ 0 w 2762118"/>
              <a:gd name="connsiteY4" fmla="*/ 563124 h 112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118" h="1126247">
                <a:moveTo>
                  <a:pt x="0" y="563124"/>
                </a:moveTo>
                <a:cubicBezTo>
                  <a:pt x="0" y="252119"/>
                  <a:pt x="618321" y="0"/>
                  <a:pt x="1381059" y="0"/>
                </a:cubicBezTo>
                <a:cubicBezTo>
                  <a:pt x="2143797" y="0"/>
                  <a:pt x="2762118" y="252119"/>
                  <a:pt x="2762118" y="563124"/>
                </a:cubicBezTo>
                <a:cubicBezTo>
                  <a:pt x="2762118" y="874129"/>
                  <a:pt x="2143797" y="1126248"/>
                  <a:pt x="1381059" y="1126248"/>
                </a:cubicBezTo>
                <a:cubicBezTo>
                  <a:pt x="618321" y="1126248"/>
                  <a:pt x="0" y="874129"/>
                  <a:pt x="0" y="56312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4823" tIns="185255" rIns="424823" bIns="1852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Приемник </a:t>
            </a:r>
            <a:endParaRPr lang="ru-RU" sz="1600" b="0" kern="12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976664" y="4949155"/>
            <a:ext cx="3380197" cy="1106215"/>
          </a:xfrm>
          <a:custGeom>
            <a:avLst/>
            <a:gdLst>
              <a:gd name="connsiteX0" fmla="*/ 0 w 3380197"/>
              <a:gd name="connsiteY0" fmla="*/ 553108 h 1106215"/>
              <a:gd name="connsiteX1" fmla="*/ 1690099 w 3380197"/>
              <a:gd name="connsiteY1" fmla="*/ 0 h 1106215"/>
              <a:gd name="connsiteX2" fmla="*/ 3380198 w 3380197"/>
              <a:gd name="connsiteY2" fmla="*/ 553108 h 1106215"/>
              <a:gd name="connsiteX3" fmla="*/ 1690099 w 3380197"/>
              <a:gd name="connsiteY3" fmla="*/ 1106216 h 1106215"/>
              <a:gd name="connsiteX4" fmla="*/ 0 w 3380197"/>
              <a:gd name="connsiteY4" fmla="*/ 553108 h 110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197" h="1106215">
                <a:moveTo>
                  <a:pt x="0" y="553108"/>
                </a:moveTo>
                <a:cubicBezTo>
                  <a:pt x="0" y="247635"/>
                  <a:pt x="756683" y="0"/>
                  <a:pt x="1690099" y="0"/>
                </a:cubicBezTo>
                <a:cubicBezTo>
                  <a:pt x="2623515" y="0"/>
                  <a:pt x="3380198" y="247635"/>
                  <a:pt x="3380198" y="553108"/>
                </a:cubicBezTo>
                <a:cubicBezTo>
                  <a:pt x="3380198" y="858581"/>
                  <a:pt x="2623515" y="1106216"/>
                  <a:pt x="1690099" y="1106216"/>
                </a:cubicBezTo>
                <a:cubicBezTo>
                  <a:pt x="756683" y="1106216"/>
                  <a:pt x="0" y="858581"/>
                  <a:pt x="0" y="55310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5338" tIns="182321" rIns="515338" bIns="18232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Замыкающие и размыкающие устройства</a:t>
            </a:r>
            <a:endParaRPr lang="ru-RU" sz="1600" b="0" kern="12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07072" y="2992362"/>
            <a:ext cx="2931028" cy="1134456"/>
          </a:xfrm>
          <a:custGeom>
            <a:avLst/>
            <a:gdLst>
              <a:gd name="connsiteX0" fmla="*/ 0 w 2931028"/>
              <a:gd name="connsiteY0" fmla="*/ 567228 h 1134456"/>
              <a:gd name="connsiteX1" fmla="*/ 1465514 w 2931028"/>
              <a:gd name="connsiteY1" fmla="*/ 0 h 1134456"/>
              <a:gd name="connsiteX2" fmla="*/ 2931028 w 2931028"/>
              <a:gd name="connsiteY2" fmla="*/ 567228 h 1134456"/>
              <a:gd name="connsiteX3" fmla="*/ 1465514 w 2931028"/>
              <a:gd name="connsiteY3" fmla="*/ 1134456 h 1134456"/>
              <a:gd name="connsiteX4" fmla="*/ 0 w 2931028"/>
              <a:gd name="connsiteY4" fmla="*/ 567228 h 11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028" h="1134456">
                <a:moveTo>
                  <a:pt x="0" y="567228"/>
                </a:moveTo>
                <a:cubicBezTo>
                  <a:pt x="0" y="253957"/>
                  <a:pt x="656133" y="0"/>
                  <a:pt x="1465514" y="0"/>
                </a:cubicBezTo>
                <a:cubicBezTo>
                  <a:pt x="2274895" y="0"/>
                  <a:pt x="2931028" y="253957"/>
                  <a:pt x="2931028" y="567228"/>
                </a:cubicBezTo>
                <a:cubicBezTo>
                  <a:pt x="2931028" y="880499"/>
                  <a:pt x="2274895" y="1134456"/>
                  <a:pt x="1465514" y="1134456"/>
                </a:cubicBezTo>
                <a:cubicBezTo>
                  <a:pt x="656133" y="1134456"/>
                  <a:pt x="0" y="880499"/>
                  <a:pt x="0" y="56722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559" tIns="186457" rIns="449559" bIns="18645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Провода</a:t>
            </a:r>
            <a:endParaRPr lang="ru-RU" sz="1600" b="0" kern="12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530696"/>
            <a:ext cx="250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Чтобы в цепи был ток, она должна быть </a:t>
            </a:r>
            <a:r>
              <a:rPr lang="ru-RU" sz="2400" b="1" u="sng" dirty="0" smtClean="0">
                <a:solidFill>
                  <a:srgbClr val="FF0000"/>
                </a:solidFill>
              </a:rPr>
              <a:t>замкнутой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3" r="39642" b="18136"/>
          <a:stretch/>
        </p:blipFill>
        <p:spPr bwMode="auto">
          <a:xfrm>
            <a:off x="1619672" y="1103770"/>
            <a:ext cx="1084856" cy="11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260648"/>
            <a:ext cx="8686800" cy="3600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Графические изображения элементов цепи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2780" name="Группа 32779"/>
          <p:cNvGrpSpPr/>
          <p:nvPr/>
        </p:nvGrpSpPr>
        <p:grpSpPr>
          <a:xfrm>
            <a:off x="312365" y="4307414"/>
            <a:ext cx="1321320" cy="551412"/>
            <a:chOff x="179512" y="3353478"/>
            <a:chExt cx="1620956" cy="756860"/>
          </a:xfrm>
        </p:grpSpPr>
        <p:cxnSp>
          <p:nvCxnSpPr>
            <p:cNvPr id="32775" name="Прямая соединительная линия 32774"/>
            <p:cNvCxnSpPr/>
            <p:nvPr/>
          </p:nvCxnSpPr>
          <p:spPr bwMode="auto">
            <a:xfrm>
              <a:off x="179512" y="3731908"/>
              <a:ext cx="16209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73" name="Овал 32772"/>
            <p:cNvSpPr/>
            <p:nvPr/>
          </p:nvSpPr>
          <p:spPr bwMode="auto">
            <a:xfrm>
              <a:off x="611560" y="3353478"/>
              <a:ext cx="756860" cy="7568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2777" name="Прямая соединительная линия 32776"/>
            <p:cNvCxnSpPr>
              <a:stCxn id="32773" idx="1"/>
              <a:endCxn id="32773" idx="5"/>
            </p:cNvCxnSpPr>
            <p:nvPr/>
          </p:nvCxnSpPr>
          <p:spPr bwMode="auto">
            <a:xfrm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79" name="Прямая соединительная линия 32778"/>
            <p:cNvCxnSpPr>
              <a:stCxn id="32773" idx="7"/>
              <a:endCxn id="32773" idx="3"/>
            </p:cNvCxnSpPr>
            <p:nvPr/>
          </p:nvCxnSpPr>
          <p:spPr bwMode="auto">
            <a:xfrm flipH="1"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795" name="Полилиния 32794"/>
          <p:cNvSpPr/>
          <p:nvPr/>
        </p:nvSpPr>
        <p:spPr>
          <a:xfrm flipV="1">
            <a:off x="220112" y="3084394"/>
            <a:ext cx="2354312" cy="1323833"/>
          </a:xfrm>
          <a:custGeom>
            <a:avLst/>
            <a:gdLst>
              <a:gd name="connsiteX0" fmla="*/ 107434 w 2354312"/>
              <a:gd name="connsiteY0" fmla="*/ 1296537 h 1323833"/>
              <a:gd name="connsiteX1" fmla="*/ 1158312 w 2354312"/>
              <a:gd name="connsiteY1" fmla="*/ 1323833 h 1323833"/>
              <a:gd name="connsiteX2" fmla="*/ 11900 w 2354312"/>
              <a:gd name="connsiteY2" fmla="*/ 1282890 h 1323833"/>
              <a:gd name="connsiteX3" fmla="*/ 2045416 w 2354312"/>
              <a:gd name="connsiteY3" fmla="*/ 1201003 h 1323833"/>
              <a:gd name="connsiteX4" fmla="*/ 2072712 w 2354312"/>
              <a:gd name="connsiteY4" fmla="*/ 1187355 h 1323833"/>
              <a:gd name="connsiteX5" fmla="*/ 2018121 w 2354312"/>
              <a:gd name="connsiteY5" fmla="*/ 0 h 132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4312" h="1323833">
                <a:moveTo>
                  <a:pt x="107434" y="1296537"/>
                </a:moveTo>
                <a:lnTo>
                  <a:pt x="1158312" y="1323833"/>
                </a:lnTo>
                <a:cubicBezTo>
                  <a:pt x="1142390" y="1321558"/>
                  <a:pt x="-135951" y="1303362"/>
                  <a:pt x="11900" y="1282890"/>
                </a:cubicBezTo>
                <a:cubicBezTo>
                  <a:pt x="159751" y="1262418"/>
                  <a:pt x="1701947" y="1216925"/>
                  <a:pt x="2045416" y="1201003"/>
                </a:cubicBezTo>
                <a:cubicBezTo>
                  <a:pt x="2388885" y="1185080"/>
                  <a:pt x="2077261" y="1387522"/>
                  <a:pt x="2072712" y="1187355"/>
                </a:cubicBezTo>
                <a:cubicBezTo>
                  <a:pt x="2068163" y="987188"/>
                  <a:pt x="2743727" y="932597"/>
                  <a:pt x="201812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96" name="Полилиния 32795"/>
          <p:cNvSpPr/>
          <p:nvPr/>
        </p:nvSpPr>
        <p:spPr>
          <a:xfrm>
            <a:off x="163773" y="3425588"/>
            <a:ext cx="2620370" cy="872941"/>
          </a:xfrm>
          <a:custGeom>
            <a:avLst/>
            <a:gdLst>
              <a:gd name="connsiteX0" fmla="*/ 0 w 2620370"/>
              <a:gd name="connsiteY0" fmla="*/ 859809 h 872941"/>
              <a:gd name="connsiteX1" fmla="*/ 764275 w 2620370"/>
              <a:gd name="connsiteY1" fmla="*/ 859809 h 872941"/>
              <a:gd name="connsiteX2" fmla="*/ 805218 w 2620370"/>
              <a:gd name="connsiteY2" fmla="*/ 723331 h 872941"/>
              <a:gd name="connsiteX3" fmla="*/ 2620370 w 2620370"/>
              <a:gd name="connsiteY3" fmla="*/ 0 h 87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370" h="872941">
                <a:moveTo>
                  <a:pt x="0" y="859809"/>
                </a:moveTo>
                <a:cubicBezTo>
                  <a:pt x="315036" y="871182"/>
                  <a:pt x="630072" y="882555"/>
                  <a:pt x="764275" y="859809"/>
                </a:cubicBezTo>
                <a:cubicBezTo>
                  <a:pt x="898478" y="837063"/>
                  <a:pt x="495869" y="866632"/>
                  <a:pt x="805218" y="723331"/>
                </a:cubicBezTo>
                <a:cubicBezTo>
                  <a:pt x="1114567" y="580030"/>
                  <a:pt x="1867468" y="290015"/>
                  <a:pt x="262037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2801" name="Группа 32800"/>
          <p:cNvGrpSpPr/>
          <p:nvPr/>
        </p:nvGrpSpPr>
        <p:grpSpPr>
          <a:xfrm>
            <a:off x="3330741" y="1340768"/>
            <a:ext cx="1512169" cy="601055"/>
            <a:chOff x="3275856" y="1412776"/>
            <a:chExt cx="1656184" cy="778446"/>
          </a:xfrm>
        </p:grpSpPr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3275856" y="1988840"/>
              <a:ext cx="165618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Прямоугольник 31"/>
            <p:cNvSpPr/>
            <p:nvPr/>
          </p:nvSpPr>
          <p:spPr bwMode="auto">
            <a:xfrm>
              <a:off x="3635896" y="1767558"/>
              <a:ext cx="1008112" cy="4236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 w="38100"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1" name="Прямая со стрелкой 60"/>
            <p:cNvCxnSpPr>
              <a:endCxn id="32" idx="0"/>
            </p:cNvCxnSpPr>
            <p:nvPr/>
          </p:nvCxnSpPr>
          <p:spPr bwMode="auto">
            <a:xfrm>
              <a:off x="4139952" y="1412776"/>
              <a:ext cx="0" cy="35478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Прямая соединительная линия 62"/>
            <p:cNvCxnSpPr/>
            <p:nvPr/>
          </p:nvCxnSpPr>
          <p:spPr bwMode="auto">
            <a:xfrm>
              <a:off x="4139952" y="1412776"/>
              <a:ext cx="79208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806" name="Группа 32805"/>
          <p:cNvGrpSpPr/>
          <p:nvPr/>
        </p:nvGrpSpPr>
        <p:grpSpPr>
          <a:xfrm>
            <a:off x="3330740" y="2843604"/>
            <a:ext cx="1512169" cy="387312"/>
            <a:chOff x="3059831" y="2609640"/>
            <a:chExt cx="1512169" cy="387312"/>
          </a:xfrm>
        </p:grpSpPr>
        <p:cxnSp>
          <p:nvCxnSpPr>
            <p:cNvPr id="32804" name="Прямая соединительная линия 32803"/>
            <p:cNvCxnSpPr/>
            <p:nvPr/>
          </p:nvCxnSpPr>
          <p:spPr bwMode="auto">
            <a:xfrm>
              <a:off x="3059831" y="2780928"/>
              <a:ext cx="15121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02" name="Прямоугольник 32801"/>
            <p:cNvSpPr/>
            <p:nvPr/>
          </p:nvSpPr>
          <p:spPr bwMode="auto">
            <a:xfrm>
              <a:off x="3341602" y="2609640"/>
              <a:ext cx="920451" cy="3873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2816" name="Группа 32815"/>
          <p:cNvGrpSpPr/>
          <p:nvPr/>
        </p:nvGrpSpPr>
        <p:grpSpPr>
          <a:xfrm>
            <a:off x="7427055" y="2276872"/>
            <a:ext cx="1258320" cy="228403"/>
            <a:chOff x="3169664" y="3857629"/>
            <a:chExt cx="1258320" cy="228403"/>
          </a:xfrm>
        </p:grpSpPr>
        <p:cxnSp>
          <p:nvCxnSpPr>
            <p:cNvPr id="32808" name="Прямая соединительная линия 32807"/>
            <p:cNvCxnSpPr/>
            <p:nvPr/>
          </p:nvCxnSpPr>
          <p:spPr bwMode="auto">
            <a:xfrm>
              <a:off x="3981846" y="4077072"/>
              <a:ext cx="446138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815" name="Группа 32814"/>
            <p:cNvGrpSpPr/>
            <p:nvPr/>
          </p:nvGrpSpPr>
          <p:grpSpPr>
            <a:xfrm>
              <a:off x="3169664" y="3857629"/>
              <a:ext cx="741996" cy="228403"/>
              <a:chOff x="3059831" y="3247347"/>
              <a:chExt cx="741996" cy="228403"/>
            </a:xfrm>
          </p:grpSpPr>
          <p:cxnSp>
            <p:nvCxnSpPr>
              <p:cNvPr id="32810" name="Прямая соединительная линия 32809"/>
              <p:cNvCxnSpPr/>
              <p:nvPr/>
            </p:nvCxnSpPr>
            <p:spPr bwMode="auto">
              <a:xfrm>
                <a:off x="3059831" y="3475749"/>
                <a:ext cx="43204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812" name="Прямая соединительная линия 32811"/>
              <p:cNvCxnSpPr/>
              <p:nvPr/>
            </p:nvCxnSpPr>
            <p:spPr bwMode="auto">
              <a:xfrm flipV="1">
                <a:off x="3491880" y="3247347"/>
                <a:ext cx="309947" cy="22840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2829" name="Группа 32828"/>
          <p:cNvGrpSpPr/>
          <p:nvPr/>
        </p:nvGrpSpPr>
        <p:grpSpPr>
          <a:xfrm>
            <a:off x="4039353" y="5808265"/>
            <a:ext cx="1086382" cy="357039"/>
            <a:chOff x="3341602" y="4620133"/>
            <a:chExt cx="1086382" cy="357039"/>
          </a:xfrm>
        </p:grpSpPr>
        <p:cxnSp>
          <p:nvCxnSpPr>
            <p:cNvPr id="32826" name="Прямая соединительная линия 32825"/>
            <p:cNvCxnSpPr/>
            <p:nvPr/>
          </p:nvCxnSpPr>
          <p:spPr bwMode="auto">
            <a:xfrm flipV="1">
              <a:off x="3923928" y="4620133"/>
              <a:ext cx="0" cy="3030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18" name="Прямая соединительная линия 32817"/>
            <p:cNvCxnSpPr/>
            <p:nvPr/>
          </p:nvCxnSpPr>
          <p:spPr bwMode="auto">
            <a:xfrm>
              <a:off x="3341602" y="4923166"/>
              <a:ext cx="108638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19" name="Овал 32818"/>
            <p:cNvSpPr/>
            <p:nvPr/>
          </p:nvSpPr>
          <p:spPr bwMode="auto">
            <a:xfrm>
              <a:off x="3869012" y="4869160"/>
              <a:ext cx="99466" cy="1080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3330740" y="4214051"/>
            <a:ext cx="1310185" cy="631750"/>
            <a:chOff x="163773" y="4745516"/>
            <a:chExt cx="1439061" cy="823349"/>
          </a:xfrm>
        </p:grpSpPr>
        <p:cxnSp>
          <p:nvCxnSpPr>
            <p:cNvPr id="32787" name="Соединительная линия уступом 32786"/>
            <p:cNvCxnSpPr/>
            <p:nvPr/>
          </p:nvCxnSpPr>
          <p:spPr bwMode="auto">
            <a:xfrm flipV="1">
              <a:off x="163773" y="4937113"/>
              <a:ext cx="937404" cy="469106"/>
            </a:xfrm>
            <a:prstGeom prst="bentConnector3">
              <a:avLst>
                <a:gd name="adj1" fmla="val 6892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Соединительная линия уступом 53"/>
            <p:cNvCxnSpPr/>
            <p:nvPr/>
          </p:nvCxnSpPr>
          <p:spPr bwMode="auto">
            <a:xfrm rot="10800000">
              <a:off x="856432" y="4937115"/>
              <a:ext cx="746402" cy="469104"/>
            </a:xfrm>
            <a:prstGeom prst="bentConnector3">
              <a:avLst>
                <a:gd name="adj1" fmla="val 6645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831" name="Группа 32830"/>
            <p:cNvGrpSpPr/>
            <p:nvPr/>
          </p:nvGrpSpPr>
          <p:grpSpPr>
            <a:xfrm>
              <a:off x="548353" y="4745516"/>
              <a:ext cx="783287" cy="823349"/>
              <a:chOff x="989990" y="4064283"/>
              <a:chExt cx="1080120" cy="1097590"/>
            </a:xfrm>
          </p:grpSpPr>
          <p:sp>
            <p:nvSpPr>
              <p:cNvPr id="32830" name="Дуга 32829"/>
              <p:cNvSpPr/>
              <p:nvPr/>
            </p:nvSpPr>
            <p:spPr bwMode="auto">
              <a:xfrm>
                <a:off x="989990" y="4064284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7" name="Дуга 126"/>
              <p:cNvSpPr/>
              <p:nvPr/>
            </p:nvSpPr>
            <p:spPr bwMode="auto">
              <a:xfrm flipH="1">
                <a:off x="989990" y="4064283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25" name="Группа 124"/>
          <p:cNvGrpSpPr/>
          <p:nvPr/>
        </p:nvGrpSpPr>
        <p:grpSpPr>
          <a:xfrm>
            <a:off x="366801" y="5770072"/>
            <a:ext cx="1671923" cy="399045"/>
            <a:chOff x="163773" y="5406219"/>
            <a:chExt cx="1671923" cy="399045"/>
          </a:xfrm>
        </p:grpSpPr>
        <p:sp>
          <p:nvSpPr>
            <p:cNvPr id="113" name="Прямоугольник 112"/>
            <p:cNvSpPr/>
            <p:nvPr/>
          </p:nvSpPr>
          <p:spPr bwMode="auto">
            <a:xfrm>
              <a:off x="467544" y="5406219"/>
              <a:ext cx="1006414" cy="399045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5" name="Прямая соединительная линия 114"/>
            <p:cNvCxnSpPr/>
            <p:nvPr/>
          </p:nvCxnSpPr>
          <p:spPr bwMode="auto">
            <a:xfrm>
              <a:off x="163773" y="5605741"/>
              <a:ext cx="16719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2" name="Группа 121"/>
          <p:cNvGrpSpPr/>
          <p:nvPr/>
        </p:nvGrpSpPr>
        <p:grpSpPr>
          <a:xfrm>
            <a:off x="378956" y="1364789"/>
            <a:ext cx="1008112" cy="630697"/>
            <a:chOff x="422764" y="1556792"/>
            <a:chExt cx="1008112" cy="63069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22764" y="1763825"/>
              <a:ext cx="1008112" cy="423664"/>
              <a:chOff x="251520" y="1767558"/>
              <a:chExt cx="1008112" cy="42366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 bwMode="auto">
              <a:xfrm>
                <a:off x="251520" y="1988840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Прямая соединительная линия 13"/>
              <p:cNvCxnSpPr/>
              <p:nvPr/>
            </p:nvCxnSpPr>
            <p:spPr bwMode="auto">
              <a:xfrm>
                <a:off x="827584" y="1987381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>
                <a:off x="683568" y="1767558"/>
                <a:ext cx="0" cy="42366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827584" y="1844824"/>
                <a:ext cx="0" cy="27545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0" name="TextBox 119"/>
            <p:cNvSpPr txBox="1"/>
            <p:nvPr/>
          </p:nvSpPr>
          <p:spPr>
            <a:xfrm>
              <a:off x="489001" y="1556792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+</a:t>
              </a:r>
              <a:endParaRPr lang="ru-RU" sz="24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93057" y="1556792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-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34256" y="2630525"/>
            <a:ext cx="1346695" cy="648072"/>
            <a:chOff x="128961" y="2492896"/>
            <a:chExt cx="1346695" cy="648072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145989" y="2714142"/>
              <a:ext cx="1251279" cy="426826"/>
              <a:chOff x="2280087" y="2158254"/>
              <a:chExt cx="1838798" cy="426826"/>
            </a:xfrm>
          </p:grpSpPr>
          <p:grpSp>
            <p:nvGrpSpPr>
              <p:cNvPr id="143" name="Группа 142"/>
              <p:cNvGrpSpPr/>
              <p:nvPr/>
            </p:nvGrpSpPr>
            <p:grpSpPr>
              <a:xfrm>
                <a:off x="2280087" y="2158254"/>
                <a:ext cx="576064" cy="423664"/>
                <a:chOff x="251520" y="1767558"/>
                <a:chExt cx="576064" cy="423664"/>
              </a:xfrm>
            </p:grpSpPr>
            <p:cxnSp>
              <p:nvCxnSpPr>
                <p:cNvPr id="144" name="Прямая соединительная линия 143"/>
                <p:cNvCxnSpPr/>
                <p:nvPr/>
              </p:nvCxnSpPr>
              <p:spPr bwMode="auto">
                <a:xfrm>
                  <a:off x="251520" y="1988840"/>
                  <a:ext cx="43204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auto">
                <a:xfrm>
                  <a:off x="683568" y="1767558"/>
                  <a:ext cx="0" cy="4236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 bwMode="auto">
                <a:xfrm>
                  <a:off x="827584" y="1844824"/>
                  <a:ext cx="0" cy="2754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8" name="Группа 147"/>
              <p:cNvGrpSpPr/>
              <p:nvPr/>
            </p:nvGrpSpPr>
            <p:grpSpPr>
              <a:xfrm>
                <a:off x="2856151" y="2161416"/>
                <a:ext cx="1262734" cy="423664"/>
                <a:chOff x="21518" y="1767558"/>
                <a:chExt cx="1238114" cy="423664"/>
              </a:xfrm>
            </p:grpSpPr>
            <p:cxnSp>
              <p:nvCxnSpPr>
                <p:cNvPr id="149" name="Прямая соединительная линия 148"/>
                <p:cNvCxnSpPr/>
                <p:nvPr/>
              </p:nvCxnSpPr>
              <p:spPr bwMode="auto">
                <a:xfrm>
                  <a:off x="21518" y="1988840"/>
                  <a:ext cx="66205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 bwMode="auto">
                <a:xfrm>
                  <a:off x="827584" y="1987381"/>
                  <a:ext cx="43204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 bwMode="auto">
                <a:xfrm>
                  <a:off x="683568" y="1767558"/>
                  <a:ext cx="0" cy="4236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 bwMode="auto">
                <a:xfrm>
                  <a:off x="827584" y="1844824"/>
                  <a:ext cx="0" cy="2754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64" name="TextBox 163"/>
            <p:cNvSpPr txBox="1"/>
            <p:nvPr/>
          </p:nvSpPr>
          <p:spPr>
            <a:xfrm>
              <a:off x="128961" y="2492896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+</a:t>
              </a:r>
              <a:endParaRPr lang="ru-RU" sz="2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065065" y="2535287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-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20739" y="2116357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Гальванический элемент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5489" y="3492726"/>
            <a:ext cx="16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аккумулятор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8237" y="5089231"/>
            <a:ext cx="267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Электрическая лампа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7605" r="17477" b="1"/>
          <a:stretch/>
        </p:blipFill>
        <p:spPr bwMode="auto">
          <a:xfrm>
            <a:off x="1748218" y="2564904"/>
            <a:ext cx="1023582" cy="99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47" y="3943226"/>
            <a:ext cx="964596" cy="107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6" y="1180554"/>
            <a:ext cx="1589856" cy="11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3563888" y="2060848"/>
            <a:ext cx="108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Реостат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28" y="2558681"/>
            <a:ext cx="1612520" cy="115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3466687" y="3453998"/>
            <a:ext cx="12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Резистор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03848" y="4941168"/>
            <a:ext cx="276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Звонок электрический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32" y="3889114"/>
            <a:ext cx="1229760" cy="10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33" y="5435678"/>
            <a:ext cx="997954" cy="99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b="20022"/>
          <a:stretch/>
        </p:blipFill>
        <p:spPr bwMode="auto">
          <a:xfrm>
            <a:off x="5427740" y="5445224"/>
            <a:ext cx="1313940" cy="8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5" y="3429000"/>
            <a:ext cx="1655925" cy="111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987034"/>
            <a:ext cx="1672530" cy="1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7236296" y="2636912"/>
            <a:ext cx="17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Ключ, кнопка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1464" y="6346477"/>
            <a:ext cx="31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Плавкий предохранитель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961366" y="6398734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Соединение проводов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7308304" y="4725144"/>
            <a:ext cx="1511182" cy="438431"/>
            <a:chOff x="7308304" y="4845800"/>
            <a:chExt cx="1511182" cy="438431"/>
          </a:xfrm>
        </p:grpSpPr>
        <p:cxnSp>
          <p:nvCxnSpPr>
            <p:cNvPr id="169" name="Прямая соединительная линия 168"/>
            <p:cNvCxnSpPr/>
            <p:nvPr/>
          </p:nvCxnSpPr>
          <p:spPr bwMode="auto">
            <a:xfrm flipV="1">
              <a:off x="7308304" y="5066361"/>
              <a:ext cx="1511182" cy="103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" name="Прямоугольник 154"/>
            <p:cNvSpPr/>
            <p:nvPr/>
          </p:nvSpPr>
          <p:spPr bwMode="auto">
            <a:xfrm>
              <a:off x="7601766" y="4858826"/>
              <a:ext cx="1002682" cy="415071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7" name="Прямая соединительная линия 156"/>
            <p:cNvCxnSpPr/>
            <p:nvPr/>
          </p:nvCxnSpPr>
          <p:spPr bwMode="auto">
            <a:xfrm>
              <a:off x="7859104" y="4845800"/>
              <a:ext cx="0" cy="42809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Прямая соединительная линия 160"/>
            <p:cNvCxnSpPr>
              <a:stCxn id="155" idx="0"/>
              <a:endCxn id="155" idx="2"/>
            </p:cNvCxnSpPr>
            <p:nvPr/>
          </p:nvCxnSpPr>
          <p:spPr bwMode="auto">
            <a:xfrm>
              <a:off x="8103107" y="4858826"/>
              <a:ext cx="0" cy="4150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Прямая соединительная линия 162"/>
            <p:cNvCxnSpPr/>
            <p:nvPr/>
          </p:nvCxnSpPr>
          <p:spPr bwMode="auto">
            <a:xfrm>
              <a:off x="8356179" y="4869160"/>
              <a:ext cx="0" cy="4150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1" name="TextBox 170"/>
          <p:cNvSpPr txBox="1"/>
          <p:nvPr/>
        </p:nvSpPr>
        <p:spPr>
          <a:xfrm>
            <a:off x="7020272" y="5229200"/>
            <a:ext cx="212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Нагревательный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элемент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3" grpId="0"/>
      <p:bldP spid="124" grpId="0"/>
      <p:bldP spid="126" grpId="0"/>
      <p:bldP spid="133" grpId="0"/>
      <p:bldP spid="135" grpId="0"/>
      <p:bldP spid="136" grpId="0"/>
      <p:bldP spid="142" grpId="0"/>
      <p:bldP spid="153" grpId="0"/>
      <p:bldP spid="154" grpId="0"/>
      <p:bldP spid="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6584"/>
            <a:ext cx="8686800" cy="8382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Чертеж на котором изображены способы соединения электрических приборов в цепь, называют схемой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9" t="36133" r="19729" b="27929"/>
          <a:stretch/>
        </p:blipFill>
        <p:spPr bwMode="auto">
          <a:xfrm>
            <a:off x="251520" y="2255811"/>
            <a:ext cx="2136171" cy="19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t="13591" r="36614" b="77652"/>
          <a:stretch/>
        </p:blipFill>
        <p:spPr bwMode="auto">
          <a:xfrm>
            <a:off x="2873474" y="2255811"/>
            <a:ext cx="5874990" cy="19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Соедините   приборы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так, чтобы они работали одновременно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14381" y="2045978"/>
            <a:ext cx="1346695" cy="648072"/>
            <a:chOff x="128961" y="2492896"/>
            <a:chExt cx="1346695" cy="64807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5989" y="2714142"/>
              <a:ext cx="1251279" cy="426826"/>
              <a:chOff x="2280087" y="2158254"/>
              <a:chExt cx="1838798" cy="42682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280087" y="2158254"/>
                <a:ext cx="576064" cy="423664"/>
                <a:chOff x="251520" y="1767558"/>
                <a:chExt cx="576064" cy="423664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 bwMode="auto">
                <a:xfrm>
                  <a:off x="251520" y="1988840"/>
                  <a:ext cx="43204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 bwMode="auto">
                <a:xfrm>
                  <a:off x="683568" y="1767558"/>
                  <a:ext cx="0" cy="4236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 bwMode="auto">
                <a:xfrm>
                  <a:off x="827584" y="1844824"/>
                  <a:ext cx="0" cy="2754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" name="Группа 8"/>
              <p:cNvGrpSpPr/>
              <p:nvPr/>
            </p:nvGrpSpPr>
            <p:grpSpPr>
              <a:xfrm>
                <a:off x="2856151" y="2161416"/>
                <a:ext cx="1262734" cy="423664"/>
                <a:chOff x="21518" y="1767558"/>
                <a:chExt cx="1238114" cy="423664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 bwMode="auto">
                <a:xfrm>
                  <a:off x="21518" y="1988840"/>
                  <a:ext cx="66205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 bwMode="auto">
                <a:xfrm>
                  <a:off x="827584" y="1987381"/>
                  <a:ext cx="43204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 bwMode="auto">
                <a:xfrm>
                  <a:off x="683568" y="1767558"/>
                  <a:ext cx="0" cy="4236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 bwMode="auto">
                <a:xfrm>
                  <a:off x="827584" y="1844824"/>
                  <a:ext cx="0" cy="2754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6" name="TextBox 5"/>
            <p:cNvSpPr txBox="1"/>
            <p:nvPr/>
          </p:nvSpPr>
          <p:spPr>
            <a:xfrm>
              <a:off x="128961" y="2492896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+</a:t>
              </a:r>
              <a:endParaRPr lang="ru-RU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5065" y="2535287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-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 rot="5400000">
            <a:off x="1372187" y="3493775"/>
            <a:ext cx="1321320" cy="671907"/>
            <a:chOff x="179512" y="3353478"/>
            <a:chExt cx="1620956" cy="756860"/>
          </a:xfrm>
        </p:grpSpPr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179512" y="3731908"/>
              <a:ext cx="16209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Овал 23"/>
            <p:cNvSpPr/>
            <p:nvPr/>
          </p:nvSpPr>
          <p:spPr bwMode="auto">
            <a:xfrm>
              <a:off x="611560" y="3353478"/>
              <a:ext cx="756860" cy="7568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>
              <a:stCxn id="24" idx="1"/>
              <a:endCxn id="24" idx="5"/>
            </p:cNvCxnSpPr>
            <p:nvPr/>
          </p:nvCxnSpPr>
          <p:spPr bwMode="auto">
            <a:xfrm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единительная линия 25"/>
            <p:cNvCxnSpPr>
              <a:stCxn id="24" idx="7"/>
              <a:endCxn id="24" idx="3"/>
            </p:cNvCxnSpPr>
            <p:nvPr/>
          </p:nvCxnSpPr>
          <p:spPr bwMode="auto">
            <a:xfrm flipH="1"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Группа 31"/>
          <p:cNvGrpSpPr/>
          <p:nvPr/>
        </p:nvGrpSpPr>
        <p:grpSpPr>
          <a:xfrm rot="5400000">
            <a:off x="6289289" y="3655927"/>
            <a:ext cx="1258320" cy="228403"/>
            <a:chOff x="3169664" y="3857629"/>
            <a:chExt cx="1258320" cy="228403"/>
          </a:xfrm>
        </p:grpSpPr>
        <p:cxnSp>
          <p:nvCxnSpPr>
            <p:cNvPr id="33" name="Прямая соединительная линия 32"/>
            <p:cNvCxnSpPr/>
            <p:nvPr/>
          </p:nvCxnSpPr>
          <p:spPr bwMode="auto">
            <a:xfrm>
              <a:off x="3981846" y="4077072"/>
              <a:ext cx="446138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" name="Группа 33"/>
            <p:cNvGrpSpPr/>
            <p:nvPr/>
          </p:nvGrpSpPr>
          <p:grpSpPr>
            <a:xfrm>
              <a:off x="3169664" y="3857629"/>
              <a:ext cx="741996" cy="228403"/>
              <a:chOff x="3059831" y="3247347"/>
              <a:chExt cx="741996" cy="228403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 bwMode="auto">
              <a:xfrm>
                <a:off x="3059831" y="3475749"/>
                <a:ext cx="43204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Прямая соединительная линия 35"/>
              <p:cNvCxnSpPr/>
              <p:nvPr/>
            </p:nvCxnSpPr>
            <p:spPr bwMode="auto">
              <a:xfrm flipV="1">
                <a:off x="3491880" y="3247347"/>
                <a:ext cx="309947" cy="22840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" name="Группа 36"/>
          <p:cNvGrpSpPr/>
          <p:nvPr/>
        </p:nvGrpSpPr>
        <p:grpSpPr>
          <a:xfrm rot="5400000">
            <a:off x="2773538" y="3544268"/>
            <a:ext cx="1321320" cy="671907"/>
            <a:chOff x="179512" y="3353478"/>
            <a:chExt cx="1620956" cy="756860"/>
          </a:xfrm>
        </p:grpSpPr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179512" y="3731908"/>
              <a:ext cx="16209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Овал 38"/>
            <p:cNvSpPr/>
            <p:nvPr/>
          </p:nvSpPr>
          <p:spPr bwMode="auto">
            <a:xfrm>
              <a:off x="611560" y="3353478"/>
              <a:ext cx="756860" cy="75686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0" name="Прямая соединительная линия 39"/>
            <p:cNvCxnSpPr>
              <a:stCxn id="39" idx="1"/>
              <a:endCxn id="39" idx="5"/>
            </p:cNvCxnSpPr>
            <p:nvPr/>
          </p:nvCxnSpPr>
          <p:spPr bwMode="auto">
            <a:xfrm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единительная линия 40"/>
            <p:cNvCxnSpPr>
              <a:stCxn id="39" idx="7"/>
              <a:endCxn id="39" idx="3"/>
            </p:cNvCxnSpPr>
            <p:nvPr/>
          </p:nvCxnSpPr>
          <p:spPr bwMode="auto">
            <a:xfrm flipH="1">
              <a:off x="722400" y="3464318"/>
              <a:ext cx="535180" cy="5351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75" y="3172764"/>
            <a:ext cx="5365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Соедините звонки так, чтобы их можно было включать отдельно друг от друга:</a:t>
            </a:r>
          </a:p>
        </p:txBody>
      </p:sp>
      <p:grpSp>
        <p:nvGrpSpPr>
          <p:cNvPr id="4" name="Группа 3"/>
          <p:cNvGrpSpPr/>
          <p:nvPr/>
        </p:nvGrpSpPr>
        <p:grpSpPr>
          <a:xfrm rot="16200000" flipH="1">
            <a:off x="981713" y="3237019"/>
            <a:ext cx="1333501" cy="772360"/>
            <a:chOff x="422764" y="1556792"/>
            <a:chExt cx="1008112" cy="63069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22764" y="1763825"/>
              <a:ext cx="1008112" cy="423664"/>
              <a:chOff x="251520" y="1767558"/>
              <a:chExt cx="1008112" cy="423664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 bwMode="auto">
              <a:xfrm>
                <a:off x="251520" y="1988840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Прямая соединительная линия 8"/>
              <p:cNvCxnSpPr/>
              <p:nvPr/>
            </p:nvCxnSpPr>
            <p:spPr bwMode="auto">
              <a:xfrm>
                <a:off x="827584" y="1987381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Прямая соединительная линия 9"/>
              <p:cNvCxnSpPr/>
              <p:nvPr/>
            </p:nvCxnSpPr>
            <p:spPr bwMode="auto">
              <a:xfrm>
                <a:off x="683568" y="1767558"/>
                <a:ext cx="0" cy="42366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Прямая соединительная линия 10"/>
              <p:cNvCxnSpPr/>
              <p:nvPr/>
            </p:nvCxnSpPr>
            <p:spPr bwMode="auto">
              <a:xfrm>
                <a:off x="827584" y="1844824"/>
                <a:ext cx="0" cy="27545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489001" y="1556792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+</a:t>
              </a:r>
              <a:endParaRPr lang="ru-RU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3057" y="1556792"/>
              <a:ext cx="410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-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 rot="16200000">
            <a:off x="3161876" y="3257407"/>
            <a:ext cx="1310185" cy="631750"/>
            <a:chOff x="163773" y="4745516"/>
            <a:chExt cx="1439061" cy="823349"/>
          </a:xfrm>
        </p:grpSpPr>
        <p:cxnSp>
          <p:nvCxnSpPr>
            <p:cNvPr id="13" name="Соединительная линия уступом 12"/>
            <p:cNvCxnSpPr/>
            <p:nvPr/>
          </p:nvCxnSpPr>
          <p:spPr bwMode="auto">
            <a:xfrm flipV="1">
              <a:off x="163773" y="4937113"/>
              <a:ext cx="937404" cy="469106"/>
            </a:xfrm>
            <a:prstGeom prst="bentConnector3">
              <a:avLst>
                <a:gd name="adj1" fmla="val 6892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Соединительная линия уступом 13"/>
            <p:cNvCxnSpPr/>
            <p:nvPr/>
          </p:nvCxnSpPr>
          <p:spPr bwMode="auto">
            <a:xfrm rot="10800000">
              <a:off x="856432" y="4937115"/>
              <a:ext cx="746402" cy="469104"/>
            </a:xfrm>
            <a:prstGeom prst="bentConnector3">
              <a:avLst>
                <a:gd name="adj1" fmla="val 6645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Группа 14"/>
            <p:cNvGrpSpPr/>
            <p:nvPr/>
          </p:nvGrpSpPr>
          <p:grpSpPr>
            <a:xfrm>
              <a:off x="548353" y="4745516"/>
              <a:ext cx="783287" cy="823349"/>
              <a:chOff x="989990" y="4064283"/>
              <a:chExt cx="1080120" cy="1097590"/>
            </a:xfrm>
          </p:grpSpPr>
          <p:sp>
            <p:nvSpPr>
              <p:cNvPr id="16" name="Дуга 15"/>
              <p:cNvSpPr/>
              <p:nvPr/>
            </p:nvSpPr>
            <p:spPr bwMode="auto">
              <a:xfrm>
                <a:off x="989990" y="4064284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Дуга 16"/>
              <p:cNvSpPr/>
              <p:nvPr/>
            </p:nvSpPr>
            <p:spPr bwMode="auto">
              <a:xfrm flipH="1">
                <a:off x="989990" y="4064283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 rot="16200000">
            <a:off x="5096879" y="3257407"/>
            <a:ext cx="1310185" cy="631750"/>
            <a:chOff x="163773" y="4745516"/>
            <a:chExt cx="1439062" cy="823349"/>
          </a:xfrm>
        </p:grpSpPr>
        <p:cxnSp>
          <p:nvCxnSpPr>
            <p:cNvPr id="19" name="Соединительная линия уступом 18"/>
            <p:cNvCxnSpPr/>
            <p:nvPr/>
          </p:nvCxnSpPr>
          <p:spPr bwMode="auto">
            <a:xfrm flipV="1">
              <a:off x="163773" y="4937113"/>
              <a:ext cx="937404" cy="469106"/>
            </a:xfrm>
            <a:prstGeom prst="bentConnector3">
              <a:avLst>
                <a:gd name="adj1" fmla="val 68927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Соединительная линия уступом 19"/>
            <p:cNvCxnSpPr/>
            <p:nvPr/>
          </p:nvCxnSpPr>
          <p:spPr bwMode="auto">
            <a:xfrm rot="10800000">
              <a:off x="856432" y="4937115"/>
              <a:ext cx="746403" cy="469104"/>
            </a:xfrm>
            <a:prstGeom prst="bentConnector3">
              <a:avLst>
                <a:gd name="adj1" fmla="val 6645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" name="Группа 20"/>
            <p:cNvGrpSpPr/>
            <p:nvPr/>
          </p:nvGrpSpPr>
          <p:grpSpPr>
            <a:xfrm>
              <a:off x="548353" y="4745516"/>
              <a:ext cx="783287" cy="823349"/>
              <a:chOff x="989990" y="4064283"/>
              <a:chExt cx="1080120" cy="1097590"/>
            </a:xfrm>
          </p:grpSpPr>
          <p:sp>
            <p:nvSpPr>
              <p:cNvPr id="22" name="Дуга 21"/>
              <p:cNvSpPr/>
              <p:nvPr/>
            </p:nvSpPr>
            <p:spPr bwMode="auto">
              <a:xfrm>
                <a:off x="989990" y="4064284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Дуга 22"/>
              <p:cNvSpPr/>
              <p:nvPr/>
            </p:nvSpPr>
            <p:spPr bwMode="auto">
              <a:xfrm flipH="1">
                <a:off x="989990" y="4064283"/>
                <a:ext cx="1080120" cy="1097589"/>
              </a:xfrm>
              <a:prstGeom prst="arc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 w="3810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0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Нарисуйте схему соединения батарейки, двух лампочек и двух ключей включение и выключение лампочки производится «своим» ключом.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Нарисуйте схему соединения батарейки, двух лампочек и </a:t>
            </a:r>
            <a:r>
              <a:rPr lang="ru-RU" dirty="0" smtClean="0">
                <a:solidFill>
                  <a:schemeClr val="bg1"/>
                </a:solidFill>
              </a:rPr>
              <a:t>трех ключей, при которой </a:t>
            </a:r>
            <a:r>
              <a:rPr lang="ru-RU" dirty="0">
                <a:solidFill>
                  <a:schemeClr val="bg1"/>
                </a:solidFill>
              </a:rPr>
              <a:t>включение и </a:t>
            </a:r>
            <a:r>
              <a:rPr lang="ru-RU" dirty="0" smtClean="0">
                <a:solidFill>
                  <a:schemeClr val="bg1"/>
                </a:solidFill>
              </a:rPr>
              <a:t>выключение каждой </a:t>
            </a:r>
            <a:r>
              <a:rPr lang="ru-RU" dirty="0">
                <a:solidFill>
                  <a:schemeClr val="bg1"/>
                </a:solidFill>
              </a:rPr>
              <a:t>лампочки производится «своим» </a:t>
            </a:r>
            <a:r>
              <a:rPr lang="ru-RU" dirty="0" smtClean="0">
                <a:solidFill>
                  <a:schemeClr val="bg1"/>
                </a:solidFill>
              </a:rPr>
              <a:t>ключом, а размыкание третьего ключа позволяет отключить обе лампочки.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ue atom design template">
  <a:themeElements>
    <a:clrScheme name="Тема Offic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template</Template>
  <TotalTime>202</TotalTime>
  <Words>183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Blue atom design template</vt:lpstr>
      <vt:lpstr>Электрическая цепь </vt:lpstr>
      <vt:lpstr>Презентация PowerPoint</vt:lpstr>
      <vt:lpstr>Презентация PowerPoint</vt:lpstr>
      <vt:lpstr>Электрическая цепь состоит </vt:lpstr>
      <vt:lpstr>Графические изображения элементов цепи </vt:lpstr>
      <vt:lpstr>Чертеж на котором изображены способы соединения электрических приборов в цепь, называют схемой</vt:lpstr>
      <vt:lpstr>Соедините   приборы так, чтобы они работали одновременно</vt:lpstr>
      <vt:lpstr>Соедините звонки так, чтобы их можно было включать отдельно друг от друга:</vt:lpstr>
      <vt:lpstr>Задачи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Электрическая цепь</dc:title>
  <dc:creator>Александр</dc:creator>
  <cp:lastModifiedBy>Александр</cp:lastModifiedBy>
  <cp:revision>21</cp:revision>
  <dcterms:created xsi:type="dcterms:W3CDTF">2012-11-05T15:28:58Z</dcterms:created>
  <dcterms:modified xsi:type="dcterms:W3CDTF">2012-11-08T15:15:20Z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